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0"/>
  </p:notesMasterIdLst>
  <p:sldIdLst>
    <p:sldId id="288" r:id="rId2"/>
    <p:sldId id="258" r:id="rId3"/>
    <p:sldId id="292" r:id="rId4"/>
    <p:sldId id="307" r:id="rId5"/>
    <p:sldId id="311" r:id="rId6"/>
    <p:sldId id="310" r:id="rId7"/>
    <p:sldId id="309" r:id="rId8"/>
    <p:sldId id="308" r:id="rId9"/>
    <p:sldId id="290" r:id="rId10"/>
    <p:sldId id="287" r:id="rId11"/>
    <p:sldId id="305" r:id="rId12"/>
    <p:sldId id="301" r:id="rId13"/>
    <p:sldId id="302" r:id="rId14"/>
    <p:sldId id="303" r:id="rId15"/>
    <p:sldId id="299" r:id="rId16"/>
    <p:sldId id="300" r:id="rId17"/>
    <p:sldId id="297" r:id="rId18"/>
    <p:sldId id="260" r:id="rId19"/>
    <p:sldId id="261" r:id="rId20"/>
    <p:sldId id="306" r:id="rId21"/>
    <p:sldId id="313" r:id="rId22"/>
    <p:sldId id="314" r:id="rId23"/>
    <p:sldId id="262" r:id="rId24"/>
    <p:sldId id="264" r:id="rId25"/>
    <p:sldId id="265" r:id="rId26"/>
    <p:sldId id="266" r:id="rId27"/>
    <p:sldId id="267" r:id="rId28"/>
    <p:sldId id="257" r:id="rId29"/>
    <p:sldId id="268" r:id="rId30"/>
    <p:sldId id="269" r:id="rId31"/>
    <p:sldId id="271" r:id="rId32"/>
    <p:sldId id="270" r:id="rId33"/>
    <p:sldId id="320" r:id="rId34"/>
    <p:sldId id="263" r:id="rId35"/>
    <p:sldId id="316" r:id="rId36"/>
    <p:sldId id="317" r:id="rId37"/>
    <p:sldId id="319" r:id="rId38"/>
    <p:sldId id="272" r:id="rId39"/>
    <p:sldId id="273" r:id="rId40"/>
    <p:sldId id="274" r:id="rId41"/>
    <p:sldId id="275" r:id="rId42"/>
    <p:sldId id="276" r:id="rId43"/>
    <p:sldId id="322" r:id="rId44"/>
    <p:sldId id="278" r:id="rId45"/>
    <p:sldId id="318" r:id="rId46"/>
    <p:sldId id="277" r:id="rId47"/>
    <p:sldId id="304" r:id="rId48"/>
    <p:sldId id="294" r:id="rId49"/>
    <p:sldId id="295" r:id="rId50"/>
    <p:sldId id="279" r:id="rId51"/>
    <p:sldId id="280" r:id="rId52"/>
    <p:sldId id="315" r:id="rId53"/>
    <p:sldId id="281" r:id="rId54"/>
    <p:sldId id="321" r:id="rId55"/>
    <p:sldId id="282" r:id="rId56"/>
    <p:sldId id="283" r:id="rId57"/>
    <p:sldId id="312" r:id="rId58"/>
    <p:sldId id="28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p:scale>
          <a:sx n="90" d="100"/>
          <a:sy n="90" d="100"/>
        </p:scale>
        <p:origin x="756" y="-6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8C3B7-A5BE-4376-B414-0ECEB73B3242}" type="datetimeFigureOut">
              <a:rPr lang="en-US" smtClean="0"/>
              <a:t>9/15/2021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E1E46-3D49-4542-837C-36EAF206CA6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A676-043C-43A4-9D0E-2172EF0D2B3C}" type="slidenum">
              <a:rPr lang="en-US" smtClean="0"/>
              <a:t>17</a:t>
            </a:fld>
            <a:endParaRPr lang="en-US"/>
          </a:p>
        </p:txBody>
      </p:sp>
    </p:spTree>
    <p:extLst>
      <p:ext uri="{BB962C8B-B14F-4D97-AF65-F5344CB8AC3E}">
        <p14:creationId xmlns:p14="http://schemas.microsoft.com/office/powerpoint/2010/main" val="67638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solidFill>
                  <a:prstClr val="white">
                    <a:lumMod val="50000"/>
                  </a:prstClr>
                </a:solidFill>
                <a:cs typeface="Calibri" panose="020F0502020204030204" pitchFamily="34" charset="0"/>
              </a:rPr>
              <a:t>To change this poster, replace our </a:t>
            </a:r>
            <a:r>
              <a:rPr lang="en-US" baseline="0" dirty="0">
                <a:solidFill>
                  <a:prstClr val="white">
                    <a:lumMod val="50000"/>
                  </a:prstClr>
                </a:solidFill>
                <a:cs typeface="Calibri" panose="020F0502020204030204" pitchFamily="34" charset="0"/>
              </a:rPr>
              <a:t>sample content with your own</a:t>
            </a:r>
            <a:r>
              <a:rPr lang="en-US" dirty="0">
                <a:solidFill>
                  <a:prstClr val="white">
                    <a:lumMod val="50000"/>
                  </a:prstClr>
                </a:solidFill>
                <a:cs typeface="Calibri" panose="020F0502020204030204" pitchFamily="34" charset="0"/>
              </a:rPr>
              <a:t>. Or, if you'd rather start</a:t>
            </a:r>
            <a:r>
              <a:rPr lang="en-US" baseline="0" dirty="0">
                <a:solidFill>
                  <a:prstClr val="white">
                    <a:lumMod val="50000"/>
                  </a:prstClr>
                </a:solidFill>
                <a:cs typeface="Calibri" panose="020F0502020204030204" pitchFamily="34" charset="0"/>
              </a:rPr>
              <a:t> from a clean slate, use the New Slide button on the Home tab to insert a new page, then enter your text and content in the empty placeholders.</a:t>
            </a:r>
            <a:r>
              <a:rPr lang="en-US" dirty="0">
                <a:solidFill>
                  <a:prstClr val="white">
                    <a:lumMod val="50000"/>
                  </a:prstClr>
                </a:solidFill>
                <a:cs typeface="Calibri" panose="020F0502020204030204" pitchFamily="34" charset="0"/>
              </a:rPr>
              <a:t> If you need more placeholders for titles, subtitles or body text, copy any of the existing placeholders, then drag the new one into place. </a:t>
            </a:r>
            <a:endParaRPr lang="en-US" sz="1200" dirty="0">
              <a:solidFill>
                <a:prstClr val="white">
                  <a:lumMod val="50000"/>
                </a:prst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pPr/>
              <a:t>30</a:t>
            </a:fld>
            <a:endParaRPr lang="en-US"/>
          </a:p>
        </p:txBody>
      </p:sp>
    </p:spTree>
    <p:extLst>
      <p:ext uri="{BB962C8B-B14F-4D97-AF65-F5344CB8AC3E}">
        <p14:creationId xmlns:p14="http://schemas.microsoft.com/office/powerpoint/2010/main" val="1953554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F61D84-D899-4CA4-A0CF-FE6D6AFFBAB3}" type="datetimeFigureOut">
              <a:rPr lang="en-US" smtClean="0"/>
              <a:t>9/15/2021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8BFE85-9BD4-4137-8A6C-A256300C32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1333500" y="206375"/>
            <a:ext cx="6477000" cy="523863"/>
          </a:xfrm>
        </p:spPr>
        <p:txBody>
          <a:bodyPr/>
          <a:lstStyle/>
          <a:p>
            <a:r>
              <a:rPr lang="en-US"/>
              <a:t>Click to edit Master title style</a:t>
            </a:r>
          </a:p>
        </p:txBody>
      </p:sp>
      <p:sp>
        <p:nvSpPr>
          <p:cNvPr id="31" name="Text Placeholder 6"/>
          <p:cNvSpPr>
            <a:spLocks noGrp="1"/>
          </p:cNvSpPr>
          <p:nvPr>
            <p:ph type="body" sz="quarter" idx="36"/>
          </p:nvPr>
        </p:nvSpPr>
        <p:spPr bwMode="auto">
          <a:xfrm>
            <a:off x="1333500" y="747626"/>
            <a:ext cx="6477000" cy="173124"/>
          </a:xfrm>
        </p:spPr>
        <p:txBody>
          <a:bodyPr>
            <a:noAutofit/>
          </a:bodyPr>
          <a:lstStyle>
            <a:lvl1pPr marL="0" indent="0">
              <a:spcBef>
                <a:spcPts val="0"/>
              </a:spcBef>
              <a:buNone/>
              <a:defRPr sz="500">
                <a:solidFill>
                  <a:schemeClr val="bg1"/>
                </a:solidFill>
              </a:defRPr>
            </a:lvl1pPr>
            <a:lvl2pPr marL="0" indent="0">
              <a:spcBef>
                <a:spcPts val="0"/>
              </a:spcBef>
              <a:buNone/>
              <a:defRPr sz="500">
                <a:solidFill>
                  <a:schemeClr val="bg1"/>
                </a:solidFill>
              </a:defRPr>
            </a:lvl2pPr>
            <a:lvl3pPr marL="0" indent="0">
              <a:spcBef>
                <a:spcPts val="0"/>
              </a:spcBef>
              <a:buNone/>
              <a:defRPr sz="500">
                <a:solidFill>
                  <a:schemeClr val="bg1"/>
                </a:solidFill>
              </a:defRPr>
            </a:lvl3pPr>
            <a:lvl4pPr marL="0" indent="0">
              <a:spcBef>
                <a:spcPts val="0"/>
              </a:spcBef>
              <a:buNone/>
              <a:defRPr sz="500">
                <a:solidFill>
                  <a:schemeClr val="bg1"/>
                </a:solidFill>
              </a:defRPr>
            </a:lvl4pPr>
            <a:lvl5pPr marL="0" indent="0">
              <a:spcBef>
                <a:spcPts val="0"/>
              </a:spcBef>
              <a:buNone/>
              <a:defRPr sz="500">
                <a:solidFill>
                  <a:schemeClr val="bg1"/>
                </a:solidFill>
              </a:defRPr>
            </a:lvl5pPr>
            <a:lvl6pPr marL="0" indent="0">
              <a:spcBef>
                <a:spcPts val="0"/>
              </a:spcBef>
              <a:buNone/>
              <a:defRPr sz="500">
                <a:solidFill>
                  <a:schemeClr val="bg1"/>
                </a:solidFill>
              </a:defRPr>
            </a:lvl6pPr>
            <a:lvl7pPr marL="0" indent="0">
              <a:spcBef>
                <a:spcPts val="0"/>
              </a:spcBef>
              <a:buNone/>
              <a:defRPr sz="500">
                <a:solidFill>
                  <a:schemeClr val="bg1"/>
                </a:solidFill>
              </a:defRPr>
            </a:lvl7pPr>
            <a:lvl8pPr marL="0" indent="0">
              <a:spcBef>
                <a:spcPts val="0"/>
              </a:spcBef>
              <a:buNone/>
              <a:defRPr sz="500">
                <a:solidFill>
                  <a:schemeClr val="bg1"/>
                </a:solidFill>
              </a:defRPr>
            </a:lvl8pPr>
            <a:lvl9pPr marL="0" indent="0">
              <a:spcBef>
                <a:spcPts val="0"/>
              </a:spcBef>
              <a:buNone/>
              <a:defRPr sz="5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pPr/>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
        <p:nvSpPr>
          <p:cNvPr id="7" name="Text Placeholder 6"/>
          <p:cNvSpPr>
            <a:spLocks noGrp="1"/>
          </p:cNvSpPr>
          <p:nvPr>
            <p:ph type="body" sz="quarter" idx="13" hasCustomPrompt="1"/>
          </p:nvPr>
        </p:nvSpPr>
        <p:spPr>
          <a:xfrm>
            <a:off x="238125" y="1219200"/>
            <a:ext cx="2667000" cy="254000"/>
          </a:xfrm>
          <a:prstGeom prst="round1Rect">
            <a:avLst/>
          </a:prstGeom>
          <a:solidFill>
            <a:schemeClr val="accent2"/>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238125" y="1473200"/>
            <a:ext cx="2667000" cy="142875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238125" y="3131820"/>
            <a:ext cx="2667000" cy="254000"/>
          </a:xfrm>
          <a:prstGeom prst="round1Rect">
            <a:avLst/>
          </a:prstGeom>
          <a:solidFill>
            <a:schemeClr val="accent3"/>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238125" y="3385820"/>
            <a:ext cx="2667000" cy="1893368"/>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238125" y="5381625"/>
            <a:ext cx="2667000" cy="254000"/>
          </a:xfrm>
          <a:prstGeom prst="round1Rect">
            <a:avLst/>
          </a:prstGeom>
          <a:solidFill>
            <a:schemeClr val="accent4"/>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238125"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3238500" y="1219200"/>
            <a:ext cx="2667000" cy="254000"/>
          </a:xfrm>
          <a:prstGeom prst="round1Rect">
            <a:avLst/>
          </a:prstGeom>
          <a:solidFill>
            <a:schemeClr val="accent5"/>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3238500" y="1473200"/>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3238500" y="2489200"/>
            <a:ext cx="2667000" cy="1285875"/>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3238500" y="4889500"/>
            <a:ext cx="2667000" cy="365125"/>
          </a:xfrm>
        </p:spPr>
        <p:txBody>
          <a:bodyPr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3238500" y="5381625"/>
            <a:ext cx="2667000" cy="254000"/>
          </a:xfrm>
          <a:prstGeom prst="round1Rect">
            <a:avLst/>
          </a:prstGeom>
          <a:solidFill>
            <a:schemeClr val="accent6"/>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3238500"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6229350" y="1219200"/>
            <a:ext cx="2667000" cy="254000"/>
          </a:xfrm>
          <a:prstGeom prst="round1Rect">
            <a:avLst/>
          </a:prstGeom>
          <a:solidFill>
            <a:schemeClr val="accent6"/>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6229350" y="1473200"/>
            <a:ext cx="2667000" cy="15240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6229350" y="3299460"/>
            <a:ext cx="2667000" cy="15240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6229350" y="5381625"/>
            <a:ext cx="2667000" cy="254000"/>
          </a:xfrm>
          <a:prstGeom prst="round1Rect">
            <a:avLst/>
          </a:prstGeom>
          <a:solidFill>
            <a:schemeClr val="accent1"/>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6229350"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F61D84-D899-4CA4-A0CF-FE6D6AFFBAB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F61D84-D899-4CA4-A0CF-FE6D6AFFBAB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FE85-9BD4-4137-8A6C-A256300C3273}"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F61D84-D899-4CA4-A0CF-FE6D6AFFBAB3}"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BFE85-9BD4-4137-8A6C-A256300C32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F61D84-D899-4CA4-A0CF-FE6D6AFFBAB3}"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BFE85-9BD4-4137-8A6C-A256300C3273}"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61D84-D899-4CA4-A0CF-FE6D6AFFBAB3}"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F61D84-D899-4CA4-A0CF-FE6D6AFFBAB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FE85-9BD4-4137-8A6C-A256300C32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F61D84-D899-4CA4-A0CF-FE6D6AFFBAB3}" type="datetimeFigureOut">
              <a:rPr lang="en-US" smtClean="0"/>
              <a:t>9/15/2021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8BFE85-9BD4-4137-8A6C-A256300C327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F61D84-D899-4CA4-A0CF-FE6D6AFFBAB3}" type="datetimeFigureOut">
              <a:rPr lang="en-US" smtClean="0"/>
              <a:t>9/15/2021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8BFE85-9BD4-4137-8A6C-A256300C32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scrc.maryland.gov/Documents/December%202019%20Public%20Pre-Meeting%20Materialsv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ursing.umaryland.edu/mnw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laudine.williams@maryland.gov" TargetMode="External"/><Relationship Id="rId7" Type="http://schemas.openxmlformats.org/officeDocument/2006/relationships/hyperlink" Target="http://www.nursesupport.org/" TargetMode="External"/><Relationship Id="rId2" Type="http://schemas.openxmlformats.org/officeDocument/2006/relationships/hyperlink" Target="mailto:oscar.ibarra@maryland.gov" TargetMode="External"/><Relationship Id="rId1" Type="http://schemas.openxmlformats.org/officeDocument/2006/relationships/slideLayout" Target="../slideLayouts/slideLayout2.xml"/><Relationship Id="rId6" Type="http://schemas.openxmlformats.org/officeDocument/2006/relationships/hyperlink" Target="mailto:kimberly.ford@maryland.gov" TargetMode="External"/><Relationship Id="rId5" Type="http://schemas.openxmlformats.org/officeDocument/2006/relationships/hyperlink" Target="mailto:peggy.daw@maryland.gov" TargetMode="External"/><Relationship Id="rId4" Type="http://schemas.openxmlformats.org/officeDocument/2006/relationships/hyperlink" Target="mailto:benjamin.quintanilla@maryland.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ursesupport.org/nurse-support-program-ii/dissemination/" TargetMode="External"/><Relationship Id="rId2" Type="http://schemas.openxmlformats.org/officeDocument/2006/relationships/hyperlink" Target="https://nursesupport.org/assets/files/1/files/nspii/mna-nsp-ii-ppt-presentation-4-17-21-final.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ursesupport.org/assets/files/1/files/nspii/poster1-a--houser.pdf" TargetMode="External"/><Relationship Id="rId2" Type="http://schemas.openxmlformats.org/officeDocument/2006/relationships/hyperlink" Target="https://www.nursing.umaryland.edu/academics/pe/events/mdac/" TargetMode="External"/><Relationship Id="rId1" Type="http://schemas.openxmlformats.org/officeDocument/2006/relationships/slideLayout" Target="../slideLayouts/slideLayout2.xml"/><Relationship Id="rId4" Type="http://schemas.openxmlformats.org/officeDocument/2006/relationships/hyperlink" Target="https://nursesupport.org/nurse-support-program-ii/maryland-action-coalitio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ursing.umaryland.edu/academics/pe/nli/" TargetMode="External"/><Relationship Id="rId7" Type="http://schemas.openxmlformats.org/officeDocument/2006/relationships/hyperlink" Target="https://www.leadnursingforward.org/" TargetMode="External"/><Relationship Id="rId2" Type="http://schemas.openxmlformats.org/officeDocument/2006/relationships/hyperlink" Target="https://www.montgomerycollege.edu/academics/departments/nursing-tpss/nursing-simulation-scenario-library.html" TargetMode="External"/><Relationship Id="rId1" Type="http://schemas.openxmlformats.org/officeDocument/2006/relationships/slideLayout" Target="../slideLayouts/slideLayout2.xml"/><Relationship Id="rId6" Type="http://schemas.openxmlformats.org/officeDocument/2006/relationships/hyperlink" Target="https://nursing.jhu.edu/faculty_research/research/centers/R3/index.html?utm_source=r3_website&amp;utm_medium=shorten_url&amp;utm_campaign=shorten_url_fy22&amp;utm_term=marcom&amp;utm_content=r3_website" TargetMode="External"/><Relationship Id="rId5" Type="http://schemas.openxmlformats.org/officeDocument/2006/relationships/hyperlink" Target="https://www.nursing.umaryland.edu/mnwc/" TargetMode="External"/><Relationship Id="rId4" Type="http://schemas.openxmlformats.org/officeDocument/2006/relationships/hyperlink" Target="https://www.salisbury.edu/academic-offices/health-and-human-services/nursing/fami-md-academ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kimberly.ford@maryland.gov" TargetMode="External"/><Relationship Id="rId2" Type="http://schemas.openxmlformats.org/officeDocument/2006/relationships/hyperlink" Target="mailto:peggy.daw@maryland.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scrc.maryland.gov/Documents/Maternal%20Task%20Force/HSCRC%20All%20Payer%20Model%20PY5%20Results.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nursesupport.org/nurse-support-program-ii/grants/competitive-institutional-grant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kimberly.ford@Maryland.gov" TargetMode="External"/><Relationship Id="rId2" Type="http://schemas.openxmlformats.org/officeDocument/2006/relationships/hyperlink" Target="mailto:peggy.daw@Maryland.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aubrey.bascombe1@maryland.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nursesupport.org/nurse-support-program-ii/grants/competitive-institutional-grants/" TargetMode="External"/><Relationship Id="rId2" Type="http://schemas.openxmlformats.org/officeDocument/2006/relationships/hyperlink" Target="https://nursesupport.org/nurse-support-program-ii/grants/statewide-initiatives/" TargetMode="External"/><Relationship Id="rId1" Type="http://schemas.openxmlformats.org/officeDocument/2006/relationships/slideLayout" Target="../slideLayouts/slideLayout2.xml"/><Relationship Id="rId5" Type="http://schemas.openxmlformats.org/officeDocument/2006/relationships/hyperlink" Target="https://nursesupport.org/nurse-support-program-ii/next-generation-nclex-ngn-/" TargetMode="External"/><Relationship Id="rId4" Type="http://schemas.openxmlformats.org/officeDocument/2006/relationships/hyperlink" Target="https://nursesupport.org/nurse-support-program-ii/forms/"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nursesupport.org/" TargetMode="External"/><Relationship Id="rId2" Type="http://schemas.openxmlformats.org/officeDocument/2006/relationships/hyperlink" Target="https://hscrc.maryland.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healthaffairs.org/do/10.1377/hblog20201005.677034/ful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edsource.org/wp-content/uploads/2019/02/Zhang-Daniel-Pforsich-Lin-2017-%20United-States-Registered-Nurse-Workforce-Report-Card-and-Shortage-Forecast_-ARevisit.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scrc.maryland.gov/Documents/July%202020%20Public%20Post-Meeting%20Materials.pdf" TargetMode="External"/><Relationship Id="rId2" Type="http://schemas.openxmlformats.org/officeDocument/2006/relationships/hyperlink" Target="https://hscrc.maryland.gov/Documents/COVID-19/HSCRC%20-%20CEO-CFO%20Letter%20-%203-19-202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8077200" cy="3200399"/>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latin typeface="Roboto" panose="02000000000000000000" pitchFamily="2" charset="0"/>
                <a:ea typeface="Roboto" panose="02000000000000000000" pitchFamily="2" charset="0"/>
              </a:rPr>
              <a:t>Nurse Support Program II</a:t>
            </a:r>
            <a:br>
              <a:rPr lang="en-US" dirty="0">
                <a:latin typeface="Roboto" panose="02000000000000000000" pitchFamily="2" charset="0"/>
                <a:ea typeface="Roboto" panose="02000000000000000000" pitchFamily="2" charset="0"/>
              </a:rPr>
            </a:br>
            <a:r>
              <a:rPr lang="en-US" sz="4300" dirty="0">
                <a:latin typeface="Roboto" panose="02000000000000000000" pitchFamily="2" charset="0"/>
                <a:ea typeface="Roboto" panose="02000000000000000000" pitchFamily="2" charset="0"/>
              </a:rPr>
              <a:t>FY 2023 Technical Assistance</a:t>
            </a:r>
            <a:r>
              <a:rPr lang="en-US" sz="4300" dirty="0"/>
              <a:t/>
            </a:r>
            <a:br>
              <a:rPr lang="en-US" sz="4300" dirty="0"/>
            </a:br>
            <a:r>
              <a:rPr lang="en-US" sz="4300" dirty="0"/>
              <a:t/>
            </a:r>
            <a:br>
              <a:rPr lang="en-US" sz="4300" dirty="0"/>
            </a:br>
            <a:endParaRPr lang="en-US" sz="4300" dirty="0"/>
          </a:p>
        </p:txBody>
      </p:sp>
      <p:sp>
        <p:nvSpPr>
          <p:cNvPr id="5" name="Subtitle 4"/>
          <p:cNvSpPr>
            <a:spLocks noGrp="1"/>
          </p:cNvSpPr>
          <p:nvPr>
            <p:ph type="subTitle" idx="1"/>
          </p:nvPr>
        </p:nvSpPr>
        <p:spPr/>
        <p:txBody>
          <a:bodyPr>
            <a:normAutofit fontScale="92500" lnSpcReduction="20000"/>
          </a:bodyPr>
          <a:lstStyle/>
          <a:p>
            <a:r>
              <a:rPr lang="en-US" dirty="0">
                <a:latin typeface="Roboto" panose="02000000000000000000" pitchFamily="2" charset="0"/>
                <a:ea typeface="Roboto" panose="02000000000000000000" pitchFamily="2" charset="0"/>
              </a:rPr>
              <a:t>Peg </a:t>
            </a:r>
            <a:r>
              <a:rPr lang="en-US" dirty="0" err="1">
                <a:latin typeface="Roboto" panose="02000000000000000000" pitchFamily="2" charset="0"/>
                <a:ea typeface="Roboto" panose="02000000000000000000" pitchFamily="2" charset="0"/>
              </a:rPr>
              <a:t>Daw</a:t>
            </a:r>
            <a:r>
              <a:rPr lang="en-US" dirty="0">
                <a:latin typeface="Roboto" panose="02000000000000000000" pitchFamily="2" charset="0"/>
                <a:ea typeface="Roboto" panose="02000000000000000000" pitchFamily="2" charset="0"/>
              </a:rPr>
              <a:t> &amp; Kim Ford - MHEC</a:t>
            </a:r>
          </a:p>
          <a:p>
            <a:r>
              <a:rPr lang="en-US" dirty="0">
                <a:latin typeface="Roboto" panose="02000000000000000000" pitchFamily="2" charset="0"/>
                <a:ea typeface="Roboto" panose="02000000000000000000" pitchFamily="2" charset="0"/>
              </a:rPr>
              <a:t>Maryland Higher Education Commission </a:t>
            </a:r>
          </a:p>
          <a:p>
            <a:r>
              <a:rPr lang="en-US" dirty="0">
                <a:latin typeface="Roboto" panose="02000000000000000000" pitchFamily="2" charset="0"/>
                <a:ea typeface="Roboto" panose="02000000000000000000" pitchFamily="2" charset="0"/>
              </a:rPr>
              <a:t>September 15, 2021</a:t>
            </a:r>
          </a:p>
        </p:txBody>
      </p:sp>
    </p:spTree>
    <p:extLst>
      <p:ext uri="{BB962C8B-B14F-4D97-AF65-F5344CB8AC3E}">
        <p14:creationId xmlns:p14="http://schemas.microsoft.com/office/powerpoint/2010/main" val="1698615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NSP II Program Evaluation </a:t>
            </a:r>
          </a:p>
        </p:txBody>
      </p:sp>
      <p:sp>
        <p:nvSpPr>
          <p:cNvPr id="3" name="Content Placeholder 2"/>
          <p:cNvSpPr>
            <a:spLocks noGrp="1"/>
          </p:cNvSpPr>
          <p:nvPr>
            <p:ph sz="quarter" idx="1"/>
          </p:nvPr>
        </p:nvSpPr>
        <p:spPr/>
        <p:txBody>
          <a:bodyPr>
            <a:normAutofit lnSpcReduction="10000"/>
          </a:bodyPr>
          <a:lstStyle/>
          <a:p>
            <a:pPr marL="109728" indent="0">
              <a:buNone/>
            </a:pPr>
            <a:r>
              <a:rPr lang="en-US" dirty="0">
                <a:latin typeface="Roboto" panose="02000000000000000000" pitchFamily="2" charset="0"/>
                <a:ea typeface="Roboto" panose="02000000000000000000" pitchFamily="2" charset="0"/>
              </a:rPr>
              <a:t>Review the NSP II Program Evaluation December 11, 2019</a:t>
            </a:r>
          </a:p>
          <a:p>
            <a:pPr marL="109728" indent="0">
              <a:buNone/>
            </a:pPr>
            <a:r>
              <a:rPr lang="en-US" dirty="0">
                <a:latin typeface="Roboto" panose="02000000000000000000" pitchFamily="2" charset="0"/>
                <a:ea typeface="Roboto" panose="02000000000000000000" pitchFamily="2" charset="0"/>
                <a:hlinkClick r:id="rId2"/>
              </a:rPr>
              <a:t>https://hscrc.maryland.gov/Documents/December%202019%20Public%20Pre-Meeting%20Materialsv2.pdf</a:t>
            </a: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NSP II Project outcomes-review of initiatives, funding, results</a:t>
            </a:r>
          </a:p>
          <a:p>
            <a:r>
              <a:rPr lang="en-US" dirty="0">
                <a:latin typeface="Roboto" panose="02000000000000000000" pitchFamily="2" charset="0"/>
                <a:ea typeface="Roboto" panose="02000000000000000000" pitchFamily="2" charset="0"/>
              </a:rPr>
              <a:t>Trends (pre-licensure graduates continued to trend downward)</a:t>
            </a:r>
          </a:p>
          <a:p>
            <a:r>
              <a:rPr lang="en-US" dirty="0">
                <a:latin typeface="Roboto" panose="02000000000000000000" pitchFamily="2" charset="0"/>
                <a:ea typeface="Roboto" panose="02000000000000000000" pitchFamily="2" charset="0"/>
              </a:rPr>
              <a:t>National nursing workforce projections-nursing shortages worsen &amp; faculty shortages continue</a:t>
            </a:r>
          </a:p>
          <a:p>
            <a:r>
              <a:rPr lang="en-US" dirty="0">
                <a:latin typeface="Roboto" panose="02000000000000000000" pitchFamily="2" charset="0"/>
                <a:ea typeface="Roboto" panose="02000000000000000000" pitchFamily="2" charset="0"/>
              </a:rPr>
              <a:t>Maryland’s nursing workforce-difficulty accessing MBON data, alternative data</a:t>
            </a:r>
          </a:p>
        </p:txBody>
      </p:sp>
    </p:spTree>
    <p:extLst>
      <p:ext uri="{BB962C8B-B14F-4D97-AF65-F5344CB8AC3E}">
        <p14:creationId xmlns:p14="http://schemas.microsoft.com/office/powerpoint/2010/main" val="336910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68CE0-C76F-4772-974E-5D936F077280}"/>
              </a:ext>
            </a:extLst>
          </p:cNvPr>
          <p:cNvSpPr>
            <a:spLocks noGrp="1"/>
          </p:cNvSpPr>
          <p:nvPr>
            <p:ph idx="1"/>
          </p:nvPr>
        </p:nvSpPr>
        <p:spPr/>
        <p:txBody>
          <a:bodyPr>
            <a:normAutofit/>
          </a:bodyPr>
          <a:lstStyle/>
          <a:p>
            <a:r>
              <a:rPr lang="en-US" dirty="0">
                <a:latin typeface="Roboto" panose="02000000000000000000" pitchFamily="2" charset="0"/>
                <a:ea typeface="Roboto" panose="02000000000000000000" pitchFamily="2" charset="0"/>
              </a:rPr>
              <a:t>Hospital concerns-agency nurse use, vacancy rates, turnover</a:t>
            </a:r>
          </a:p>
          <a:p>
            <a:r>
              <a:rPr lang="en-US" dirty="0">
                <a:latin typeface="Roboto" panose="02000000000000000000" pitchFamily="2" charset="0"/>
                <a:ea typeface="Roboto" panose="02000000000000000000" pitchFamily="2" charset="0"/>
              </a:rPr>
              <a:t>School concerns-clinical site restrictions, lack of clinical sites and decreased # students/rotation</a:t>
            </a:r>
          </a:p>
          <a:p>
            <a:r>
              <a:rPr lang="en-US" dirty="0">
                <a:latin typeface="Roboto" panose="02000000000000000000" pitchFamily="2" charset="0"/>
                <a:ea typeface="Roboto" panose="02000000000000000000" pitchFamily="2" charset="0"/>
              </a:rPr>
              <a:t>Student concerns-tuition, student debt</a:t>
            </a:r>
          </a:p>
          <a:p>
            <a:r>
              <a:rPr lang="en-US" dirty="0">
                <a:latin typeface="Roboto" panose="02000000000000000000" pitchFamily="2" charset="0"/>
                <a:ea typeface="Roboto" panose="02000000000000000000" pitchFamily="2" charset="0"/>
              </a:rPr>
              <a:t>NSP II impact on 1. increasing nurse graduates, 2. </a:t>
            </a:r>
            <a:r>
              <a:rPr lang="en-US" dirty="0" smtClean="0">
                <a:latin typeface="Roboto" panose="02000000000000000000" pitchFamily="2" charset="0"/>
                <a:ea typeface="Roboto" panose="02000000000000000000" pitchFamily="2" charset="0"/>
              </a:rPr>
              <a:t>recruiting/retaining/developing </a:t>
            </a:r>
            <a:r>
              <a:rPr lang="en-US" dirty="0">
                <a:latin typeface="Roboto" panose="02000000000000000000" pitchFamily="2" charset="0"/>
                <a:ea typeface="Roboto" panose="02000000000000000000" pitchFamily="2" charset="0"/>
              </a:rPr>
              <a:t>faculty, 3. increasing educational capacity, 4. increasing diversity and underrepresented groups in nursing, and 5. meeting the IOM and NSP II goals </a:t>
            </a:r>
          </a:p>
          <a:p>
            <a:endParaRPr lang="en-US" dirty="0"/>
          </a:p>
        </p:txBody>
      </p:sp>
      <p:sp>
        <p:nvSpPr>
          <p:cNvPr id="3" name="Title 2">
            <a:extLst>
              <a:ext uri="{FF2B5EF4-FFF2-40B4-BE49-F238E27FC236}">
                <a16:creationId xmlns:a16="http://schemas.microsoft.com/office/drawing/2014/main" id="{0A42CD05-AE60-4E63-9738-ADF1154A73BE}"/>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NSP II Program Evaluation- cont.</a:t>
            </a:r>
          </a:p>
        </p:txBody>
      </p:sp>
    </p:spTree>
    <p:extLst>
      <p:ext uri="{BB962C8B-B14F-4D97-AF65-F5344CB8AC3E}">
        <p14:creationId xmlns:p14="http://schemas.microsoft.com/office/powerpoint/2010/main" val="3674731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Roboto" panose="02000000000000000000" pitchFamily="2" charset="0"/>
                <a:ea typeface="Roboto" panose="02000000000000000000" pitchFamily="2" charset="0"/>
                <a:cs typeface="Times New Roman" panose="02020603050405020304" pitchFamily="18" charset="0"/>
              </a:rPr>
              <a:t>Major Achievements By Initiative 2020 </a:t>
            </a:r>
          </a:p>
        </p:txBody>
      </p:sp>
      <p:sp>
        <p:nvSpPr>
          <p:cNvPr id="3" name="Content Placeholder 2"/>
          <p:cNvSpPr>
            <a:spLocks noGrp="1"/>
          </p:cNvSpPr>
          <p:nvPr>
            <p:ph sz="quarter" idx="1"/>
          </p:nvPr>
        </p:nvSpPr>
        <p:spPr>
          <a:xfrm>
            <a:off x="457200" y="1152525"/>
            <a:ext cx="8229600" cy="5181600"/>
          </a:xfrm>
        </p:spPr>
        <p:txBody>
          <a:bodyPr>
            <a:noAutofit/>
          </a:bodyPr>
          <a:lstStyle/>
          <a:p>
            <a:pPr marL="0" lv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#1: </a:t>
            </a:r>
            <a:r>
              <a:rPr lang="en-US" sz="2400" b="1" dirty="0">
                <a:latin typeface="Roboto" panose="02000000000000000000" pitchFamily="2" charset="0"/>
                <a:ea typeface="Roboto" panose="02000000000000000000" pitchFamily="2" charset="0"/>
              </a:rPr>
              <a:t>Ensuring educational capacity for nursing pre-licensure enrollments and graduates</a:t>
            </a:r>
          </a:p>
          <a:p>
            <a:r>
              <a:rPr lang="en-US" sz="2200" dirty="0">
                <a:latin typeface="Roboto" panose="02000000000000000000" pitchFamily="2" charset="0"/>
                <a:ea typeface="Roboto" panose="02000000000000000000" pitchFamily="2" charset="0"/>
                <a:cs typeface="Times New Roman" panose="02020603050405020304" pitchFamily="18" charset="0"/>
              </a:rPr>
              <a:t>Increased the first time pass rate for NCLEX-RN nursing licensure by 8.51%</a:t>
            </a:r>
          </a:p>
          <a:p>
            <a:r>
              <a:rPr lang="en-US" sz="2200" dirty="0">
                <a:latin typeface="Roboto" panose="02000000000000000000" pitchFamily="2" charset="0"/>
                <a:ea typeface="Roboto" panose="02000000000000000000" pitchFamily="2" charset="0"/>
                <a:cs typeface="Times New Roman" panose="02020603050405020304" pitchFamily="18" charset="0"/>
              </a:rPr>
              <a:t>Recruited 162 new nurse faculty into full-time positions, maintaining 93% retention rate</a:t>
            </a:r>
          </a:p>
          <a:p>
            <a:pPr marL="0" lv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#2: Advancing academic preparation of entry-level nurses and existing nurses to meet the needs of hospitals and health systems (80 percent BSN)</a:t>
            </a:r>
          </a:p>
          <a:p>
            <a:pPr lvl="0"/>
            <a:r>
              <a:rPr lang="en-US" sz="2200" dirty="0">
                <a:latin typeface="Roboto" panose="02000000000000000000" pitchFamily="2" charset="0"/>
                <a:ea typeface="Roboto" panose="02000000000000000000" pitchFamily="2" charset="0"/>
                <a:cs typeface="Times New Roman" panose="02020603050405020304" pitchFamily="18" charset="0"/>
              </a:rPr>
              <a:t>Improved time to completion of Associate to Bachelors in Nursing (ATB) by 50%; estimated cost saving of $13K per new nurse graduate</a:t>
            </a:r>
          </a:p>
          <a:p>
            <a:r>
              <a:rPr lang="en-US" sz="2200" dirty="0">
                <a:latin typeface="Roboto" panose="02000000000000000000" pitchFamily="2" charset="0"/>
                <a:ea typeface="Roboto" panose="02000000000000000000" pitchFamily="2" charset="0"/>
                <a:cs typeface="Times New Roman" panose="02020603050405020304" pitchFamily="18" charset="0"/>
              </a:rPr>
              <a:t>Increased proportion of BSN nurses to 60% to meet hospital skill mix.   (Update: BSN 67%, #4 in the nation)</a:t>
            </a:r>
          </a:p>
        </p:txBody>
      </p:sp>
    </p:spTree>
    <p:extLst>
      <p:ext uri="{BB962C8B-B14F-4D97-AF65-F5344CB8AC3E}">
        <p14:creationId xmlns:p14="http://schemas.microsoft.com/office/powerpoint/2010/main" val="71789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Roboto" panose="02000000000000000000" pitchFamily="2" charset="0"/>
                <a:ea typeface="Roboto" panose="02000000000000000000" pitchFamily="2" charset="0"/>
                <a:cs typeface="Times New Roman" panose="02020603050405020304" pitchFamily="18" charset="0"/>
              </a:rPr>
              <a:t>Major Achievements By Initiative 2020 </a:t>
            </a:r>
          </a:p>
        </p:txBody>
      </p:sp>
      <p:sp>
        <p:nvSpPr>
          <p:cNvPr id="3" name="Content Placeholder 2"/>
          <p:cNvSpPr>
            <a:spLocks noGrp="1"/>
          </p:cNvSpPr>
          <p:nvPr>
            <p:ph sz="quarter" idx="1"/>
          </p:nvPr>
        </p:nvSpPr>
        <p:spPr>
          <a:xfrm>
            <a:off x="457200" y="1143000"/>
            <a:ext cx="8229600" cy="4937760"/>
          </a:xfrm>
        </p:spPr>
        <p:txBody>
          <a:bodyPr>
            <a:noAutofit/>
          </a:bodyPr>
          <a:lstStyle/>
          <a:p>
            <a:pPr mar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#3: Doubling the number of nurses and nurse faculty with doctoral degrees</a:t>
            </a:r>
            <a:endParaRPr lang="en-US" sz="2400" dirty="0">
              <a:latin typeface="Roboto" panose="02000000000000000000" pitchFamily="2" charset="0"/>
              <a:ea typeface="Roboto" panose="02000000000000000000" pitchFamily="2" charset="0"/>
              <a:cs typeface="Times New Roman" panose="02020603050405020304" pitchFamily="18" charset="0"/>
            </a:endParaRPr>
          </a:p>
          <a:p>
            <a:pPr lvl="0"/>
            <a:r>
              <a:rPr lang="en-US" sz="2200" dirty="0">
                <a:latin typeface="Roboto" panose="02000000000000000000" pitchFamily="2" charset="0"/>
                <a:ea typeface="Roboto" panose="02000000000000000000" pitchFamily="2" charset="0"/>
                <a:cs typeface="Times New Roman" panose="02020603050405020304" pitchFamily="18" charset="0"/>
              </a:rPr>
              <a:t>Increased the number of doctoral degree completions by 78% </a:t>
            </a:r>
          </a:p>
          <a:p>
            <a:r>
              <a:rPr lang="en-US" sz="2200" dirty="0">
                <a:latin typeface="Roboto" panose="02000000000000000000" pitchFamily="2" charset="0"/>
                <a:ea typeface="Roboto" panose="02000000000000000000" pitchFamily="2" charset="0"/>
                <a:cs typeface="Times New Roman" panose="02020603050405020304" pitchFamily="18" charset="0"/>
              </a:rPr>
              <a:t>Provided funding for 63 full-time nurse faculty to complete terminal doctoral degree while maintaining a 89% retention rate</a:t>
            </a:r>
          </a:p>
          <a:p>
            <a:pPr mar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#4: Promoting academic/practice partnerships</a:t>
            </a:r>
          </a:p>
          <a:p>
            <a:r>
              <a:rPr lang="en-US" sz="2200" dirty="0">
                <a:latin typeface="Roboto" panose="02000000000000000000" pitchFamily="2" charset="0"/>
                <a:ea typeface="Roboto" panose="02000000000000000000" pitchFamily="2" charset="0"/>
                <a:cs typeface="Times New Roman" panose="02020603050405020304" pitchFamily="18" charset="0"/>
              </a:rPr>
              <a:t>Expanded NSP II opportunities to 558 hospital-based nurses across 7 programs</a:t>
            </a:r>
          </a:p>
          <a:p>
            <a:r>
              <a:rPr lang="en-US" sz="2200" dirty="0">
                <a:latin typeface="Roboto" panose="02000000000000000000" pitchFamily="2" charset="0"/>
                <a:ea typeface="Roboto" panose="02000000000000000000" pitchFamily="2" charset="0"/>
                <a:cs typeface="Times New Roman" panose="02020603050405020304" pitchFamily="18" charset="0"/>
              </a:rPr>
              <a:t>Provided focused leadership development for 48 nurse faculty and 89 hospital emerging and existing nurse leaders through the Nurse Leadership Institute</a:t>
            </a:r>
          </a:p>
          <a:p>
            <a:r>
              <a:rPr lang="en-US" sz="2200" dirty="0">
                <a:latin typeface="Roboto" panose="02000000000000000000" pitchFamily="2" charset="0"/>
                <a:ea typeface="Roboto" panose="02000000000000000000" pitchFamily="2" charset="0"/>
                <a:cs typeface="Times New Roman" panose="02020603050405020304" pitchFamily="18" charset="0"/>
              </a:rPr>
              <a:t>Expanded training for 343 nurse faculty and 51 hospital educators; increasing by 12% the use of clinical simulation in lieu of clinical sites.</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20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Roboto" panose="02000000000000000000" pitchFamily="2" charset="0"/>
                <a:ea typeface="Roboto" panose="02000000000000000000" pitchFamily="2" charset="0"/>
                <a:cs typeface="Times New Roman" panose="02020603050405020304" pitchFamily="18" charset="0"/>
              </a:rPr>
              <a:t>Major Achievements By Initiative 2020</a:t>
            </a:r>
          </a:p>
        </p:txBody>
      </p:sp>
      <p:sp>
        <p:nvSpPr>
          <p:cNvPr id="3" name="Content Placeholder 2"/>
          <p:cNvSpPr>
            <a:spLocks noGrp="1"/>
          </p:cNvSpPr>
          <p:nvPr>
            <p:ph sz="quarter" idx="1"/>
          </p:nvPr>
        </p:nvSpPr>
        <p:spPr/>
        <p:txBody>
          <a:bodyPr>
            <a:noAutofit/>
          </a:bodyPr>
          <a:lstStyle/>
          <a:p>
            <a:pPr mar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#5: Developing statewide resources and models for inter-professional education, alternative clinical practice sites, and clinical faculty preparation</a:t>
            </a:r>
            <a:endParaRPr lang="en-US" sz="2400" dirty="0">
              <a:latin typeface="Roboto" panose="02000000000000000000" pitchFamily="2" charset="0"/>
              <a:ea typeface="Roboto" panose="02000000000000000000" pitchFamily="2" charset="0"/>
              <a:cs typeface="Times New Roman" panose="02020603050405020304" pitchFamily="18" charset="0"/>
            </a:endParaRPr>
          </a:p>
          <a:p>
            <a:r>
              <a:rPr lang="en-US" sz="2200" dirty="0">
                <a:latin typeface="Roboto" panose="02000000000000000000" pitchFamily="2" charset="0"/>
                <a:ea typeface="Roboto" panose="02000000000000000000" pitchFamily="2" charset="0"/>
                <a:cs typeface="Times New Roman" panose="02020603050405020304" pitchFamily="18" charset="0"/>
              </a:rPr>
              <a:t>Established the Maryland Nursing Workforce Center and joined 34 other states in the National Forum of State Nursing Workforce Centers</a:t>
            </a:r>
          </a:p>
          <a:p>
            <a:r>
              <a:rPr lang="en-US" sz="2200" dirty="0">
                <a:latin typeface="Roboto" panose="02000000000000000000" pitchFamily="2" charset="0"/>
                <a:ea typeface="Roboto" panose="02000000000000000000" pitchFamily="2" charset="0"/>
                <a:cs typeface="Times New Roman" panose="02020603050405020304" pitchFamily="18" charset="0"/>
              </a:rPr>
              <a:t>Updated the Maryland Nursing Articulation Education Agreement (originally established in 1985) for seamless academic progression from Associate Degree Nursing to BSN for Licensed Practical Nurses in 2017.</a:t>
            </a:r>
          </a:p>
          <a:p>
            <a:pPr marL="0" indent="0">
              <a:buNone/>
            </a:pPr>
            <a:endParaRPr lang="en-US" sz="2000" dirty="0">
              <a:latin typeface="Roboto" panose="02000000000000000000" pitchFamily="2" charset="0"/>
              <a:ea typeface="Roboto" panose="02000000000000000000" pitchFamily="2" charset="0"/>
              <a:cs typeface="Times New Roman" panose="02020603050405020304" pitchFamily="18" charset="0"/>
            </a:endParaRPr>
          </a:p>
          <a:p>
            <a:pPr marL="0" lv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29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Roboto" panose="02000000000000000000" pitchFamily="2" charset="0"/>
                <a:ea typeface="Roboto" panose="02000000000000000000" pitchFamily="2" charset="0"/>
              </a:rPr>
              <a:t>Competitive Institutional Grants Funding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0538527"/>
              </p:ext>
            </p:extLst>
          </p:nvPr>
        </p:nvGraphicFramePr>
        <p:xfrm>
          <a:off x="76199" y="1340318"/>
          <a:ext cx="9067801" cy="5238750"/>
        </p:xfrm>
        <a:graphic>
          <a:graphicData uri="http://schemas.openxmlformats.org/drawingml/2006/table">
            <a:tbl>
              <a:tblPr firstRow="1" bandRow="1">
                <a:tableStyleId>{5C22544A-7EE6-4342-B048-85BDC9FD1C3A}</a:tableStyleId>
              </a:tblPr>
              <a:tblGrid>
                <a:gridCol w="914401">
                  <a:extLst>
                    <a:ext uri="{9D8B030D-6E8A-4147-A177-3AD203B41FA5}">
                      <a16:colId xmlns:a16="http://schemas.microsoft.com/office/drawing/2014/main" val="2795689239"/>
                    </a:ext>
                  </a:extLst>
                </a:gridCol>
                <a:gridCol w="1143000">
                  <a:extLst>
                    <a:ext uri="{9D8B030D-6E8A-4147-A177-3AD203B41FA5}">
                      <a16:colId xmlns:a16="http://schemas.microsoft.com/office/drawing/2014/main" val="4231981002"/>
                    </a:ext>
                  </a:extLst>
                </a:gridCol>
                <a:gridCol w="1257299">
                  <a:extLst>
                    <a:ext uri="{9D8B030D-6E8A-4147-A177-3AD203B41FA5}">
                      <a16:colId xmlns:a16="http://schemas.microsoft.com/office/drawing/2014/main" val="4183370119"/>
                    </a:ext>
                  </a:extLst>
                </a:gridCol>
                <a:gridCol w="1028701">
                  <a:extLst>
                    <a:ext uri="{9D8B030D-6E8A-4147-A177-3AD203B41FA5}">
                      <a16:colId xmlns:a16="http://schemas.microsoft.com/office/drawing/2014/main" val="153891067"/>
                    </a:ext>
                  </a:extLst>
                </a:gridCol>
                <a:gridCol w="1242483">
                  <a:extLst>
                    <a:ext uri="{9D8B030D-6E8A-4147-A177-3AD203B41FA5}">
                      <a16:colId xmlns:a16="http://schemas.microsoft.com/office/drawing/2014/main" val="2045824914"/>
                    </a:ext>
                  </a:extLst>
                </a:gridCol>
                <a:gridCol w="1119717">
                  <a:extLst>
                    <a:ext uri="{9D8B030D-6E8A-4147-A177-3AD203B41FA5}">
                      <a16:colId xmlns:a16="http://schemas.microsoft.com/office/drawing/2014/main" val="231373850"/>
                    </a:ext>
                  </a:extLst>
                </a:gridCol>
                <a:gridCol w="1143000">
                  <a:extLst>
                    <a:ext uri="{9D8B030D-6E8A-4147-A177-3AD203B41FA5}">
                      <a16:colId xmlns:a16="http://schemas.microsoft.com/office/drawing/2014/main" val="2623747483"/>
                    </a:ext>
                  </a:extLst>
                </a:gridCol>
                <a:gridCol w="1219200">
                  <a:extLst>
                    <a:ext uri="{9D8B030D-6E8A-4147-A177-3AD203B41FA5}">
                      <a16:colId xmlns:a16="http://schemas.microsoft.com/office/drawing/2014/main" val="482616904"/>
                    </a:ext>
                  </a:extLst>
                </a:gridCol>
              </a:tblGrid>
              <a:tr h="769775">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Awarded</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Pre-Licensure Nurses</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Academic Progression &amp; 80% BSN</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Double Faculty w/ Doctorates</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Academic Practice Partnerships</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Statewide Resources</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Cohen Scholars</a:t>
                      </a: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Total Funding</a:t>
                      </a:r>
                    </a:p>
                  </a:txBody>
                  <a:tcPr marL="51435" marR="51435" marT="0" marB="0" anchor="b"/>
                </a:tc>
                <a:extLst>
                  <a:ext uri="{0D108BD9-81ED-4DB2-BD59-A6C34878D82A}">
                    <a16:rowId xmlns:a16="http://schemas.microsoft.com/office/drawing/2014/main" val="2397163988"/>
                  </a:ext>
                </a:extLst>
              </a:tr>
              <a:tr h="556260">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2016</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$4,646,705</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$8,499,668</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$8,621,289</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$1,680,097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$23,447,759</a:t>
                      </a:r>
                    </a:p>
                  </a:txBody>
                  <a:tcPr marL="51435" marR="51435" marT="0" marB="0" anchor="ctr"/>
                </a:tc>
                <a:extLst>
                  <a:ext uri="{0D108BD9-81ED-4DB2-BD59-A6C34878D82A}">
                    <a16:rowId xmlns:a16="http://schemas.microsoft.com/office/drawing/2014/main" val="3885197426"/>
                  </a:ext>
                </a:extLst>
              </a:tr>
              <a:tr h="556260">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$2,136,305</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$7,620,323</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$1,619,142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$5,758,707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$431,001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$17,565,478</a:t>
                      </a:r>
                    </a:p>
                  </a:txBody>
                  <a:tcPr marL="51435" marR="51435" marT="0" marB="0" anchor="ctr"/>
                </a:tc>
                <a:extLst>
                  <a:ext uri="{0D108BD9-81ED-4DB2-BD59-A6C34878D82A}">
                    <a16:rowId xmlns:a16="http://schemas.microsoft.com/office/drawing/2014/main" val="3984318168"/>
                  </a:ext>
                </a:extLst>
              </a:tr>
              <a:tr h="556260">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FY 2018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$946,000</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$8,822,041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$2,796,513</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$2,370,527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$2,557,878</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$17,492,959</a:t>
                      </a:r>
                    </a:p>
                  </a:txBody>
                  <a:tcPr marL="51435" marR="51435" marT="0" marB="0" anchor="ctr"/>
                </a:tc>
                <a:extLst>
                  <a:ext uri="{0D108BD9-81ED-4DB2-BD59-A6C34878D82A}">
                    <a16:rowId xmlns:a16="http://schemas.microsoft.com/office/drawing/2014/main" val="3776199567"/>
                  </a:ext>
                </a:extLst>
              </a:tr>
              <a:tr h="556260">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2019</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$4,112,164</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$2,035,313</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$902,000</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$2,194,604</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$345,327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$9,589,408</a:t>
                      </a:r>
                    </a:p>
                  </a:txBody>
                  <a:tcPr marL="51435" marR="51435" marT="0" marB="0" anchor="ctr"/>
                </a:tc>
                <a:extLst>
                  <a:ext uri="{0D108BD9-81ED-4DB2-BD59-A6C34878D82A}">
                    <a16:rowId xmlns:a16="http://schemas.microsoft.com/office/drawing/2014/main" val="592300405"/>
                  </a:ext>
                </a:extLst>
              </a:tr>
              <a:tr h="556260">
                <a:tc>
                  <a:txBody>
                    <a:bodyPr/>
                    <a:lstStyle/>
                    <a:p>
                      <a:pPr marL="0" marR="0" algn="ct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FY 2020</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$200,000</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$1,852,583</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$564,675</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$3,536,189</a:t>
                      </a: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$6,153,447</a:t>
                      </a:r>
                    </a:p>
                  </a:txBody>
                  <a:tcPr marL="51435" marR="51435" marT="0" marB="0" anchor="ctr"/>
                </a:tc>
                <a:extLst>
                  <a:ext uri="{0D108BD9-81ED-4DB2-BD59-A6C34878D82A}">
                    <a16:rowId xmlns:a16="http://schemas.microsoft.com/office/drawing/2014/main" val="2777759081"/>
                  </a:ext>
                </a:extLst>
              </a:tr>
              <a:tr h="556260">
                <a:tc>
                  <a:txBody>
                    <a:bodyPr/>
                    <a:lstStyle/>
                    <a:p>
                      <a:pPr marL="0" marR="0" algn="ct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FY 2021</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$3,402,983</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$1,055,891</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$2,233,535</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$4,656,238</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$5,679,436</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$12,234,314</a:t>
                      </a:r>
                    </a:p>
                  </a:txBody>
                  <a:tcPr marL="51435" marR="51435" marT="0" marB="0" anchor="ctr"/>
                </a:tc>
                <a:tc>
                  <a:txBody>
                    <a:bodyPr/>
                    <a:lstStyle/>
                    <a:p>
                      <a:pPr marL="0" marR="0" algn="r">
                        <a:lnSpc>
                          <a:spcPct val="115000"/>
                        </a:lnSpc>
                        <a:spcBef>
                          <a:spcPts val="0"/>
                        </a:spcBef>
                        <a:spcAft>
                          <a:spcPts val="0"/>
                        </a:spcAf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$29,262,397</a:t>
                      </a:r>
                    </a:p>
                  </a:txBody>
                  <a:tcPr marL="51435" marR="51435" marT="0" marB="0" anchor="ctr"/>
                </a:tc>
                <a:extLst>
                  <a:ext uri="{0D108BD9-81ED-4DB2-BD59-A6C34878D82A}">
                    <a16:rowId xmlns:a16="http://schemas.microsoft.com/office/drawing/2014/main" val="2542032861"/>
                  </a:ext>
                </a:extLst>
              </a:tr>
              <a:tr h="556260">
                <a:tc>
                  <a:txBody>
                    <a:bodyPr/>
                    <a:lstStyle/>
                    <a:p>
                      <a:pPr marL="0" marR="0" algn="ct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FY 2022</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$1,643,251</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$3,454,165</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$869,483</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$700,000</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$6,666,899</a:t>
                      </a:r>
                    </a:p>
                  </a:txBody>
                  <a:tcPr marL="51435" marR="51435" marT="0" marB="0" anchor="ctr"/>
                </a:tc>
                <a:extLst>
                  <a:ext uri="{0D108BD9-81ED-4DB2-BD59-A6C34878D82A}">
                    <a16:rowId xmlns:a16="http://schemas.microsoft.com/office/drawing/2014/main" val="509507817"/>
                  </a:ext>
                </a:extLst>
              </a:tr>
              <a:tr h="556260">
                <a:tc>
                  <a:txBody>
                    <a:bodyPr/>
                    <a:lstStyle/>
                    <a:p>
                      <a:pPr algn="ctr"/>
                      <a:r>
                        <a:rPr lang="en-US" sz="1500" b="1" dirty="0">
                          <a:latin typeface="Times New Roman" panose="02020603050405020304" pitchFamily="18" charset="0"/>
                          <a:cs typeface="Times New Roman" panose="02020603050405020304" pitchFamily="18" charset="0"/>
                        </a:rPr>
                        <a:t>Total</a:t>
                      </a:r>
                      <a:r>
                        <a:rPr lang="en-US" sz="1500" b="1" baseline="0" dirty="0">
                          <a:latin typeface="Times New Roman" panose="02020603050405020304" pitchFamily="18" charset="0"/>
                          <a:cs typeface="Times New Roman" panose="02020603050405020304" pitchFamily="18" charset="0"/>
                        </a:rPr>
                        <a:t> Funding</a:t>
                      </a:r>
                      <a:endParaRPr lang="en-US" sz="15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$17,087,408</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$33,339,984</a:t>
                      </a:r>
                    </a:p>
                  </a:txBody>
                  <a:tcPr marL="68580" marR="68580" marT="34290" marB="34290" anchor="ctr"/>
                </a:tc>
                <a:tc>
                  <a:txBody>
                    <a:bodyPr/>
                    <a:lstStyle/>
                    <a:p>
                      <a:pPr algn="r"/>
                      <a:r>
                        <a:rPr lang="en-US" sz="1500" b="1" baseline="0" dirty="0">
                          <a:latin typeface="Times New Roman" panose="02020603050405020304" pitchFamily="18" charset="0"/>
                          <a:cs typeface="Times New Roman" panose="02020603050405020304" pitchFamily="18" charset="0"/>
                        </a:rPr>
                        <a:t>$7,551,190</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$25,035,523</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$14,929,928</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$12,234,314</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$110,178,347</a:t>
                      </a:r>
                    </a:p>
                  </a:txBody>
                  <a:tcPr marL="68580" marR="68580" marT="34290" marB="34290" anchor="ctr"/>
                </a:tc>
                <a:extLst>
                  <a:ext uri="{0D108BD9-81ED-4DB2-BD59-A6C34878D82A}">
                    <a16:rowId xmlns:a16="http://schemas.microsoft.com/office/drawing/2014/main" val="2854324398"/>
                  </a:ext>
                </a:extLst>
              </a:tr>
            </a:tbl>
          </a:graphicData>
        </a:graphic>
      </p:graphicFrame>
    </p:spTree>
    <p:extLst>
      <p:ext uri="{BB962C8B-B14F-4D97-AF65-F5344CB8AC3E}">
        <p14:creationId xmlns:p14="http://schemas.microsoft.com/office/powerpoint/2010/main" val="46564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Roboto" panose="02000000000000000000" pitchFamily="2" charset="0"/>
                <a:ea typeface="Roboto" panose="02000000000000000000" pitchFamily="2" charset="0"/>
              </a:rPr>
              <a:t>Statewide Initiatives Faculty-Focused Awards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0448188"/>
              </p:ext>
            </p:extLst>
          </p:nvPr>
        </p:nvGraphicFramePr>
        <p:xfrm>
          <a:off x="457199" y="1295401"/>
          <a:ext cx="8305800" cy="5602912"/>
        </p:xfrm>
        <a:graphic>
          <a:graphicData uri="http://schemas.openxmlformats.org/drawingml/2006/table">
            <a:tbl>
              <a:tblPr firstRow="1" bandRow="1">
                <a:tableStyleId>{5C22544A-7EE6-4342-B048-85BDC9FD1C3A}</a:tableStyleId>
              </a:tblPr>
              <a:tblGrid>
                <a:gridCol w="1193215">
                  <a:extLst>
                    <a:ext uri="{9D8B030D-6E8A-4147-A177-3AD203B41FA5}">
                      <a16:colId xmlns:a16="http://schemas.microsoft.com/office/drawing/2014/main" val="2795689239"/>
                    </a:ext>
                  </a:extLst>
                </a:gridCol>
                <a:gridCol w="1389076">
                  <a:extLst>
                    <a:ext uri="{9D8B030D-6E8A-4147-A177-3AD203B41FA5}">
                      <a16:colId xmlns:a16="http://schemas.microsoft.com/office/drawing/2014/main" val="4183370119"/>
                    </a:ext>
                  </a:extLst>
                </a:gridCol>
                <a:gridCol w="1649697">
                  <a:extLst>
                    <a:ext uri="{9D8B030D-6E8A-4147-A177-3AD203B41FA5}">
                      <a16:colId xmlns:a16="http://schemas.microsoft.com/office/drawing/2014/main" val="153891067"/>
                    </a:ext>
                  </a:extLst>
                </a:gridCol>
                <a:gridCol w="1295660">
                  <a:extLst>
                    <a:ext uri="{9D8B030D-6E8A-4147-A177-3AD203B41FA5}">
                      <a16:colId xmlns:a16="http://schemas.microsoft.com/office/drawing/2014/main" val="2045824914"/>
                    </a:ext>
                  </a:extLst>
                </a:gridCol>
                <a:gridCol w="1389076">
                  <a:extLst>
                    <a:ext uri="{9D8B030D-6E8A-4147-A177-3AD203B41FA5}">
                      <a16:colId xmlns:a16="http://schemas.microsoft.com/office/drawing/2014/main" val="3715549997"/>
                    </a:ext>
                  </a:extLst>
                </a:gridCol>
                <a:gridCol w="1389076">
                  <a:extLst>
                    <a:ext uri="{9D8B030D-6E8A-4147-A177-3AD203B41FA5}">
                      <a16:colId xmlns:a16="http://schemas.microsoft.com/office/drawing/2014/main" val="482616904"/>
                    </a:ext>
                  </a:extLst>
                </a:gridCol>
              </a:tblGrid>
              <a:tr h="998138">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Awarded</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algn="ctr" fontAlgn="b"/>
                      <a:r>
                        <a:rPr lang="en-US" sz="1500" b="1" i="0" u="none" strike="noStrike" dirty="0">
                          <a:solidFill>
                            <a:schemeClr val="bg1"/>
                          </a:solidFill>
                          <a:effectLst/>
                          <a:latin typeface="Times New Roman"/>
                        </a:rPr>
                        <a:t>New Nurse Faculty Fellowship (NNFF)</a:t>
                      </a:r>
                    </a:p>
                  </a:txBody>
                  <a:tcPr marL="9525" marR="9525" marT="9525" marB="0" anchor="b"/>
                </a:tc>
                <a:tc>
                  <a:txBody>
                    <a:bodyPr/>
                    <a:lstStyle/>
                    <a:p>
                      <a:pPr algn="ctr" fontAlgn="b"/>
                      <a:r>
                        <a:rPr lang="en-US" sz="1500" b="1" i="0" u="none" strike="noStrike" dirty="0">
                          <a:solidFill>
                            <a:schemeClr val="bg1"/>
                          </a:solidFill>
                          <a:effectLst/>
                          <a:latin typeface="Times New Roman"/>
                        </a:rPr>
                        <a:t>Nurse Educator Doctoral Grants (NEDG)</a:t>
                      </a:r>
                    </a:p>
                  </a:txBody>
                  <a:tcPr marL="9525" marR="9525" marT="9525" marB="0" anchor="b"/>
                </a:tc>
                <a:tc>
                  <a:txBody>
                    <a:bodyPr/>
                    <a:lstStyle/>
                    <a:p>
                      <a:pPr algn="ctr" fontAlgn="b"/>
                      <a:r>
                        <a:rPr lang="en-US" sz="1500" b="1" i="0" u="none" strike="noStrike" dirty="0">
                          <a:solidFill>
                            <a:schemeClr val="bg1"/>
                          </a:solidFill>
                          <a:effectLst/>
                          <a:latin typeface="Times New Roman"/>
                        </a:rPr>
                        <a:t>Academic Nurse Educator Certification (ANEC)</a:t>
                      </a:r>
                    </a:p>
                  </a:txBody>
                  <a:tcPr marL="9525" marR="9525" marT="9525"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Nurse Faculty Annual Recognition (NFAR)</a:t>
                      </a:r>
                    </a:p>
                  </a:txBody>
                  <a:tcPr marL="68580" marR="68580"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Total Funding</a:t>
                      </a:r>
                    </a:p>
                  </a:txBody>
                  <a:tcPr marL="68580" marR="68580" marT="0" marB="0" anchor="b"/>
                </a:tc>
                <a:extLst>
                  <a:ext uri="{0D108BD9-81ED-4DB2-BD59-A6C34878D82A}">
                    <a16:rowId xmlns:a16="http://schemas.microsoft.com/office/drawing/2014/main" val="2397163988"/>
                  </a:ext>
                </a:extLst>
              </a:tr>
              <a:tr h="528001">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2016</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500" b="0" i="0" u="none" strike="noStrike">
                          <a:solidFill>
                            <a:srgbClr val="000000"/>
                          </a:solidFill>
                          <a:effectLst/>
                          <a:latin typeface="Times New Roman"/>
                        </a:rPr>
                        <a:t>$520,000</a:t>
                      </a:r>
                    </a:p>
                  </a:txBody>
                  <a:tcPr marL="9525" marR="9525" marT="9525" marB="0" anchor="ctr"/>
                </a:tc>
                <a:tc>
                  <a:txBody>
                    <a:bodyPr/>
                    <a:lstStyle/>
                    <a:p>
                      <a:pPr algn="r" fontAlgn="b"/>
                      <a:r>
                        <a:rPr lang="en-US" sz="1500" b="0" i="0" u="none" strike="noStrike" dirty="0">
                          <a:solidFill>
                            <a:srgbClr val="000000"/>
                          </a:solidFill>
                          <a:effectLst/>
                          <a:latin typeface="Times New Roman"/>
                        </a:rPr>
                        <a:t>$350,000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$870,000</a:t>
                      </a:r>
                    </a:p>
                  </a:txBody>
                  <a:tcPr marL="9525" marR="9525" marT="9525" marB="0" anchor="ctr"/>
                </a:tc>
                <a:extLst>
                  <a:ext uri="{0D108BD9-81ED-4DB2-BD59-A6C34878D82A}">
                    <a16:rowId xmlns:a16="http://schemas.microsoft.com/office/drawing/2014/main" val="3885197426"/>
                  </a:ext>
                </a:extLst>
              </a:tr>
              <a:tr h="528001">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500" b="0" i="0" u="none" strike="noStrike" dirty="0">
                          <a:solidFill>
                            <a:srgbClr val="000000"/>
                          </a:solidFill>
                          <a:effectLst/>
                          <a:latin typeface="Times New Roman"/>
                        </a:rPr>
                        <a:t>$775,000</a:t>
                      </a:r>
                    </a:p>
                  </a:txBody>
                  <a:tcPr marL="9525" marR="9525" marT="9525" marB="0" anchor="ctr"/>
                </a:tc>
                <a:tc>
                  <a:txBody>
                    <a:bodyPr/>
                    <a:lstStyle/>
                    <a:p>
                      <a:pPr algn="r" fontAlgn="b"/>
                      <a:r>
                        <a:rPr lang="en-US" sz="1500" b="0" i="0" u="none" strike="noStrike" dirty="0">
                          <a:solidFill>
                            <a:srgbClr val="000000"/>
                          </a:solidFill>
                          <a:effectLst/>
                          <a:latin typeface="Times New Roman"/>
                        </a:rPr>
                        <a:t>$440,000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$1,215,000</a:t>
                      </a:r>
                    </a:p>
                  </a:txBody>
                  <a:tcPr marL="9525" marR="9525" marT="9525" marB="0" anchor="ctr"/>
                </a:tc>
                <a:extLst>
                  <a:ext uri="{0D108BD9-81ED-4DB2-BD59-A6C34878D82A}">
                    <a16:rowId xmlns:a16="http://schemas.microsoft.com/office/drawing/2014/main" val="3984318168"/>
                  </a:ext>
                </a:extLst>
              </a:tr>
              <a:tr h="528001">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2018</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500" b="0" i="0" u="none" strike="noStrike" dirty="0">
                          <a:solidFill>
                            <a:srgbClr val="000000"/>
                          </a:solidFill>
                          <a:effectLst/>
                          <a:latin typeface="Times New Roman"/>
                        </a:rPr>
                        <a:t>$805,000</a:t>
                      </a:r>
                    </a:p>
                  </a:txBody>
                  <a:tcPr marL="9525" marR="9525" marT="9525" marB="0" anchor="ctr"/>
                </a:tc>
                <a:tc>
                  <a:txBody>
                    <a:bodyPr/>
                    <a:lstStyle/>
                    <a:p>
                      <a:pPr algn="r" fontAlgn="b"/>
                      <a:r>
                        <a:rPr lang="en-US" sz="1500" b="0" i="0" u="none" strike="noStrike" dirty="0">
                          <a:solidFill>
                            <a:srgbClr val="000000"/>
                          </a:solidFill>
                          <a:effectLst/>
                          <a:latin typeface="Times New Roman"/>
                        </a:rPr>
                        <a:t>$305,000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$1,110,000</a:t>
                      </a:r>
                    </a:p>
                  </a:txBody>
                  <a:tcPr marL="9525" marR="9525" marT="9525" marB="0" anchor="ctr"/>
                </a:tc>
                <a:extLst>
                  <a:ext uri="{0D108BD9-81ED-4DB2-BD59-A6C34878D82A}">
                    <a16:rowId xmlns:a16="http://schemas.microsoft.com/office/drawing/2014/main" val="3776199567"/>
                  </a:ext>
                </a:extLst>
              </a:tr>
              <a:tr h="528001">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2019</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500" b="0" i="0" u="none" strike="noStrike" dirty="0">
                          <a:solidFill>
                            <a:srgbClr val="000000"/>
                          </a:solidFill>
                          <a:effectLst/>
                          <a:latin typeface="Times New Roman"/>
                        </a:rPr>
                        <a:t>$885,000</a:t>
                      </a:r>
                    </a:p>
                  </a:txBody>
                  <a:tcPr marL="9525" marR="9525" marT="9525" marB="0" anchor="ctr"/>
                </a:tc>
                <a:tc>
                  <a:txBody>
                    <a:bodyPr/>
                    <a:lstStyle/>
                    <a:p>
                      <a:pPr algn="r" fontAlgn="b"/>
                      <a:r>
                        <a:rPr lang="en-US" sz="1500" b="0" i="0" u="none" strike="noStrike">
                          <a:solidFill>
                            <a:srgbClr val="000000"/>
                          </a:solidFill>
                          <a:effectLst/>
                          <a:latin typeface="Times New Roman"/>
                        </a:rPr>
                        <a:t>$470,000</a:t>
                      </a:r>
                    </a:p>
                  </a:txBody>
                  <a:tcPr marL="9525" marR="9525" marT="9525" marB="0" anchor="ctr"/>
                </a:tc>
                <a:tc>
                  <a:txBody>
                    <a:bodyPr/>
                    <a:lstStyle/>
                    <a:p>
                      <a:pPr algn="r" fontAlgn="b"/>
                      <a:r>
                        <a:rPr lang="en-US" sz="1500" b="0" i="0" u="none" strike="noStrike" dirty="0">
                          <a:solidFill>
                            <a:srgbClr val="000000"/>
                          </a:solidFill>
                          <a:effectLst/>
                          <a:latin typeface="Times New Roman"/>
                        </a:rPr>
                        <a:t>$285,000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$1,640,000</a:t>
                      </a:r>
                    </a:p>
                  </a:txBody>
                  <a:tcPr marL="9525" marR="9525" marT="9525" marB="0" anchor="ctr"/>
                </a:tc>
                <a:extLst>
                  <a:ext uri="{0D108BD9-81ED-4DB2-BD59-A6C34878D82A}">
                    <a16:rowId xmlns:a16="http://schemas.microsoft.com/office/drawing/2014/main" val="592300405"/>
                  </a:ext>
                </a:extLst>
              </a:tr>
              <a:tr h="528001">
                <a:tc>
                  <a:txBody>
                    <a:bodyPr/>
                    <a:lstStyle/>
                    <a:p>
                      <a:pPr algn="ctr"/>
                      <a:r>
                        <a:rPr lang="en-US" sz="1500" b="0" dirty="0">
                          <a:latin typeface="Times New Roman" panose="02020603050405020304" pitchFamily="18" charset="0"/>
                          <a:cs typeface="Times New Roman" panose="02020603050405020304" pitchFamily="18" charset="0"/>
                        </a:rPr>
                        <a:t>FY 2020</a:t>
                      </a:r>
                    </a:p>
                  </a:txBody>
                  <a:tcPr marL="51435" marR="51435" marT="0" marB="0" anchor="ctr"/>
                </a:tc>
                <a:tc>
                  <a:txBody>
                    <a:bodyPr/>
                    <a:lstStyle/>
                    <a:p>
                      <a:pPr algn="r" fontAlgn="b"/>
                      <a:r>
                        <a:rPr lang="en-US" sz="1500" b="0" i="0" u="none" strike="noStrike" dirty="0">
                          <a:solidFill>
                            <a:srgbClr val="000000"/>
                          </a:solidFill>
                          <a:effectLst/>
                          <a:latin typeface="Times New Roman"/>
                        </a:rPr>
                        <a:t>$1,040,000</a:t>
                      </a:r>
                    </a:p>
                  </a:txBody>
                  <a:tcPr marL="9525" marR="9525" marT="9525" marB="0" anchor="ctr"/>
                </a:tc>
                <a:tc>
                  <a:txBody>
                    <a:bodyPr/>
                    <a:lstStyle/>
                    <a:p>
                      <a:pPr algn="r" fontAlgn="b"/>
                      <a:r>
                        <a:rPr lang="en-US" sz="1500" b="0" i="0" u="none" strike="noStrike" dirty="0">
                          <a:solidFill>
                            <a:srgbClr val="000000"/>
                          </a:solidFill>
                          <a:effectLst/>
                          <a:latin typeface="Times New Roman"/>
                        </a:rPr>
                        <a:t>$180,000</a:t>
                      </a:r>
                    </a:p>
                  </a:txBody>
                  <a:tcPr marL="9525" marR="9525" marT="9525" marB="0" anchor="ctr"/>
                </a:tc>
                <a:tc>
                  <a:txBody>
                    <a:bodyPr/>
                    <a:lstStyle/>
                    <a:p>
                      <a:pPr algn="r" fontAlgn="b"/>
                      <a:r>
                        <a:rPr lang="en-US" sz="1500" b="0" i="0" u="none" strike="noStrike" dirty="0">
                          <a:solidFill>
                            <a:srgbClr val="000000"/>
                          </a:solidFill>
                          <a:effectLst/>
                          <a:latin typeface="Times New Roman"/>
                        </a:rPr>
                        <a:t>$145,000</a:t>
                      </a:r>
                    </a:p>
                  </a:txBody>
                  <a:tcPr marL="9525" marR="9525" marT="9525" marB="0" anchor="ctr"/>
                </a:tc>
                <a:tc>
                  <a:txBody>
                    <a:bodyPr/>
                    <a:lstStyle/>
                    <a:p>
                      <a:pPr algn="r" fontAlgn="b"/>
                      <a:r>
                        <a:rPr lang="en-US" sz="1500" b="0" i="0" u="none" strike="noStrike" dirty="0">
                          <a:solidFill>
                            <a:schemeClr val="tx1"/>
                          </a:solidFill>
                          <a:effectLst/>
                          <a:latin typeface="Times New Roman"/>
                        </a:rPr>
                        <a:t>$0</a:t>
                      </a:r>
                    </a:p>
                  </a:txBody>
                  <a:tcPr marL="9525" marR="9525" marT="9525" marB="0" anchor="ctr"/>
                </a:tc>
                <a:tc>
                  <a:txBody>
                    <a:bodyPr/>
                    <a:lstStyle/>
                    <a:p>
                      <a:pPr algn="r" fontAlgn="b"/>
                      <a:r>
                        <a:rPr lang="en-US" sz="1500" b="0" i="0" u="none" strike="noStrike" dirty="0">
                          <a:solidFill>
                            <a:schemeClr val="tx1"/>
                          </a:solidFill>
                          <a:effectLst/>
                          <a:latin typeface="Times New Roman"/>
                        </a:rPr>
                        <a:t>$1,365,000</a:t>
                      </a:r>
                    </a:p>
                  </a:txBody>
                  <a:tcPr marL="9525" marR="9525" marT="9525" marB="0" anchor="ctr"/>
                </a:tc>
                <a:extLst>
                  <a:ext uri="{0D108BD9-81ED-4DB2-BD59-A6C34878D82A}">
                    <a16:rowId xmlns:a16="http://schemas.microsoft.com/office/drawing/2014/main" val="2315605130"/>
                  </a:ext>
                </a:extLst>
              </a:tr>
              <a:tr h="528001">
                <a:tc>
                  <a:txBody>
                    <a:bodyPr/>
                    <a:lstStyle/>
                    <a:p>
                      <a:pPr algn="ctr"/>
                      <a:r>
                        <a:rPr lang="en-US" sz="1500" b="0" dirty="0">
                          <a:latin typeface="Times New Roman" panose="02020603050405020304" pitchFamily="18" charset="0"/>
                          <a:cs typeface="Times New Roman" panose="02020603050405020304" pitchFamily="18" charset="0"/>
                        </a:rPr>
                        <a:t>FY 2021</a:t>
                      </a:r>
                    </a:p>
                  </a:txBody>
                  <a:tcPr marL="51435" marR="51435" marT="0" marB="0" anchor="ctr"/>
                </a:tc>
                <a:tc>
                  <a:txBody>
                    <a:bodyPr/>
                    <a:lstStyle/>
                    <a:p>
                      <a:pPr algn="r" fontAlgn="b"/>
                      <a:r>
                        <a:rPr lang="en-US" sz="1500" b="0" i="0" u="none" strike="noStrike" dirty="0">
                          <a:solidFill>
                            <a:srgbClr val="000000"/>
                          </a:solidFill>
                          <a:effectLst/>
                          <a:latin typeface="Times New Roman"/>
                        </a:rPr>
                        <a:t>$2,550,000</a:t>
                      </a:r>
                    </a:p>
                  </a:txBody>
                  <a:tcPr marL="9525" marR="9525" marT="9525" marB="0" anchor="ctr"/>
                </a:tc>
                <a:tc>
                  <a:txBody>
                    <a:bodyPr/>
                    <a:lstStyle/>
                    <a:p>
                      <a:pPr algn="r" fontAlgn="b"/>
                      <a:r>
                        <a:rPr lang="en-US" sz="1500" b="0" i="0" u="none" strike="noStrike" dirty="0">
                          <a:solidFill>
                            <a:srgbClr val="000000"/>
                          </a:solidFill>
                          <a:effectLst/>
                          <a:latin typeface="Times New Roman"/>
                        </a:rPr>
                        <a:t>$1,470,000</a:t>
                      </a:r>
                    </a:p>
                  </a:txBody>
                  <a:tcPr marL="9525" marR="9525" marT="9525" marB="0" anchor="ctr"/>
                </a:tc>
                <a:tc>
                  <a:txBody>
                    <a:bodyPr/>
                    <a:lstStyle/>
                    <a:p>
                      <a:pPr algn="r" fontAlgn="b"/>
                      <a:r>
                        <a:rPr lang="en-US" sz="1500" b="0" i="0" u="none" strike="noStrike" dirty="0">
                          <a:solidFill>
                            <a:srgbClr val="000000"/>
                          </a:solidFill>
                          <a:effectLst/>
                          <a:latin typeface="Times New Roman"/>
                        </a:rPr>
                        <a:t>$195,000</a:t>
                      </a:r>
                    </a:p>
                  </a:txBody>
                  <a:tcPr marL="9525" marR="9525" marT="9525" marB="0" anchor="ctr"/>
                </a:tc>
                <a:tc>
                  <a:txBody>
                    <a:bodyPr/>
                    <a:lstStyle/>
                    <a:p>
                      <a:pPr algn="r" fontAlgn="b"/>
                      <a:r>
                        <a:rPr lang="en-US" sz="1500" b="0" i="0" u="none" strike="noStrike" dirty="0">
                          <a:solidFill>
                            <a:schemeClr val="tx1"/>
                          </a:solidFill>
                          <a:effectLst/>
                          <a:latin typeface="Times New Roman"/>
                        </a:rPr>
                        <a:t>$130,000</a:t>
                      </a:r>
                    </a:p>
                  </a:txBody>
                  <a:tcPr marL="9525" marR="9525" marT="9525" marB="0" anchor="ctr"/>
                </a:tc>
                <a:tc>
                  <a:txBody>
                    <a:bodyPr/>
                    <a:lstStyle/>
                    <a:p>
                      <a:pPr algn="r" fontAlgn="b"/>
                      <a:r>
                        <a:rPr lang="en-US" sz="1500" b="0" i="0" u="none" strike="noStrike" dirty="0">
                          <a:solidFill>
                            <a:schemeClr val="tx1"/>
                          </a:solidFill>
                          <a:effectLst/>
                          <a:latin typeface="Times New Roman"/>
                        </a:rPr>
                        <a:t>$4,345,000</a:t>
                      </a:r>
                    </a:p>
                  </a:txBody>
                  <a:tcPr marL="9525" marR="9525" marT="9525" marB="0" anchor="ctr"/>
                </a:tc>
                <a:extLst>
                  <a:ext uri="{0D108BD9-81ED-4DB2-BD59-A6C34878D82A}">
                    <a16:rowId xmlns:a16="http://schemas.microsoft.com/office/drawing/2014/main" val="3843212272"/>
                  </a:ext>
                </a:extLst>
              </a:tr>
              <a:tr h="528001">
                <a:tc>
                  <a:txBody>
                    <a:bodyPr/>
                    <a:lstStyle/>
                    <a:p>
                      <a:pPr algn="ctr"/>
                      <a:r>
                        <a:rPr lang="en-US" sz="1500" b="1" dirty="0">
                          <a:latin typeface="Times New Roman" panose="02020603050405020304" pitchFamily="18" charset="0"/>
                          <a:cs typeface="Times New Roman" panose="02020603050405020304" pitchFamily="18" charset="0"/>
                        </a:rPr>
                        <a:t>Total</a:t>
                      </a:r>
                      <a:r>
                        <a:rPr lang="en-US" sz="1500" b="1" baseline="0" dirty="0">
                          <a:latin typeface="Times New Roman" panose="02020603050405020304" pitchFamily="18" charset="0"/>
                          <a:cs typeface="Times New Roman" panose="02020603050405020304" pitchFamily="18" charset="0"/>
                        </a:rPr>
                        <a:t> Funding</a:t>
                      </a:r>
                      <a:endParaRPr lang="en-US" sz="1500" b="1" dirty="0">
                        <a:latin typeface="Times New Roman" panose="02020603050405020304" pitchFamily="18" charset="0"/>
                        <a:cs typeface="Times New Roman" panose="02020603050405020304" pitchFamily="18" charset="0"/>
                      </a:endParaRPr>
                    </a:p>
                  </a:txBody>
                  <a:tcPr marL="51435" marR="51435" marT="0" marB="0" anchor="ctr"/>
                </a:tc>
                <a:tc>
                  <a:txBody>
                    <a:bodyPr/>
                    <a:lstStyle/>
                    <a:p>
                      <a:pPr algn="r" fontAlgn="b"/>
                      <a:r>
                        <a:rPr lang="en-US" sz="1500" b="1" i="0" u="none" strike="noStrike" dirty="0">
                          <a:solidFill>
                            <a:srgbClr val="000000"/>
                          </a:solidFill>
                          <a:effectLst/>
                          <a:latin typeface="Times New Roman"/>
                        </a:rPr>
                        <a:t>$6,575,000</a:t>
                      </a:r>
                    </a:p>
                  </a:txBody>
                  <a:tcPr marL="9525" marR="9525" marT="9525" marB="0" anchor="ctr"/>
                </a:tc>
                <a:tc>
                  <a:txBody>
                    <a:bodyPr/>
                    <a:lstStyle/>
                    <a:p>
                      <a:pPr algn="r" fontAlgn="b"/>
                      <a:r>
                        <a:rPr lang="en-US" sz="1500" b="1" i="0" u="none" strike="noStrike" dirty="0">
                          <a:solidFill>
                            <a:srgbClr val="000000"/>
                          </a:solidFill>
                          <a:effectLst/>
                          <a:latin typeface="Times New Roman"/>
                        </a:rPr>
                        <a:t>$3,215,000</a:t>
                      </a:r>
                    </a:p>
                  </a:txBody>
                  <a:tcPr marL="9525" marR="9525" marT="9525" marB="0" anchor="ctr"/>
                </a:tc>
                <a:tc>
                  <a:txBody>
                    <a:bodyPr/>
                    <a:lstStyle/>
                    <a:p>
                      <a:pPr algn="r" fontAlgn="b"/>
                      <a:r>
                        <a:rPr lang="en-US" sz="1500" b="1" i="0" u="none" strike="noStrike" dirty="0">
                          <a:solidFill>
                            <a:srgbClr val="000000"/>
                          </a:solidFill>
                          <a:effectLst/>
                          <a:latin typeface="Times New Roman"/>
                        </a:rPr>
                        <a:t>$625,000</a:t>
                      </a:r>
                    </a:p>
                  </a:txBody>
                  <a:tcPr marL="9525" marR="9525" marT="9525" marB="0" anchor="ctr"/>
                </a:tc>
                <a:tc>
                  <a:txBody>
                    <a:bodyPr/>
                    <a:lstStyle/>
                    <a:p>
                      <a:pPr algn="r" fontAlgn="b"/>
                      <a:r>
                        <a:rPr lang="en-US" sz="1500" b="1" i="0" u="none" strike="noStrike" dirty="0">
                          <a:solidFill>
                            <a:schemeClr val="tx1"/>
                          </a:solidFill>
                          <a:effectLst/>
                          <a:latin typeface="Times New Roman"/>
                        </a:rPr>
                        <a:t>$130,000</a:t>
                      </a:r>
                    </a:p>
                  </a:txBody>
                  <a:tcPr marL="9525" marR="9525" marT="9525" marB="0" anchor="ctr"/>
                </a:tc>
                <a:tc>
                  <a:txBody>
                    <a:bodyPr/>
                    <a:lstStyle/>
                    <a:p>
                      <a:pPr algn="r" fontAlgn="b"/>
                      <a:r>
                        <a:rPr lang="en-US" sz="1500" b="1" i="0" u="none" strike="noStrike" dirty="0">
                          <a:solidFill>
                            <a:schemeClr val="tx1"/>
                          </a:solidFill>
                          <a:effectLst/>
                          <a:latin typeface="Times New Roman"/>
                        </a:rPr>
                        <a:t>$10,545,000</a:t>
                      </a:r>
                    </a:p>
                  </a:txBody>
                  <a:tcPr marL="9525" marR="9525" marT="9525" marB="0" anchor="ctr"/>
                </a:tc>
                <a:extLst>
                  <a:ext uri="{0D108BD9-81ED-4DB2-BD59-A6C34878D82A}">
                    <a16:rowId xmlns:a16="http://schemas.microsoft.com/office/drawing/2014/main" val="2777759081"/>
                  </a:ext>
                </a:extLst>
              </a:tr>
              <a:tr h="716056">
                <a:tc>
                  <a:txBody>
                    <a:bodyPr/>
                    <a:lstStyle/>
                    <a:p>
                      <a:pPr algn="ctr"/>
                      <a:r>
                        <a:rPr lang="en-US" sz="1500" b="1" dirty="0">
                          <a:latin typeface="Times New Roman" panose="02020603050405020304" pitchFamily="18" charset="0"/>
                          <a:cs typeface="Times New Roman" panose="02020603050405020304" pitchFamily="18" charset="0"/>
                        </a:rPr>
                        <a:t>Total</a:t>
                      </a:r>
                      <a:r>
                        <a:rPr lang="en-US" sz="1500" b="1" baseline="0" dirty="0">
                          <a:latin typeface="Times New Roman" panose="02020603050405020304" pitchFamily="18" charset="0"/>
                          <a:cs typeface="Times New Roman" panose="02020603050405020304" pitchFamily="18" charset="0"/>
                        </a:rPr>
                        <a:t> # of Faculty Funded</a:t>
                      </a:r>
                      <a:endParaRPr lang="en-US" sz="15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b"/>
                      <a:r>
                        <a:rPr lang="en-US" sz="1500" b="1" i="0" u="none" strike="noStrike" dirty="0">
                          <a:solidFill>
                            <a:srgbClr val="000000"/>
                          </a:solidFill>
                          <a:effectLst/>
                          <a:latin typeface="Times New Roman"/>
                        </a:rPr>
                        <a:t>265</a:t>
                      </a:r>
                    </a:p>
                  </a:txBody>
                  <a:tcPr marL="9525" marR="9525" marT="9525" marB="0" anchor="ctr"/>
                </a:tc>
                <a:tc>
                  <a:txBody>
                    <a:bodyPr/>
                    <a:lstStyle/>
                    <a:p>
                      <a:pPr algn="ctr" fontAlgn="b"/>
                      <a:r>
                        <a:rPr lang="en-US" sz="1500" b="1" i="0" u="none" strike="noStrike" dirty="0">
                          <a:solidFill>
                            <a:srgbClr val="000000"/>
                          </a:solidFill>
                          <a:effectLst/>
                          <a:latin typeface="Times New Roman"/>
                        </a:rPr>
                        <a:t>105</a:t>
                      </a:r>
                    </a:p>
                  </a:txBody>
                  <a:tcPr marL="9525" marR="9525" marT="9525" marB="0" anchor="ctr"/>
                </a:tc>
                <a:tc>
                  <a:txBody>
                    <a:bodyPr/>
                    <a:lstStyle/>
                    <a:p>
                      <a:pPr algn="ctr" fontAlgn="b"/>
                      <a:r>
                        <a:rPr lang="en-US" sz="1500" b="1" i="0" u="none" strike="noStrike" dirty="0">
                          <a:solidFill>
                            <a:srgbClr val="000000"/>
                          </a:solidFill>
                          <a:effectLst/>
                          <a:latin typeface="Times New Roman"/>
                        </a:rPr>
                        <a:t>125</a:t>
                      </a:r>
                    </a:p>
                  </a:txBody>
                  <a:tcPr marL="9525" marR="9525" marT="9525" marB="0" anchor="ctr"/>
                </a:tc>
                <a:tc>
                  <a:txBody>
                    <a:bodyPr/>
                    <a:lstStyle/>
                    <a:p>
                      <a:pPr algn="ctr" fontAlgn="b"/>
                      <a:r>
                        <a:rPr lang="en-US" sz="1500" b="1" i="0" u="none" strike="noStrike" dirty="0">
                          <a:solidFill>
                            <a:schemeClr val="tx1"/>
                          </a:solidFill>
                          <a:effectLst/>
                          <a:latin typeface="Times New Roman"/>
                        </a:rPr>
                        <a:t>13</a:t>
                      </a:r>
                    </a:p>
                  </a:txBody>
                  <a:tcPr marL="9525" marR="9525" marT="9525" marB="0" anchor="ctr"/>
                </a:tc>
                <a:tc>
                  <a:txBody>
                    <a:bodyPr/>
                    <a:lstStyle/>
                    <a:p>
                      <a:pPr algn="ctr" fontAlgn="b"/>
                      <a:r>
                        <a:rPr lang="en-US" sz="1500" b="1" i="0" u="none" strike="noStrike" dirty="0">
                          <a:solidFill>
                            <a:schemeClr val="tx1"/>
                          </a:solidFill>
                          <a:effectLst/>
                          <a:latin typeface="Times New Roman"/>
                        </a:rPr>
                        <a:t>508</a:t>
                      </a:r>
                    </a:p>
                  </a:txBody>
                  <a:tcPr marL="9525" marR="9525" marT="9525" marB="0" anchor="ctr"/>
                </a:tc>
                <a:extLst>
                  <a:ext uri="{0D108BD9-81ED-4DB2-BD59-A6C34878D82A}">
                    <a16:rowId xmlns:a16="http://schemas.microsoft.com/office/drawing/2014/main" val="2854324398"/>
                  </a:ext>
                </a:extLst>
              </a:tr>
            </a:tbl>
          </a:graphicData>
        </a:graphic>
      </p:graphicFrame>
    </p:spTree>
    <p:extLst>
      <p:ext uri="{BB962C8B-B14F-4D97-AF65-F5344CB8AC3E}">
        <p14:creationId xmlns:p14="http://schemas.microsoft.com/office/powerpoint/2010/main" val="146247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effectLst/>
                <a:latin typeface="Roboto" panose="02000000000000000000" pitchFamily="2" charset="0"/>
                <a:ea typeface="Roboto" panose="02000000000000000000" pitchFamily="2" charset="0"/>
                <a:cs typeface="Times New Roman" panose="02020603050405020304" pitchFamily="18" charset="0"/>
              </a:rPr>
              <a:t>Approved Recommendations FY 2021-FY 2025</a:t>
            </a:r>
          </a:p>
        </p:txBody>
      </p:sp>
      <p:sp>
        <p:nvSpPr>
          <p:cNvPr id="3" name="Content Placeholder 2"/>
          <p:cNvSpPr>
            <a:spLocks noGrp="1"/>
          </p:cNvSpPr>
          <p:nvPr>
            <p:ph sz="quarter" idx="1"/>
          </p:nvPr>
        </p:nvSpPr>
        <p:spPr/>
        <p:txBody>
          <a:bodyPr>
            <a:normAutofit fontScale="92500" lnSpcReduction="10000"/>
          </a:bodyPr>
          <a:lstStyle/>
          <a:p>
            <a:r>
              <a:rPr lang="en-US" sz="2200" b="1" dirty="0">
                <a:latin typeface="Roboto" panose="02000000000000000000" pitchFamily="2" charset="0"/>
                <a:ea typeface="Roboto" panose="02000000000000000000" pitchFamily="2" charset="0"/>
                <a:cs typeface="Times New Roman" panose="02020603050405020304" pitchFamily="18" charset="0"/>
              </a:rPr>
              <a:t>Recommendation 1</a:t>
            </a:r>
            <a:r>
              <a:rPr lang="en-US" sz="2200" dirty="0">
                <a:latin typeface="Roboto" panose="02000000000000000000" pitchFamily="2" charset="0"/>
                <a:ea typeface="Roboto" panose="02000000000000000000" pitchFamily="2" charset="0"/>
                <a:cs typeface="Times New Roman" panose="02020603050405020304" pitchFamily="18" charset="0"/>
              </a:rPr>
              <a:t>: Renew NSP II funding for next five years, FY 2021 through FY 2025  (renewed December 2019)</a:t>
            </a:r>
          </a:p>
          <a:p>
            <a:endParaRPr lang="en-US" sz="2200" dirty="0">
              <a:latin typeface="Roboto" panose="02000000000000000000" pitchFamily="2" charset="0"/>
              <a:ea typeface="Roboto" panose="02000000000000000000" pitchFamily="2" charset="0"/>
              <a:cs typeface="Times New Roman" panose="02020603050405020304" pitchFamily="18" charset="0"/>
            </a:endParaRPr>
          </a:p>
          <a:p>
            <a:r>
              <a:rPr lang="en-US" sz="2200" b="1" dirty="0">
                <a:latin typeface="Roboto" panose="02000000000000000000" pitchFamily="2" charset="0"/>
                <a:ea typeface="Roboto" panose="02000000000000000000" pitchFamily="2" charset="0"/>
                <a:cs typeface="Times New Roman" panose="02020603050405020304" pitchFamily="18" charset="0"/>
              </a:rPr>
              <a:t>Recommendation 2</a:t>
            </a:r>
            <a:r>
              <a:rPr lang="en-US" sz="2200" dirty="0">
                <a:latin typeface="Roboto" panose="02000000000000000000" pitchFamily="2" charset="0"/>
                <a:ea typeface="Roboto" panose="02000000000000000000" pitchFamily="2" charset="0"/>
                <a:cs typeface="Times New Roman" panose="02020603050405020304" pitchFamily="18" charset="0"/>
              </a:rPr>
              <a:t>: Establish a Workgroup to Recommend Updates to Statewide Initiatives  (completed March 2020)</a:t>
            </a:r>
          </a:p>
          <a:p>
            <a:endParaRPr lang="en-US" sz="2200" dirty="0">
              <a:latin typeface="Roboto" panose="02000000000000000000" pitchFamily="2" charset="0"/>
              <a:ea typeface="Roboto" panose="02000000000000000000" pitchFamily="2" charset="0"/>
              <a:cs typeface="Times New Roman" panose="02020603050405020304" pitchFamily="18" charset="0"/>
            </a:endParaRPr>
          </a:p>
          <a:p>
            <a:r>
              <a:rPr lang="en-US" sz="2200" b="1" dirty="0">
                <a:latin typeface="Roboto" panose="02000000000000000000" pitchFamily="2" charset="0"/>
                <a:ea typeface="Roboto" panose="02000000000000000000" pitchFamily="2" charset="0"/>
                <a:cs typeface="Times New Roman" panose="02020603050405020304" pitchFamily="18" charset="0"/>
              </a:rPr>
              <a:t>Recommendation 3</a:t>
            </a:r>
            <a:r>
              <a:rPr lang="en-US" sz="2200" dirty="0">
                <a:latin typeface="Roboto" panose="02000000000000000000" pitchFamily="2" charset="0"/>
                <a:ea typeface="Roboto" panose="02000000000000000000" pitchFamily="2" charset="0"/>
                <a:cs typeface="Times New Roman" panose="02020603050405020304" pitchFamily="18" charset="0"/>
              </a:rPr>
              <a:t>: Continue Established Competitive Institutional Grants Initiatives #1-5 (continuing FY 2021-2025)</a:t>
            </a:r>
          </a:p>
          <a:p>
            <a:endParaRPr lang="en-US" sz="2200" dirty="0">
              <a:latin typeface="Roboto" panose="02000000000000000000" pitchFamily="2" charset="0"/>
              <a:ea typeface="Roboto" panose="02000000000000000000" pitchFamily="2" charset="0"/>
              <a:cs typeface="Times New Roman" panose="02020603050405020304" pitchFamily="18" charset="0"/>
            </a:endParaRPr>
          </a:p>
          <a:p>
            <a:r>
              <a:rPr lang="en-US" sz="2200" b="1" dirty="0">
                <a:latin typeface="Roboto" panose="02000000000000000000" pitchFamily="2" charset="0"/>
                <a:ea typeface="Roboto" panose="02000000000000000000" pitchFamily="2" charset="0"/>
                <a:cs typeface="Times New Roman" panose="02020603050405020304" pitchFamily="18" charset="0"/>
              </a:rPr>
              <a:t>Recommendation 4</a:t>
            </a:r>
            <a:r>
              <a:rPr lang="en-US" sz="2200" dirty="0">
                <a:latin typeface="Roboto" panose="02000000000000000000" pitchFamily="2" charset="0"/>
                <a:ea typeface="Roboto" panose="02000000000000000000" pitchFamily="2" charset="0"/>
                <a:cs typeface="Times New Roman" panose="02020603050405020304" pitchFamily="18" charset="0"/>
              </a:rPr>
              <a:t>: Form NSP I and NSP II Advisory Board to Address Common Issues Between Academia and Practice (formed August 2020)</a:t>
            </a:r>
          </a:p>
          <a:p>
            <a:endParaRPr lang="en-US" sz="2200" dirty="0">
              <a:latin typeface="Roboto" panose="02000000000000000000" pitchFamily="2" charset="0"/>
              <a:ea typeface="Roboto" panose="02000000000000000000" pitchFamily="2" charset="0"/>
              <a:cs typeface="Times New Roman" panose="02020603050405020304" pitchFamily="18" charset="0"/>
            </a:endParaRPr>
          </a:p>
          <a:p>
            <a:r>
              <a:rPr lang="en-US" sz="2200" b="1" dirty="0">
                <a:latin typeface="Roboto" panose="02000000000000000000" pitchFamily="2" charset="0"/>
                <a:ea typeface="Roboto" panose="02000000000000000000" pitchFamily="2" charset="0"/>
                <a:cs typeface="Times New Roman" panose="02020603050405020304" pitchFamily="18" charset="0"/>
              </a:rPr>
              <a:t>Recommendation 5</a:t>
            </a:r>
            <a:r>
              <a:rPr lang="en-US" sz="2200" dirty="0">
                <a:latin typeface="Roboto" panose="02000000000000000000" pitchFamily="2" charset="0"/>
                <a:ea typeface="Roboto" panose="02000000000000000000" pitchFamily="2" charset="0"/>
                <a:cs typeface="Times New Roman" panose="02020603050405020304" pitchFamily="18" charset="0"/>
              </a:rPr>
              <a:t>: Improve Infrastructure for Nursing Workforce Data </a:t>
            </a:r>
          </a:p>
          <a:p>
            <a:pPr marL="109728" indent="0">
              <a:buNone/>
            </a:pPr>
            <a:r>
              <a:rPr lang="en-US" sz="2200" dirty="0">
                <a:latin typeface="Roboto" panose="02000000000000000000" pitchFamily="2" charset="0"/>
                <a:ea typeface="Roboto" panose="02000000000000000000" pitchFamily="2" charset="0"/>
                <a:cs typeface="Times New Roman" panose="02020603050405020304" pitchFamily="18" charset="0"/>
              </a:rPr>
              <a:t>                                            (MNWC, MBON, MHEC, HSCRC- ongoing)</a:t>
            </a:r>
          </a:p>
          <a:p>
            <a:endParaRPr lang="en-US" dirty="0">
              <a:latin typeface="Roboto" panose="02000000000000000000" pitchFamily="2" charset="0"/>
              <a:ea typeface="Roboto" panose="02000000000000000000" pitchFamily="2" charset="0"/>
            </a:endParaRPr>
          </a:p>
          <a:p>
            <a:endParaRPr lang="en-US" dirty="0"/>
          </a:p>
        </p:txBody>
      </p:sp>
    </p:spTree>
    <p:extLst>
      <p:ext uri="{BB962C8B-B14F-4D97-AF65-F5344CB8AC3E}">
        <p14:creationId xmlns:p14="http://schemas.microsoft.com/office/powerpoint/2010/main" val="301324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latin typeface="Roboto" panose="02000000000000000000" pitchFamily="2" charset="0"/>
                <a:ea typeface="Roboto" panose="02000000000000000000" pitchFamily="2" charset="0"/>
              </a:rPr>
              <a:t>Selected to Administer NSP II</a:t>
            </a:r>
          </a:p>
          <a:p>
            <a:r>
              <a:rPr lang="en-US" dirty="0">
                <a:latin typeface="Roboto" panose="02000000000000000000" pitchFamily="2" charset="0"/>
                <a:ea typeface="Roboto" panose="02000000000000000000" pitchFamily="2" charset="0"/>
              </a:rPr>
              <a:t>Higher Education Coordinating Board</a:t>
            </a:r>
          </a:p>
          <a:p>
            <a:r>
              <a:rPr lang="en-US" dirty="0">
                <a:latin typeface="Roboto" panose="02000000000000000000" pitchFamily="2" charset="0"/>
                <a:ea typeface="Roboto" panose="02000000000000000000" pitchFamily="2" charset="0"/>
              </a:rPr>
              <a:t>Expertise in Grants and Scholarships</a:t>
            </a:r>
          </a:p>
          <a:p>
            <a:r>
              <a:rPr lang="en-US" dirty="0">
                <a:latin typeface="Roboto" panose="02000000000000000000" pitchFamily="2" charset="0"/>
                <a:ea typeface="Roboto" panose="02000000000000000000" pitchFamily="2" charset="0"/>
              </a:rPr>
              <a:t>Receives hospital payments to fund NSP II</a:t>
            </a:r>
          </a:p>
          <a:p>
            <a:r>
              <a:rPr lang="en-US" dirty="0">
                <a:latin typeface="Roboto" panose="02000000000000000000" pitchFamily="2" charset="0"/>
                <a:ea typeface="Roboto" panose="02000000000000000000" pitchFamily="2" charset="0"/>
              </a:rPr>
              <a:t>Non-lapsing funds-all remain with NSP II</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NSP II provides for 1. Competitive Institutional</a:t>
            </a:r>
          </a:p>
          <a:p>
            <a:pPr>
              <a:buNone/>
            </a:pPr>
            <a:r>
              <a:rPr lang="en-US" dirty="0">
                <a:latin typeface="Roboto" panose="02000000000000000000" pitchFamily="2" charset="0"/>
                <a:ea typeface="Roboto" panose="02000000000000000000" pitchFamily="2" charset="0"/>
              </a:rPr>
              <a:t>Grants and 2. Statewide &amp; Faculty focused</a:t>
            </a:r>
          </a:p>
          <a:p>
            <a:pPr>
              <a:buNone/>
            </a:pPr>
            <a:r>
              <a:rPr lang="en-US" dirty="0">
                <a:latin typeface="Roboto" panose="02000000000000000000" pitchFamily="2" charset="0"/>
                <a:ea typeface="Roboto" panose="02000000000000000000" pitchFamily="2" charset="0"/>
              </a:rPr>
              <a:t>initiatives-scholarships, grants, awards, shared</a:t>
            </a:r>
          </a:p>
          <a:p>
            <a:pPr>
              <a:buNone/>
            </a:pPr>
            <a:r>
              <a:rPr lang="en-US" dirty="0">
                <a:latin typeface="Roboto" panose="02000000000000000000" pitchFamily="2" charset="0"/>
                <a:ea typeface="Roboto" panose="02000000000000000000" pitchFamily="2" charset="0"/>
              </a:rPr>
              <a:t>resources.</a:t>
            </a:r>
            <a:r>
              <a:rPr lang="en-US" sz="2400" dirty="0">
                <a:latin typeface="Roboto" panose="02000000000000000000" pitchFamily="2" charset="0"/>
                <a:ea typeface="Roboto" panose="02000000000000000000" pitchFamily="2" charset="0"/>
              </a:rPr>
              <a:t> </a:t>
            </a:r>
          </a:p>
          <a:p>
            <a:pPr>
              <a:buNone/>
            </a:pPr>
            <a:endParaRPr lang="en-US" sz="2400" dirty="0">
              <a:latin typeface="Roboto" panose="02000000000000000000" pitchFamily="2" charset="0"/>
              <a:ea typeface="Roboto" panose="02000000000000000000" pitchFamily="2" charset="0"/>
            </a:endParaRPr>
          </a:p>
          <a:p>
            <a:pPr>
              <a:buNone/>
            </a:pPr>
            <a:r>
              <a:rPr lang="en-US" sz="2400" dirty="0">
                <a:latin typeface="Roboto" panose="02000000000000000000" pitchFamily="2" charset="0"/>
                <a:ea typeface="Roboto" panose="02000000000000000000" pitchFamily="2" charset="0"/>
              </a:rPr>
              <a:t>Annotated Education Code of Maryland [2006,chs. 221,</a:t>
            </a:r>
          </a:p>
          <a:p>
            <a:pPr>
              <a:buNone/>
            </a:pPr>
            <a:r>
              <a:rPr lang="en-US" sz="2400" dirty="0">
                <a:latin typeface="Roboto" panose="02000000000000000000" pitchFamily="2" charset="0"/>
                <a:ea typeface="Roboto" panose="02000000000000000000" pitchFamily="2" charset="0"/>
              </a:rPr>
              <a:t>222][2016]. In 2016, the word “bedside” nurse was removed to</a:t>
            </a:r>
          </a:p>
          <a:p>
            <a:pPr>
              <a:buNone/>
            </a:pPr>
            <a:r>
              <a:rPr lang="en-US" sz="2400" dirty="0">
                <a:latin typeface="Roboto" panose="02000000000000000000" pitchFamily="2" charset="0"/>
                <a:ea typeface="Roboto" panose="02000000000000000000" pitchFamily="2" charset="0"/>
              </a:rPr>
              <a:t>to be applicable to all nurses for NSP I and II. </a:t>
            </a:r>
          </a:p>
          <a:p>
            <a:pPr>
              <a:buNone/>
            </a:pPr>
            <a:endParaRPr lang="en-US" dirty="0"/>
          </a:p>
        </p:txBody>
      </p:sp>
      <p:sp>
        <p:nvSpPr>
          <p:cNvPr id="2" name="Title 1"/>
          <p:cNvSpPr>
            <a:spLocks noGrp="1"/>
          </p:cNvSpPr>
          <p:nvPr>
            <p:ph type="title"/>
          </p:nvPr>
        </p:nvSpPr>
        <p:spPr/>
        <p:txBody>
          <a:bodyPr>
            <a:normAutofit/>
          </a:bodyPr>
          <a:lstStyle/>
          <a:p>
            <a:r>
              <a:rPr lang="en-US" sz="2800" dirty="0">
                <a:effectLst/>
                <a:latin typeface="Roboto" panose="02000000000000000000" pitchFamily="2" charset="0"/>
                <a:ea typeface="Roboto" panose="02000000000000000000" pitchFamily="2" charset="0"/>
              </a:rPr>
              <a:t>Maryland Higher Education Commission (MHEC)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7638"/>
            <a:ext cx="8458200" cy="4589653"/>
          </a:xfrm>
        </p:spPr>
        <p:txBody>
          <a:bodyPr>
            <a:normAutofit fontScale="92500"/>
          </a:bodyPr>
          <a:lstStyle/>
          <a:p>
            <a:pPr>
              <a:buNone/>
            </a:pPr>
            <a:r>
              <a:rPr lang="en-US" dirty="0">
                <a:latin typeface="Roboto" panose="02000000000000000000" pitchFamily="2" charset="0"/>
                <a:ea typeface="Roboto" panose="02000000000000000000" pitchFamily="2" charset="0"/>
              </a:rPr>
              <a:t>NSP II initiatives are founded on IOM Recommendations:</a:t>
            </a:r>
          </a:p>
          <a:p>
            <a:pPr lvl="0" fontAlgn="base"/>
            <a:r>
              <a:rPr lang="en-US" dirty="0">
                <a:latin typeface="Roboto" panose="02000000000000000000" pitchFamily="2" charset="0"/>
                <a:ea typeface="Roboto" panose="02000000000000000000" pitchFamily="2" charset="0"/>
              </a:rPr>
              <a:t>Increase the proportion of nurses prepared with a baccalaureate degree to 80% by 2020 (goal extended to 2025)</a:t>
            </a:r>
          </a:p>
          <a:p>
            <a:pPr lvl="0" fontAlgn="base"/>
            <a:r>
              <a:rPr lang="en-US" dirty="0">
                <a:latin typeface="Roboto" panose="02000000000000000000" pitchFamily="2" charset="0"/>
                <a:ea typeface="Roboto" panose="02000000000000000000" pitchFamily="2" charset="0"/>
              </a:rPr>
              <a:t>Double the number of nurses with a doctorate by 2020 (goal met)</a:t>
            </a:r>
          </a:p>
          <a:p>
            <a:pPr lvl="0" fontAlgn="base"/>
            <a:r>
              <a:rPr lang="en-US" dirty="0">
                <a:latin typeface="Roboto" panose="02000000000000000000" pitchFamily="2" charset="0"/>
                <a:ea typeface="Roboto" panose="02000000000000000000" pitchFamily="2" charset="0"/>
              </a:rPr>
              <a:t>Ensure that nurses engage in lifelong learning</a:t>
            </a:r>
          </a:p>
          <a:p>
            <a:pPr lvl="0" fontAlgn="base"/>
            <a:r>
              <a:rPr lang="en-US" dirty="0">
                <a:latin typeface="Roboto" panose="02000000000000000000" pitchFamily="2" charset="0"/>
                <a:ea typeface="Roboto" panose="02000000000000000000" pitchFamily="2" charset="0"/>
              </a:rPr>
              <a:t>Prepare and enable nurses to lead change to advance health</a:t>
            </a:r>
          </a:p>
          <a:p>
            <a:pPr lvl="0" fontAlgn="base"/>
            <a:r>
              <a:rPr lang="en-US" dirty="0">
                <a:latin typeface="Roboto" panose="02000000000000000000" pitchFamily="2" charset="0"/>
                <a:ea typeface="Roboto" panose="02000000000000000000" pitchFamily="2" charset="0"/>
              </a:rPr>
              <a:t>Build an infrastructure for the collection and analysis of nursing workforce data (goal met- funded the Maryland Nursing Workforce Center)-see more at </a:t>
            </a:r>
            <a:r>
              <a:rPr lang="en-US" u="sng" dirty="0">
                <a:latin typeface="Roboto" panose="02000000000000000000" pitchFamily="2" charset="0"/>
                <a:ea typeface="Roboto" panose="02000000000000000000" pitchFamily="2" charset="0"/>
                <a:hlinkClick r:id="rId2"/>
              </a:rPr>
              <a:t>https://www.nursing.umaryland.edu/mnwc/</a:t>
            </a:r>
            <a:endParaRPr lang="en-US" dirty="0">
              <a:latin typeface="Roboto" panose="02000000000000000000" pitchFamily="2" charset="0"/>
              <a:ea typeface="Roboto" panose="02000000000000000000" pitchFamily="2" charset="0"/>
            </a:endParaRPr>
          </a:p>
          <a:p>
            <a:pPr lvl="0" fontAlgn="base"/>
            <a:endParaRPr lang="en-US" dirty="0"/>
          </a:p>
        </p:txBody>
      </p:sp>
      <p:sp>
        <p:nvSpPr>
          <p:cNvPr id="2" name="Title 1"/>
          <p:cNvSpPr>
            <a:spLocks noGrp="1"/>
          </p:cNvSpPr>
          <p:nvPr>
            <p:ph type="title"/>
          </p:nvPr>
        </p:nvSpPr>
        <p:spPr/>
        <p:txBody>
          <a:bodyPr>
            <a:normAutofit/>
          </a:bodyPr>
          <a:lstStyle/>
          <a:p>
            <a:r>
              <a:rPr lang="en-US" sz="3600" dirty="0">
                <a:effectLst/>
                <a:latin typeface="Roboto" panose="02000000000000000000" pitchFamily="2" charset="0"/>
                <a:ea typeface="Roboto" panose="02000000000000000000" pitchFamily="2" charset="0"/>
              </a:rPr>
              <a:t>Foundational Goals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a:latin typeface="Roboto" panose="02000000000000000000" pitchFamily="2" charset="0"/>
                <a:ea typeface="Roboto" panose="02000000000000000000" pitchFamily="2" charset="0"/>
              </a:rPr>
              <a:t>NSP I/HSCRC: Oscar Ibarra, Claudine Williams,		      and Benjamin Quintanilla</a:t>
            </a: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2"/>
              </a:rPr>
              <a:t>oscar.ibarra@maryland.gov</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3"/>
              </a:rPr>
              <a:t>claudine.williams@maryland.gov</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	 </a:t>
            </a:r>
            <a:r>
              <a:rPr lang="en-US" dirty="0" smtClean="0">
                <a:latin typeface="Roboto" panose="02000000000000000000" pitchFamily="2" charset="0"/>
                <a:ea typeface="Roboto" panose="02000000000000000000" pitchFamily="2" charset="0"/>
                <a:hlinkClick r:id="rId4"/>
              </a:rPr>
              <a:t>benjamin.quintanilla@maryland.gov</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NSP II/MHEC: Peg Daw and Kim Ford</a:t>
            </a: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5"/>
              </a:rPr>
              <a:t>peggy.daw@maryland.gov</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6"/>
              </a:rPr>
              <a:t>kimberly.ford@maryland.gov</a:t>
            </a:r>
            <a:r>
              <a:rPr lang="en-US" dirty="0">
                <a:latin typeface="Roboto" panose="02000000000000000000" pitchFamily="2" charset="0"/>
                <a:ea typeface="Roboto" panose="02000000000000000000" pitchFamily="2" charset="0"/>
              </a:rPr>
              <a:t> </a:t>
            </a:r>
          </a:p>
          <a:p>
            <a:pPr>
              <a:buNone/>
            </a:pPr>
            <a:r>
              <a:rPr lang="en-US" dirty="0">
                <a:latin typeface="Roboto" panose="02000000000000000000" pitchFamily="2" charset="0"/>
                <a:ea typeface="Roboto" panose="02000000000000000000" pitchFamily="2" charset="0"/>
              </a:rPr>
              <a:t>Nurse Support Program I and II:</a:t>
            </a: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7"/>
              </a:rPr>
              <a:t>www.nursesupport.org</a:t>
            </a:r>
            <a:endParaRPr lang="en-US" dirty="0">
              <a:latin typeface="Roboto" panose="02000000000000000000" pitchFamily="2" charset="0"/>
              <a:ea typeface="Roboto" panose="02000000000000000000" pitchFamily="2" charset="0"/>
            </a:endParaRPr>
          </a:p>
          <a:p>
            <a:pPr>
              <a:buNone/>
            </a:pPr>
            <a:endParaRPr lang="en-US" dirty="0"/>
          </a:p>
          <a:p>
            <a:pPr>
              <a:buNone/>
            </a:pPr>
            <a:endParaRPr lang="en-US" dirty="0"/>
          </a:p>
          <a:p>
            <a:pPr>
              <a:buNone/>
            </a:pPr>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HSCRC and MHEC Contacts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D05D6-2600-4112-92D5-84EF1E526C95}"/>
              </a:ext>
            </a:extLst>
          </p:cNvPr>
          <p:cNvSpPr>
            <a:spLocks noGrp="1"/>
          </p:cNvSpPr>
          <p:nvPr>
            <p:ph idx="1"/>
          </p:nvPr>
        </p:nvSpPr>
        <p:spPr/>
        <p:txBody>
          <a:bodyPr>
            <a:normAutofit fontScale="77500" lnSpcReduction="20000"/>
          </a:bodyPr>
          <a:lstStyle/>
          <a:p>
            <a:pPr fontAlgn="base">
              <a:buNone/>
            </a:pPr>
            <a:r>
              <a:rPr lang="en-US" dirty="0">
                <a:latin typeface="Roboto" panose="02000000000000000000" pitchFamily="2" charset="0"/>
                <a:ea typeface="Roboto" panose="02000000000000000000" pitchFamily="2" charset="0"/>
              </a:rPr>
              <a:t>Excellence in education and excellence in </a:t>
            </a:r>
          </a:p>
          <a:p>
            <a:pPr fontAlgn="base">
              <a:buNone/>
            </a:pPr>
            <a:r>
              <a:rPr lang="en-US" dirty="0">
                <a:latin typeface="Roboto" panose="02000000000000000000" pitchFamily="2" charset="0"/>
                <a:ea typeface="Roboto" panose="02000000000000000000" pitchFamily="2" charset="0"/>
              </a:rPr>
              <a:t>practice are the two primary overarching goals. </a:t>
            </a:r>
          </a:p>
          <a:p>
            <a:pPr fontAlgn="base">
              <a:buNone/>
            </a:pPr>
            <a:endParaRPr lang="en-US" dirty="0">
              <a:latin typeface="Roboto" panose="02000000000000000000" pitchFamily="2" charset="0"/>
              <a:ea typeface="Roboto" panose="02000000000000000000" pitchFamily="2" charset="0"/>
            </a:endParaRPr>
          </a:p>
          <a:p>
            <a:pPr marL="624078" indent="-514350" fontAlgn="base">
              <a:buAutoNum type="arabicPeriod"/>
            </a:pPr>
            <a:r>
              <a:rPr lang="en-US" dirty="0">
                <a:latin typeface="Roboto" panose="02000000000000000000" pitchFamily="2" charset="0"/>
                <a:ea typeface="Roboto" panose="02000000000000000000" pitchFamily="2" charset="0"/>
              </a:rPr>
              <a:t>Increasing capacity at the institutional level through nursing programs</a:t>
            </a:r>
          </a:p>
          <a:p>
            <a:pPr marL="624078" indent="-514350" fontAlgn="base">
              <a:buAutoNum type="arabicPeriod"/>
            </a:pPr>
            <a:r>
              <a:rPr lang="en-US" dirty="0">
                <a:latin typeface="Roboto" panose="02000000000000000000" pitchFamily="2" charset="0"/>
                <a:ea typeface="Roboto" panose="02000000000000000000" pitchFamily="2" charset="0"/>
              </a:rPr>
              <a:t>Strengthening nurse educators for an adequate supply of well prepared nurses for the hospitals and health systems.</a:t>
            </a:r>
          </a:p>
          <a:p>
            <a:pPr fontAlgn="base">
              <a:buNone/>
            </a:pPr>
            <a:endParaRPr lang="en-US" dirty="0">
              <a:latin typeface="Roboto" panose="02000000000000000000" pitchFamily="2" charset="0"/>
              <a:ea typeface="Roboto" panose="02000000000000000000" pitchFamily="2" charset="0"/>
            </a:endParaRPr>
          </a:p>
          <a:p>
            <a:pPr fontAlgn="base">
              <a:buNone/>
            </a:pPr>
            <a:r>
              <a:rPr lang="en-US" dirty="0">
                <a:latin typeface="Roboto" panose="02000000000000000000" pitchFamily="2" charset="0"/>
                <a:ea typeface="Roboto" panose="02000000000000000000" pitchFamily="2" charset="0"/>
              </a:rPr>
              <a:t>If someone asks, “What is the NSP II?”</a:t>
            </a:r>
          </a:p>
          <a:p>
            <a:pPr fontAlgn="base">
              <a:buNone/>
            </a:pPr>
            <a:r>
              <a:rPr lang="en-US" b="1" dirty="0">
                <a:latin typeface="Roboto" panose="02000000000000000000" pitchFamily="2" charset="0"/>
                <a:ea typeface="Roboto" panose="02000000000000000000" pitchFamily="2" charset="0"/>
              </a:rPr>
              <a:t>It is a nursing workforce intervention. </a:t>
            </a:r>
          </a:p>
          <a:p>
            <a:pPr fontAlgn="base">
              <a:buNone/>
            </a:pPr>
            <a:endParaRPr lang="en-US" dirty="0">
              <a:latin typeface="Roboto" panose="02000000000000000000" pitchFamily="2" charset="0"/>
              <a:ea typeface="Roboto" panose="02000000000000000000" pitchFamily="2" charset="0"/>
            </a:endParaRPr>
          </a:p>
          <a:p>
            <a:pPr fontAlgn="base">
              <a:buNone/>
            </a:pPr>
            <a:r>
              <a:rPr lang="en-US" dirty="0">
                <a:latin typeface="Roboto" panose="02000000000000000000" pitchFamily="2" charset="0"/>
                <a:ea typeface="Roboto" panose="02000000000000000000" pitchFamily="2" charset="0"/>
              </a:rPr>
              <a:t>It is focused on the Educational Systems while NSP I is a separate </a:t>
            </a:r>
          </a:p>
          <a:p>
            <a:pPr fontAlgn="base">
              <a:buNone/>
            </a:pPr>
            <a:r>
              <a:rPr lang="en-US" dirty="0">
                <a:latin typeface="Roboto" panose="02000000000000000000" pitchFamily="2" charset="0"/>
                <a:ea typeface="Roboto" panose="02000000000000000000" pitchFamily="2" charset="0"/>
              </a:rPr>
              <a:t>workforce intervention focused on the Hospital Systems.</a:t>
            </a:r>
          </a:p>
          <a:p>
            <a:pPr fontAlgn="base">
              <a:buNone/>
            </a:pPr>
            <a:r>
              <a:rPr lang="en-US" dirty="0"/>
              <a:t> </a:t>
            </a:r>
          </a:p>
          <a:p>
            <a:endParaRPr lang="en-US" dirty="0"/>
          </a:p>
        </p:txBody>
      </p:sp>
      <p:sp>
        <p:nvSpPr>
          <p:cNvPr id="3" name="Title 2">
            <a:extLst>
              <a:ext uri="{FF2B5EF4-FFF2-40B4-BE49-F238E27FC236}">
                <a16:creationId xmlns:a16="http://schemas.microsoft.com/office/drawing/2014/main" id="{E7DC631D-3F24-4463-A4ED-9736C7840EAA}"/>
              </a:ext>
            </a:extLst>
          </p:cNvPr>
          <p:cNvSpPr>
            <a:spLocks noGrp="1"/>
          </p:cNvSpPr>
          <p:nvPr>
            <p:ph type="title"/>
          </p:nvPr>
        </p:nvSpPr>
        <p:spPr/>
        <p:txBody>
          <a:bodyPr>
            <a:normAutofit/>
          </a:bodyPr>
          <a:lstStyle/>
          <a:p>
            <a:r>
              <a:rPr lang="en-US" sz="3600" dirty="0">
                <a:effectLst/>
                <a:latin typeface="Roboto" panose="02000000000000000000" pitchFamily="2" charset="0"/>
                <a:ea typeface="Roboto" panose="02000000000000000000" pitchFamily="2" charset="0"/>
              </a:rPr>
              <a:t>NSP II: Two Aims</a:t>
            </a:r>
          </a:p>
        </p:txBody>
      </p:sp>
    </p:spTree>
    <p:extLst>
      <p:ext uri="{BB962C8B-B14F-4D97-AF65-F5344CB8AC3E}">
        <p14:creationId xmlns:p14="http://schemas.microsoft.com/office/powerpoint/2010/main" val="413127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C2939E-D0A6-4A6E-9177-3CAB005747A9}"/>
              </a:ext>
            </a:extLst>
          </p:cNvPr>
          <p:cNvSpPr>
            <a:spLocks noGrp="1"/>
          </p:cNvSpPr>
          <p:nvPr>
            <p:ph idx="1"/>
          </p:nvPr>
        </p:nvSpPr>
        <p:spPr/>
        <p:txBody>
          <a:bodyPr>
            <a:normAutofit/>
          </a:bodyPr>
          <a:lstStyle/>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return on investment (ROI) of the NSP II funding will be measured through an analysis of baseline and incremental improvements to reach the statewide priorities. </a:t>
            </a:r>
          </a:p>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final analysis focuses on nurse graduate completions, a higher percentage of BSN prepared nurses, more doctoral prepared faculty, meeting the needs of hospitals for a more highly educated workforce, and developing a new cadre of academic and practice leaders. </a:t>
            </a:r>
            <a:endParaRPr lang="en-US" sz="2400" dirty="0">
              <a:solidFill>
                <a:srgbClr val="000000"/>
              </a:solidFill>
              <a:latin typeface="Roboto" panose="02000000000000000000" pitchFamily="2" charset="0"/>
              <a:ea typeface="Roboto" panose="02000000000000000000" pitchFamily="2" charset="0"/>
              <a:cs typeface="Cambria" panose="02040503050406030204" pitchFamily="18" charset="0"/>
            </a:endParaRPr>
          </a:p>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A true ROI for HSCRC is in a better prepared, capable, and readily available nursing workforce.</a:t>
            </a:r>
            <a:endParaRPr lang="en-US" sz="2400" dirty="0">
              <a:effectLst/>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7C4FE58E-8B1A-4D13-A019-789BD627149B}"/>
              </a:ext>
            </a:extLst>
          </p:cNvPr>
          <p:cNvSpPr>
            <a:spLocks noGrp="1"/>
          </p:cNvSpPr>
          <p:nvPr>
            <p:ph type="title"/>
          </p:nvPr>
        </p:nvSpPr>
        <p:spPr/>
        <p:txBody>
          <a:bodyPr/>
          <a:lstStyle/>
          <a:p>
            <a:r>
              <a:rPr lang="en-US" dirty="0"/>
              <a:t> </a:t>
            </a:r>
            <a:r>
              <a:rPr lang="en-US" sz="3600" dirty="0">
                <a:effectLst/>
                <a:latin typeface="Roboto" panose="02000000000000000000" pitchFamily="2" charset="0"/>
                <a:ea typeface="Roboto" panose="02000000000000000000" pitchFamily="2" charset="0"/>
              </a:rPr>
              <a:t>ROI for NSP II</a:t>
            </a:r>
          </a:p>
        </p:txBody>
      </p:sp>
    </p:spTree>
    <p:extLst>
      <p:ext uri="{BB962C8B-B14F-4D97-AF65-F5344CB8AC3E}">
        <p14:creationId xmlns:p14="http://schemas.microsoft.com/office/powerpoint/2010/main" val="119284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9A3240-F315-4B03-B28C-139F608DF939}"/>
              </a:ext>
            </a:extLst>
          </p:cNvPr>
          <p:cNvSpPr>
            <a:spLocks noGrp="1"/>
          </p:cNvSpPr>
          <p:nvPr>
            <p:ph idx="1"/>
          </p:nvPr>
        </p:nvSpPr>
        <p:spPr/>
        <p:txBody>
          <a:bodyPr>
            <a:normAutofit/>
          </a:bodyPr>
          <a:lstStyle/>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Both NSP I and NSP II fund programs to increase the strength and responsiveness of the nursing workforce. The NSP I and NSP II Advisory Board recognized the intersection of joint goals with the education of nurses to increase the numbers and preparation levels to overcome current and future barriers to capacity. </a:t>
            </a:r>
          </a:p>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areas of </a:t>
            </a:r>
            <a:r>
              <a:rPr lang="en-US" sz="24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nursing leadership, diversity, education, nursing and faculty workforce, resilience and retention of practicing nurses </a:t>
            </a: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within the recent Future of Nursing: 2020-2030 (2021) report are </a:t>
            </a:r>
            <a:r>
              <a:rPr lang="en-US" sz="24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integral to the goals of NSP</a:t>
            </a: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 </a:t>
            </a:r>
          </a:p>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Nurse retention and turnover costs are the next priority concerns to be addressed by the NSP I and NSP II team.</a:t>
            </a:r>
            <a:endParaRPr lang="en-US" sz="2400" dirty="0">
              <a:effectLst/>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744655C6-6A20-4F27-8D2A-2E4C8B48F9F1}"/>
              </a:ext>
            </a:extLst>
          </p:cNvPr>
          <p:cNvSpPr>
            <a:spLocks noGrp="1"/>
          </p:cNvSpPr>
          <p:nvPr>
            <p:ph type="title"/>
          </p:nvPr>
        </p:nvSpPr>
        <p:spPr/>
        <p:txBody>
          <a:bodyPr>
            <a:normAutofit/>
          </a:bodyPr>
          <a:lstStyle/>
          <a:p>
            <a:r>
              <a:rPr lang="en-US" sz="3600" dirty="0">
                <a:effectLst/>
                <a:latin typeface="Roboto" panose="02000000000000000000" pitchFamily="2" charset="0"/>
                <a:ea typeface="Roboto" panose="02000000000000000000" pitchFamily="2" charset="0"/>
              </a:rPr>
              <a:t>NSP I and NSP II Advisory Group</a:t>
            </a:r>
          </a:p>
        </p:txBody>
      </p:sp>
    </p:spTree>
    <p:extLst>
      <p:ext uri="{BB962C8B-B14F-4D97-AF65-F5344CB8AC3E}">
        <p14:creationId xmlns:p14="http://schemas.microsoft.com/office/powerpoint/2010/main" val="62037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a:latin typeface="Roboto" panose="02000000000000000000" pitchFamily="2" charset="0"/>
                <a:ea typeface="Roboto" panose="02000000000000000000" pitchFamily="2" charset="0"/>
              </a:rPr>
              <a:t>HRSA continues to explore systematic</a:t>
            </a:r>
          </a:p>
          <a:p>
            <a:pPr>
              <a:buNone/>
            </a:pPr>
            <a:r>
              <a:rPr lang="en-US" dirty="0">
                <a:latin typeface="Roboto" panose="02000000000000000000" pitchFamily="2" charset="0"/>
                <a:ea typeface="Roboto" panose="02000000000000000000" pitchFamily="2" charset="0"/>
              </a:rPr>
              <a:t>differences in state-based administrative data</a:t>
            </a:r>
          </a:p>
          <a:p>
            <a:pPr>
              <a:buNone/>
            </a:pPr>
            <a:r>
              <a:rPr lang="en-US" dirty="0">
                <a:latin typeface="Roboto" panose="02000000000000000000" pitchFamily="2" charset="0"/>
                <a:ea typeface="Roboto" panose="02000000000000000000" pitchFamily="2" charset="0"/>
              </a:rPr>
              <a:t>and analyze how each model handles entry to</a:t>
            </a:r>
          </a:p>
          <a:p>
            <a:pPr>
              <a:buNone/>
            </a:pPr>
            <a:r>
              <a:rPr lang="en-US" dirty="0">
                <a:latin typeface="Roboto" panose="02000000000000000000" pitchFamily="2" charset="0"/>
                <a:ea typeface="Roboto" panose="02000000000000000000" pitchFamily="2" charset="0"/>
              </a:rPr>
              <a:t>practice output. In fact, all researchers agree</a:t>
            </a:r>
          </a:p>
          <a:p>
            <a:pPr>
              <a:buNone/>
            </a:pPr>
            <a:r>
              <a:rPr lang="en-US" dirty="0">
                <a:latin typeface="Roboto" panose="02000000000000000000" pitchFamily="2" charset="0"/>
                <a:ea typeface="Roboto" panose="02000000000000000000" pitchFamily="2" charset="0"/>
              </a:rPr>
              <a:t>that “co-monitoring changes in RN entry is the</a:t>
            </a:r>
          </a:p>
          <a:p>
            <a:pPr>
              <a:buNone/>
            </a:pPr>
            <a:r>
              <a:rPr lang="en-US" dirty="0">
                <a:latin typeface="Roboto" panose="02000000000000000000" pitchFamily="2" charset="0"/>
                <a:ea typeface="Roboto" panose="02000000000000000000" pitchFamily="2" charset="0"/>
              </a:rPr>
              <a:t>single most important factor that affects each</a:t>
            </a:r>
          </a:p>
          <a:p>
            <a:pPr>
              <a:buNone/>
            </a:pPr>
            <a:r>
              <a:rPr lang="en-US" dirty="0">
                <a:latin typeface="Roboto" panose="02000000000000000000" pitchFamily="2" charset="0"/>
                <a:ea typeface="Roboto" panose="02000000000000000000" pitchFamily="2" charset="0"/>
              </a:rPr>
              <a:t>model and hence accuracy of its projections”      </a:t>
            </a:r>
          </a:p>
          <a:p>
            <a:pPr>
              <a:buNone/>
            </a:pPr>
            <a:r>
              <a:rPr lang="en-US" dirty="0">
                <a:latin typeface="Roboto" panose="02000000000000000000" pitchFamily="2" charset="0"/>
                <a:ea typeface="Roboto" panose="02000000000000000000" pitchFamily="2" charset="0"/>
              </a:rPr>
              <a:t>                    (Auerbach, et al., 2017, pg. 294).</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NSP II will report on NCLEX-RN pass/entry level </a:t>
            </a:r>
          </a:p>
          <a:p>
            <a:pPr>
              <a:buNone/>
            </a:pPr>
            <a:r>
              <a:rPr lang="en-US" dirty="0">
                <a:latin typeface="Roboto" panose="02000000000000000000" pitchFamily="2" charset="0"/>
                <a:ea typeface="Roboto" panose="02000000000000000000" pitchFamily="2" charset="0"/>
              </a:rPr>
              <a:t>figures and expects you to increase # new RNs.</a:t>
            </a:r>
          </a:p>
        </p:txBody>
      </p:sp>
      <p:sp>
        <p:nvSpPr>
          <p:cNvPr id="2" name="Title 1"/>
          <p:cNvSpPr>
            <a:spLocks noGrp="1"/>
          </p:cNvSpPr>
          <p:nvPr>
            <p:ph type="title"/>
          </p:nvPr>
        </p:nvSpPr>
        <p:spPr/>
        <p:txBody>
          <a:bodyPr>
            <a:normAutofit/>
          </a:bodyPr>
          <a:lstStyle/>
          <a:p>
            <a:r>
              <a:rPr lang="en-US" sz="3600" dirty="0">
                <a:effectLst/>
                <a:latin typeface="Roboto" panose="02000000000000000000" pitchFamily="2" charset="0"/>
                <a:ea typeface="Roboto" panose="02000000000000000000" pitchFamily="2" charset="0"/>
              </a:rPr>
              <a:t>NSP II measures entry level RNs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latin typeface="Roboto" panose="02000000000000000000" pitchFamily="2" charset="0"/>
                <a:ea typeface="Roboto" panose="02000000000000000000" pitchFamily="2" charset="0"/>
              </a:rPr>
              <a:t>The State cited with the nation’s best nursing</a:t>
            </a:r>
          </a:p>
          <a:p>
            <a:pPr>
              <a:buNone/>
            </a:pPr>
            <a:r>
              <a:rPr lang="en-US" dirty="0">
                <a:latin typeface="Roboto" panose="02000000000000000000" pitchFamily="2" charset="0"/>
                <a:ea typeface="Roboto" panose="02000000000000000000" pitchFamily="2" charset="0"/>
              </a:rPr>
              <a:t>supply vs. demand balance utilized three best</a:t>
            </a:r>
          </a:p>
          <a:p>
            <a:pPr>
              <a:buNone/>
            </a:pPr>
            <a:r>
              <a:rPr lang="en-US" dirty="0">
                <a:latin typeface="Roboto" panose="02000000000000000000" pitchFamily="2" charset="0"/>
                <a:ea typeface="Roboto" panose="02000000000000000000" pitchFamily="2" charset="0"/>
              </a:rPr>
              <a:t>practices: 1) funding a permanent nursing</a:t>
            </a:r>
          </a:p>
          <a:p>
            <a:pPr>
              <a:buNone/>
            </a:pPr>
            <a:r>
              <a:rPr lang="en-US" dirty="0">
                <a:latin typeface="Roboto" panose="02000000000000000000" pitchFamily="2" charset="0"/>
                <a:ea typeface="Roboto" panose="02000000000000000000" pitchFamily="2" charset="0"/>
              </a:rPr>
              <a:t>workforce center to study the state level</a:t>
            </a:r>
          </a:p>
          <a:p>
            <a:pPr>
              <a:buNone/>
            </a:pPr>
            <a:r>
              <a:rPr lang="en-US" dirty="0">
                <a:latin typeface="Roboto" panose="02000000000000000000" pitchFamily="2" charset="0"/>
                <a:ea typeface="Roboto" panose="02000000000000000000" pitchFamily="2" charset="0"/>
              </a:rPr>
              <a:t>dynamics, 2) expanding enrollments in nursing</a:t>
            </a:r>
          </a:p>
          <a:p>
            <a:pPr>
              <a:buNone/>
            </a:pPr>
            <a:r>
              <a:rPr lang="en-US" dirty="0">
                <a:latin typeface="Roboto" panose="02000000000000000000" pitchFamily="2" charset="0"/>
                <a:ea typeface="Roboto" panose="02000000000000000000" pitchFamily="2" charset="0"/>
              </a:rPr>
              <a:t>programs, and 3) providing incentives for</a:t>
            </a:r>
          </a:p>
          <a:p>
            <a:pPr>
              <a:buNone/>
            </a:pPr>
            <a:r>
              <a:rPr lang="en-US" dirty="0">
                <a:latin typeface="Roboto" panose="02000000000000000000" pitchFamily="2" charset="0"/>
                <a:ea typeface="Roboto" panose="02000000000000000000" pitchFamily="2" charset="0"/>
              </a:rPr>
              <a:t>newly licensed nurses who practice in facilities</a:t>
            </a:r>
          </a:p>
          <a:p>
            <a:pPr>
              <a:buNone/>
            </a:pPr>
            <a:r>
              <a:rPr lang="en-US" dirty="0">
                <a:latin typeface="Roboto" panose="02000000000000000000" pitchFamily="2" charset="0"/>
                <a:ea typeface="Roboto" panose="02000000000000000000" pitchFamily="2" charset="0"/>
              </a:rPr>
              <a:t>for more than two years after graduation. </a:t>
            </a:r>
          </a:p>
          <a:p>
            <a:pPr>
              <a:buNone/>
            </a:pPr>
            <a:r>
              <a:rPr lang="en-US" dirty="0">
                <a:latin typeface="Roboto" panose="02000000000000000000" pitchFamily="2" charset="0"/>
                <a:ea typeface="Roboto" panose="02000000000000000000" pitchFamily="2" charset="0"/>
              </a:rPr>
              <a:t>                                          (Zhang, X, et al., 2018) </a:t>
            </a:r>
          </a:p>
          <a:p>
            <a:pPr>
              <a:buNone/>
            </a:pPr>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Nursing Supply vs. Demand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a:latin typeface="Roboto" panose="02000000000000000000" pitchFamily="2" charset="0"/>
                <a:ea typeface="Roboto" panose="02000000000000000000" pitchFamily="2" charset="0"/>
              </a:rPr>
              <a:t>Required-to be planned and funded ($) each</a:t>
            </a:r>
          </a:p>
          <a:p>
            <a:pPr>
              <a:buNone/>
            </a:pPr>
            <a:r>
              <a:rPr lang="en-US" dirty="0">
                <a:latin typeface="Roboto" panose="02000000000000000000" pitchFamily="2" charset="0"/>
                <a:ea typeface="Roboto" panose="02000000000000000000" pitchFamily="2" charset="0"/>
              </a:rPr>
              <a:t>year. It must be included in all annual/final </a:t>
            </a:r>
          </a:p>
          <a:p>
            <a:pPr>
              <a:buNone/>
            </a:pPr>
            <a:r>
              <a:rPr lang="en-US" dirty="0">
                <a:latin typeface="Roboto" panose="02000000000000000000" pitchFamily="2" charset="0"/>
                <a:ea typeface="Roboto" panose="02000000000000000000" pitchFamily="2" charset="0"/>
              </a:rPr>
              <a:t>reports.</a:t>
            </a:r>
          </a:p>
          <a:p>
            <a:pPr>
              <a:buNone/>
            </a:pPr>
            <a:r>
              <a:rPr lang="en-US" dirty="0">
                <a:latin typeface="Roboto" panose="02000000000000000000" pitchFamily="2" charset="0"/>
                <a:ea typeface="Roboto" panose="02000000000000000000" pitchFamily="2" charset="0"/>
              </a:rPr>
              <a:t>What happens if Mandatory Dissemination is </a:t>
            </a:r>
          </a:p>
          <a:p>
            <a:pPr>
              <a:buNone/>
            </a:pPr>
            <a:r>
              <a:rPr lang="en-US" dirty="0">
                <a:latin typeface="Roboto" panose="02000000000000000000" pitchFamily="2" charset="0"/>
                <a:ea typeface="Roboto" panose="02000000000000000000" pitchFamily="2" charset="0"/>
              </a:rPr>
              <a:t>not budgeted or completed?</a:t>
            </a:r>
          </a:p>
          <a:p>
            <a:pPr>
              <a:buNone/>
            </a:pPr>
            <a:r>
              <a:rPr lang="en-US" dirty="0">
                <a:latin typeface="Roboto" panose="02000000000000000000" pitchFamily="2" charset="0"/>
                <a:ea typeface="Roboto" panose="02000000000000000000" pitchFamily="2" charset="0"/>
              </a:rPr>
              <a:t>Use of funds cannot be approved- current or </a:t>
            </a:r>
          </a:p>
          <a:p>
            <a:pPr>
              <a:buNone/>
            </a:pPr>
            <a:r>
              <a:rPr lang="en-US" dirty="0">
                <a:latin typeface="Roboto" panose="02000000000000000000" pitchFamily="2" charset="0"/>
                <a:ea typeface="Roboto" panose="02000000000000000000" pitchFamily="2" charset="0"/>
              </a:rPr>
              <a:t>remaining funds requested in carryover.</a:t>
            </a:r>
          </a:p>
          <a:p>
            <a:pPr>
              <a:buNone/>
            </a:pPr>
            <a:r>
              <a:rPr lang="en-US" dirty="0">
                <a:latin typeface="Roboto" panose="02000000000000000000" pitchFamily="2" charset="0"/>
                <a:ea typeface="Roboto" panose="02000000000000000000" pitchFamily="2" charset="0"/>
              </a:rPr>
              <a:t>It is one of </a:t>
            </a:r>
            <a:r>
              <a:rPr lang="en-US" dirty="0">
                <a:solidFill>
                  <a:srgbClr val="FF0000"/>
                </a:solidFill>
                <a:latin typeface="Roboto" panose="02000000000000000000" pitchFamily="2" charset="0"/>
                <a:ea typeface="Roboto" panose="02000000000000000000" pitchFamily="2" charset="0"/>
              </a:rPr>
              <a:t>TWO MAJOR </a:t>
            </a:r>
            <a:r>
              <a:rPr lang="en-US" dirty="0">
                <a:latin typeface="Roboto" panose="02000000000000000000" pitchFamily="2" charset="0"/>
                <a:ea typeface="Roboto" panose="02000000000000000000" pitchFamily="2" charset="0"/>
              </a:rPr>
              <a:t>requirements.</a:t>
            </a:r>
          </a:p>
          <a:p>
            <a:pPr marL="624078" indent="-514350">
              <a:buAutoNum type="arabicPeriod"/>
            </a:pPr>
            <a:r>
              <a:rPr lang="en-US" dirty="0">
                <a:latin typeface="Roboto" panose="02000000000000000000" pitchFamily="2" charset="0"/>
                <a:ea typeface="Roboto" panose="02000000000000000000" pitchFamily="2" charset="0"/>
              </a:rPr>
              <a:t>Mandatory Data Tables</a:t>
            </a:r>
          </a:p>
          <a:p>
            <a:pPr marL="624078" indent="-514350">
              <a:buAutoNum type="arabicPeriod"/>
            </a:pPr>
            <a:r>
              <a:rPr lang="en-US" dirty="0">
                <a:latin typeface="Roboto" panose="02000000000000000000" pitchFamily="2" charset="0"/>
                <a:ea typeface="Roboto" panose="02000000000000000000" pitchFamily="2" charset="0"/>
              </a:rPr>
              <a:t>Mandatory Dissemination</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Mandatory Dissemination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09728" indent="0" algn="l">
              <a:buNone/>
            </a:pPr>
            <a:r>
              <a:rPr lang="en-US" sz="2000" b="1" i="0" dirty="0">
                <a:solidFill>
                  <a:srgbClr val="9B423D"/>
                </a:solidFill>
                <a:effectLst/>
                <a:latin typeface="Roboto" panose="02000000000000000000" pitchFamily="2" charset="0"/>
                <a:ea typeface="Roboto" panose="02000000000000000000" pitchFamily="2" charset="0"/>
              </a:rPr>
              <a:t>Publication Citations</a:t>
            </a:r>
          </a:p>
          <a:p>
            <a:pPr algn="l">
              <a:buFont typeface="Arial" panose="020B0604020202020204" pitchFamily="34" charset="0"/>
              <a:buChar char="•"/>
            </a:pPr>
            <a:r>
              <a:rPr lang="en-US" sz="2000" b="0" i="0" dirty="0">
                <a:solidFill>
                  <a:srgbClr val="1A1A1A"/>
                </a:solidFill>
                <a:effectLst/>
                <a:latin typeface="Roboto" panose="02000000000000000000" pitchFamily="2" charset="0"/>
                <a:ea typeface="Roboto" panose="02000000000000000000" pitchFamily="2" charset="0"/>
              </a:rPr>
              <a:t>Daw, P., Ford, K., </a:t>
            </a:r>
            <a:r>
              <a:rPr lang="en-US" sz="2000" b="0" i="0" dirty="0" err="1">
                <a:solidFill>
                  <a:srgbClr val="1A1A1A"/>
                </a:solidFill>
                <a:effectLst/>
                <a:latin typeface="Roboto" panose="02000000000000000000" pitchFamily="2" charset="0"/>
                <a:ea typeface="Roboto" panose="02000000000000000000" pitchFamily="2" charset="0"/>
              </a:rPr>
              <a:t>Seldomridge</a:t>
            </a:r>
            <a:r>
              <a:rPr lang="en-US" sz="2000" b="0" i="0" dirty="0">
                <a:solidFill>
                  <a:srgbClr val="1A1A1A"/>
                </a:solidFill>
                <a:effectLst/>
                <a:latin typeface="Roboto" panose="02000000000000000000" pitchFamily="2" charset="0"/>
                <a:ea typeface="Roboto" panose="02000000000000000000" pitchFamily="2" charset="0"/>
              </a:rPr>
              <a:t>, L. &amp; </a:t>
            </a:r>
            <a:r>
              <a:rPr lang="en-US" sz="2000" b="0" i="0" dirty="0" err="1">
                <a:solidFill>
                  <a:srgbClr val="1A1A1A"/>
                </a:solidFill>
                <a:effectLst/>
                <a:latin typeface="Roboto" panose="02000000000000000000" pitchFamily="2" charset="0"/>
                <a:ea typeface="Roboto" panose="02000000000000000000" pitchFamily="2" charset="0"/>
              </a:rPr>
              <a:t>D’Aoust</a:t>
            </a:r>
            <a:r>
              <a:rPr lang="en-US" sz="2000" b="0" i="0" dirty="0">
                <a:solidFill>
                  <a:srgbClr val="1A1A1A"/>
                </a:solidFill>
                <a:effectLst/>
                <a:latin typeface="Roboto" panose="02000000000000000000" pitchFamily="2" charset="0"/>
                <a:ea typeface="Roboto" panose="02000000000000000000" pitchFamily="2" charset="0"/>
              </a:rPr>
              <a:t>, R. (2021). Increasing Faculty with CNE® Certification: A Statewide Initiative, </a:t>
            </a:r>
            <a:r>
              <a:rPr lang="en-US" sz="2000" b="0" i="1" dirty="0">
                <a:solidFill>
                  <a:srgbClr val="1A1A1A"/>
                </a:solidFill>
                <a:effectLst/>
                <a:latin typeface="Roboto" panose="02000000000000000000" pitchFamily="2" charset="0"/>
                <a:ea typeface="Roboto" panose="02000000000000000000" pitchFamily="2" charset="0"/>
              </a:rPr>
              <a:t>Nursing Education Perspectives</a:t>
            </a:r>
            <a:r>
              <a:rPr lang="en-US" sz="2000" b="0" i="0" dirty="0">
                <a:solidFill>
                  <a:srgbClr val="1A1A1A"/>
                </a:solidFill>
                <a:effectLst/>
                <a:latin typeface="Roboto" panose="02000000000000000000" pitchFamily="2" charset="0"/>
                <a:ea typeface="Roboto" panose="02000000000000000000" pitchFamily="2" charset="0"/>
              </a:rPr>
              <a:t>. (Accepted for Publication)</a:t>
            </a:r>
          </a:p>
          <a:p>
            <a:pPr algn="l">
              <a:buFont typeface="Arial" panose="020B0604020202020204" pitchFamily="34" charset="0"/>
              <a:buChar char="•"/>
            </a:pPr>
            <a:r>
              <a:rPr lang="en-US" sz="2000" b="0" i="0" dirty="0" err="1">
                <a:solidFill>
                  <a:srgbClr val="1A1A1A"/>
                </a:solidFill>
                <a:effectLst/>
                <a:latin typeface="Roboto" panose="02000000000000000000" pitchFamily="2" charset="0"/>
                <a:ea typeface="Roboto" panose="02000000000000000000" pitchFamily="2" charset="0"/>
              </a:rPr>
              <a:t>Jarosinski</a:t>
            </a:r>
            <a:r>
              <a:rPr lang="en-US" sz="2000" b="0" i="0" dirty="0">
                <a:solidFill>
                  <a:srgbClr val="1A1A1A"/>
                </a:solidFill>
                <a:effectLst/>
                <a:latin typeface="Roboto" panose="02000000000000000000" pitchFamily="2" charset="0"/>
                <a:ea typeface="Roboto" panose="02000000000000000000" pitchFamily="2" charset="0"/>
              </a:rPr>
              <a:t>, J., </a:t>
            </a:r>
            <a:r>
              <a:rPr lang="en-US" sz="2000" b="0" i="0" dirty="0" err="1">
                <a:solidFill>
                  <a:srgbClr val="1A1A1A"/>
                </a:solidFill>
                <a:effectLst/>
                <a:latin typeface="Roboto" panose="02000000000000000000" pitchFamily="2" charset="0"/>
                <a:ea typeface="Roboto" panose="02000000000000000000" pitchFamily="2" charset="0"/>
              </a:rPr>
              <a:t>Seldomridge</a:t>
            </a:r>
            <a:r>
              <a:rPr lang="en-US" sz="2000" b="0" i="0" dirty="0">
                <a:solidFill>
                  <a:srgbClr val="1A1A1A"/>
                </a:solidFill>
                <a:effectLst/>
                <a:latin typeface="Roboto" panose="02000000000000000000" pitchFamily="2" charset="0"/>
                <a:ea typeface="Roboto" panose="02000000000000000000" pitchFamily="2" charset="0"/>
              </a:rPr>
              <a:t>, L., Reid, T. &amp; Hinderer, K. (2020). "Learning how to teach" in nursing: Perspectives of clinicians after a formal academy. </a:t>
            </a:r>
            <a:r>
              <a:rPr lang="en-US" sz="2000" b="0" i="1" dirty="0">
                <a:solidFill>
                  <a:srgbClr val="1A1A1A"/>
                </a:solidFill>
                <a:effectLst/>
                <a:latin typeface="Roboto" panose="02000000000000000000" pitchFamily="2" charset="0"/>
                <a:ea typeface="Roboto" panose="02000000000000000000" pitchFamily="2" charset="0"/>
              </a:rPr>
              <a:t>Nurse Educator</a:t>
            </a:r>
            <a:r>
              <a:rPr lang="en-US" sz="2000" b="0" i="0" dirty="0">
                <a:solidFill>
                  <a:srgbClr val="1A1A1A"/>
                </a:solidFill>
                <a:effectLst/>
                <a:latin typeface="Roboto" panose="02000000000000000000" pitchFamily="2" charset="0"/>
                <a:ea typeface="Roboto" panose="02000000000000000000" pitchFamily="2" charset="0"/>
              </a:rPr>
              <a:t>, 45(1), 51-55.</a:t>
            </a:r>
            <a:endParaRPr lang="en-US" sz="2000" b="1" i="0" dirty="0">
              <a:solidFill>
                <a:srgbClr val="9B423D"/>
              </a:solidFill>
              <a:effectLst/>
              <a:latin typeface="Roboto" panose="02000000000000000000" pitchFamily="2" charset="0"/>
              <a:ea typeface="Roboto" panose="02000000000000000000" pitchFamily="2" charset="0"/>
            </a:endParaRPr>
          </a:p>
          <a:p>
            <a:pPr marL="109728" indent="0" algn="l">
              <a:buNone/>
            </a:pPr>
            <a:r>
              <a:rPr lang="en-US" sz="2000" b="1" i="0" dirty="0">
                <a:solidFill>
                  <a:srgbClr val="9B423D"/>
                </a:solidFill>
                <a:effectLst/>
                <a:latin typeface="Roboto" panose="02000000000000000000" pitchFamily="2" charset="0"/>
                <a:ea typeface="Roboto" panose="02000000000000000000" pitchFamily="2" charset="0"/>
              </a:rPr>
              <a:t>Presentations</a:t>
            </a:r>
            <a:endParaRPr lang="en-US" sz="2000" b="0" i="0" dirty="0">
              <a:solidFill>
                <a:srgbClr val="9B423D"/>
              </a:solidFill>
              <a:effectLst/>
              <a:latin typeface="Roboto" panose="02000000000000000000" pitchFamily="2" charset="0"/>
              <a:ea typeface="Roboto" panose="02000000000000000000" pitchFamily="2" charset="0"/>
            </a:endParaRPr>
          </a:p>
          <a:p>
            <a:pPr algn="l"/>
            <a:r>
              <a:rPr lang="en-US" sz="2000" b="1" i="0" dirty="0">
                <a:solidFill>
                  <a:srgbClr val="9B423D"/>
                </a:solidFill>
                <a:effectLst/>
                <a:latin typeface="Roboto" panose="02000000000000000000" pitchFamily="2" charset="0"/>
                <a:ea typeface="Roboto" panose="02000000000000000000" pitchFamily="2" charset="0"/>
              </a:rPr>
              <a:t>MNA Education Summit 4.17.2021</a:t>
            </a:r>
            <a:r>
              <a:rPr lang="en-US" sz="2000" b="0" i="0" dirty="0">
                <a:solidFill>
                  <a:srgbClr val="1A1A1A"/>
                </a:solidFill>
                <a:effectLst/>
                <a:latin typeface="Roboto" panose="02000000000000000000" pitchFamily="2" charset="0"/>
                <a:ea typeface="Roboto" panose="02000000000000000000" pitchFamily="2" charset="0"/>
              </a:rPr>
              <a:t/>
            </a:r>
            <a:br>
              <a:rPr lang="en-US" sz="2000" b="0" i="0" dirty="0">
                <a:solidFill>
                  <a:srgbClr val="1A1A1A"/>
                </a:solidFill>
                <a:effectLst/>
                <a:latin typeface="Roboto" panose="02000000000000000000" pitchFamily="2" charset="0"/>
                <a:ea typeface="Roboto" panose="02000000000000000000" pitchFamily="2" charset="0"/>
              </a:rPr>
            </a:br>
            <a:r>
              <a:rPr lang="en-US" sz="2000" b="0" i="0" dirty="0">
                <a:solidFill>
                  <a:srgbClr val="9B423D"/>
                </a:solidFill>
                <a:effectLst/>
                <a:latin typeface="Roboto" panose="02000000000000000000" pitchFamily="2" charset="0"/>
                <a:ea typeface="Roboto" panose="02000000000000000000" pitchFamily="2" charset="0"/>
                <a:hlinkClick r:id="rId2"/>
              </a:rPr>
              <a:t>NSP II PPT</a:t>
            </a:r>
            <a:endParaRPr lang="en-US" sz="2000" b="0" i="0" dirty="0">
              <a:solidFill>
                <a:srgbClr val="1A1A1A"/>
              </a:solidFill>
              <a:effectLst/>
              <a:latin typeface="Roboto" panose="02000000000000000000" pitchFamily="2" charset="0"/>
              <a:ea typeface="Roboto" panose="02000000000000000000" pitchFamily="2" charset="0"/>
            </a:endParaRPr>
          </a:p>
          <a:p>
            <a:pPr algn="l"/>
            <a:r>
              <a:rPr lang="en-US" sz="2000" b="1" i="0" dirty="0">
                <a:solidFill>
                  <a:srgbClr val="9B423D"/>
                </a:solidFill>
                <a:effectLst/>
                <a:latin typeface="Roboto" panose="02000000000000000000" pitchFamily="2" charset="0"/>
                <a:ea typeface="Roboto" panose="02000000000000000000" pitchFamily="2" charset="0"/>
              </a:rPr>
              <a:t>NSP II Project Director's Meeting: October 16, 2020</a:t>
            </a:r>
            <a:endParaRPr lang="en-US" sz="2000" b="0" i="0" dirty="0">
              <a:solidFill>
                <a:srgbClr val="1A1A1A"/>
              </a:solidFill>
              <a:effectLst/>
              <a:latin typeface="Roboto" panose="02000000000000000000" pitchFamily="2" charset="0"/>
              <a:ea typeface="Roboto" panose="02000000000000000000" pitchFamily="2" charset="0"/>
            </a:endParaRPr>
          </a:p>
          <a:p>
            <a:pPr>
              <a:buNone/>
            </a:pPr>
            <a:r>
              <a:rPr lang="en-US" sz="2000" dirty="0">
                <a:latin typeface="Roboto" panose="02000000000000000000" pitchFamily="2" charset="0"/>
                <a:ea typeface="Roboto" panose="02000000000000000000" pitchFamily="2" charset="0"/>
                <a:hlinkClick r:id="rId3"/>
              </a:rPr>
              <a:t>https://nursesupport.org/nurse-support-program-ii/dissemination/</a:t>
            </a:r>
            <a:r>
              <a:rPr lang="en-US" sz="2000" dirty="0">
                <a:latin typeface="Roboto" panose="02000000000000000000" pitchFamily="2" charset="0"/>
                <a:ea typeface="Roboto" panose="02000000000000000000" pitchFamily="2" charset="0"/>
              </a:rPr>
              <a:t> </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Mandatory Dissemination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09728" indent="0" algn="l">
              <a:buNone/>
            </a:pPr>
            <a:r>
              <a:rPr lang="en-US" sz="2000" b="1" i="0" dirty="0">
                <a:solidFill>
                  <a:srgbClr val="9B423D"/>
                </a:solidFill>
                <a:effectLst/>
                <a:latin typeface="Roboto" panose="02000000000000000000" pitchFamily="2" charset="0"/>
                <a:ea typeface="Roboto" panose="02000000000000000000" pitchFamily="2" charset="0"/>
                <a:hlinkClick r:id="rId2"/>
              </a:rPr>
              <a:t>2021 Maryland Action Coalition (MDAC) Virtual Leadership Summit</a:t>
            </a:r>
            <a:r>
              <a:rPr lang="en-US" sz="2000" b="0" i="0" dirty="0">
                <a:solidFill>
                  <a:srgbClr val="1A1A1A"/>
                </a:solidFill>
                <a:effectLst/>
                <a:latin typeface="Roboto" panose="02000000000000000000" pitchFamily="2" charset="0"/>
                <a:ea typeface="Roboto" panose="02000000000000000000" pitchFamily="2" charset="0"/>
              </a:rPr>
              <a:t/>
            </a:r>
            <a:br>
              <a:rPr lang="en-US" sz="2000" b="0" i="0" dirty="0">
                <a:solidFill>
                  <a:srgbClr val="1A1A1A"/>
                </a:solidFill>
                <a:effectLst/>
                <a:latin typeface="Roboto" panose="02000000000000000000" pitchFamily="2" charset="0"/>
                <a:ea typeface="Roboto" panose="02000000000000000000" pitchFamily="2" charset="0"/>
              </a:rPr>
            </a:br>
            <a:r>
              <a:rPr lang="en-US" sz="2000" b="1" i="1" dirty="0">
                <a:solidFill>
                  <a:srgbClr val="9B423D"/>
                </a:solidFill>
                <a:effectLst/>
                <a:latin typeface="Roboto" panose="02000000000000000000" pitchFamily="2" charset="0"/>
                <a:ea typeface="Roboto" panose="02000000000000000000" pitchFamily="2" charset="0"/>
              </a:rPr>
              <a:t>Meeting Challenges Head On: Maryland Nurses Respond</a:t>
            </a:r>
            <a:r>
              <a:rPr lang="en-US" sz="2000" b="0" i="0" dirty="0">
                <a:solidFill>
                  <a:srgbClr val="1A1A1A"/>
                </a:solidFill>
                <a:effectLst/>
                <a:latin typeface="Roboto" panose="02000000000000000000" pitchFamily="2" charset="0"/>
                <a:ea typeface="Roboto" panose="02000000000000000000" pitchFamily="2" charset="0"/>
              </a:rPr>
              <a:t> </a:t>
            </a:r>
            <a:r>
              <a:rPr lang="en-US" sz="2000" b="0" i="1" dirty="0">
                <a:solidFill>
                  <a:srgbClr val="1A1A1A"/>
                </a:solidFill>
                <a:effectLst/>
                <a:latin typeface="Roboto" panose="02000000000000000000" pitchFamily="2" charset="0"/>
                <a:ea typeface="Roboto" panose="02000000000000000000" pitchFamily="2" charset="0"/>
              </a:rPr>
              <a:t>offered virtually</a:t>
            </a:r>
            <a:r>
              <a:rPr lang="en-US" sz="2000" b="0" i="0" dirty="0">
                <a:solidFill>
                  <a:srgbClr val="1A1A1A"/>
                </a:solidFill>
                <a:effectLst/>
                <a:latin typeface="Roboto" panose="02000000000000000000" pitchFamily="2" charset="0"/>
                <a:ea typeface="Roboto" panose="02000000000000000000" pitchFamily="2" charset="0"/>
              </a:rPr>
              <a:t/>
            </a:r>
            <a:br>
              <a:rPr lang="en-US" sz="2000" b="0" i="0" dirty="0">
                <a:solidFill>
                  <a:srgbClr val="1A1A1A"/>
                </a:solidFill>
                <a:effectLst/>
                <a:latin typeface="Roboto" panose="02000000000000000000" pitchFamily="2" charset="0"/>
                <a:ea typeface="Roboto" panose="02000000000000000000" pitchFamily="2" charset="0"/>
              </a:rPr>
            </a:br>
            <a:r>
              <a:rPr lang="en-US" sz="2000" b="1" i="0" dirty="0">
                <a:solidFill>
                  <a:srgbClr val="9B423D"/>
                </a:solidFill>
                <a:effectLst/>
                <a:latin typeface="Roboto" panose="02000000000000000000" pitchFamily="2" charset="0"/>
                <a:ea typeface="Roboto" panose="02000000000000000000" pitchFamily="2" charset="0"/>
              </a:rPr>
              <a:t>Monday, May 24, 2021</a:t>
            </a:r>
            <a:endParaRPr lang="en-US" sz="2000" b="0" i="0" dirty="0">
              <a:solidFill>
                <a:srgbClr val="1A1A1A"/>
              </a:solidFill>
              <a:effectLst/>
              <a:latin typeface="Roboto" panose="02000000000000000000" pitchFamily="2" charset="0"/>
              <a:ea typeface="Roboto" panose="02000000000000000000" pitchFamily="2" charset="0"/>
            </a:endParaRPr>
          </a:p>
          <a:p>
            <a:pPr marL="109728" indent="0" algn="l">
              <a:buNone/>
            </a:pPr>
            <a:r>
              <a:rPr lang="en-US" sz="2000" b="0" i="1" dirty="0">
                <a:solidFill>
                  <a:srgbClr val="1A1A1A"/>
                </a:solidFill>
                <a:effectLst/>
                <a:latin typeface="Roboto" panose="02000000000000000000" pitchFamily="2" charset="0"/>
                <a:ea typeface="Roboto" panose="02000000000000000000" pitchFamily="2" charset="0"/>
              </a:rPr>
              <a:t>The Maryland Action Coalition (MDAC) is an ideal venue to complete your annual NSP II project mandatory dissemination activities, which are important for synergy and collaboration to demonstrate the return on investment in programs, nurses and faculty. *Special thanks to the NSP II Project Directors and Staff for Dissemination through Podium or Poster presentations.</a:t>
            </a:r>
            <a:endParaRPr lang="en-US" sz="2000" b="0" i="0" dirty="0">
              <a:solidFill>
                <a:srgbClr val="1A1A1A"/>
              </a:solidFill>
              <a:effectLst/>
              <a:latin typeface="Roboto" panose="02000000000000000000" pitchFamily="2" charset="0"/>
              <a:ea typeface="Roboto" panose="02000000000000000000" pitchFamily="2" charset="0"/>
            </a:endParaRPr>
          </a:p>
          <a:p>
            <a:pPr marL="109728" indent="0" algn="l">
              <a:buNone/>
            </a:pPr>
            <a:r>
              <a:rPr lang="en-US" sz="2000" b="1" i="0" dirty="0">
                <a:solidFill>
                  <a:srgbClr val="9B423D"/>
                </a:solidFill>
                <a:effectLst/>
                <a:latin typeface="Roboto" panose="02000000000000000000" pitchFamily="2" charset="0"/>
                <a:ea typeface="Roboto" panose="02000000000000000000" pitchFamily="2" charset="0"/>
              </a:rPr>
              <a:t>May 24, 2021 MDAC Podium and Poster Presentations</a:t>
            </a:r>
            <a:endParaRPr lang="en-US" sz="2000" b="0" i="0" dirty="0">
              <a:solidFill>
                <a:srgbClr val="1A1A1A"/>
              </a:solidFill>
              <a:effectLst/>
              <a:latin typeface="Roboto" panose="02000000000000000000" pitchFamily="2" charset="0"/>
              <a:ea typeface="Roboto" panose="02000000000000000000" pitchFamily="2" charset="0"/>
            </a:endParaRPr>
          </a:p>
          <a:p>
            <a:pPr algn="l"/>
            <a:r>
              <a:rPr lang="en-US" sz="2000" b="0" i="1" dirty="0">
                <a:solidFill>
                  <a:srgbClr val="9B423D"/>
                </a:solidFill>
                <a:effectLst/>
                <a:latin typeface="Roboto" panose="02000000000000000000" pitchFamily="2" charset="0"/>
                <a:ea typeface="Roboto" panose="02000000000000000000" pitchFamily="2" charset="0"/>
                <a:hlinkClick r:id="rId3"/>
              </a:rPr>
              <a:t>1. A Collaborative Performance</a:t>
            </a:r>
            <a:r>
              <a:rPr lang="en-US" sz="2000" dirty="0">
                <a:solidFill>
                  <a:srgbClr val="1A1A1A"/>
                </a:solidFill>
                <a:latin typeface="Roboto" panose="02000000000000000000" pitchFamily="2" charset="0"/>
                <a:ea typeface="Roboto" panose="02000000000000000000" pitchFamily="2" charset="0"/>
              </a:rPr>
              <a:t>  funded by NSP II: XX-XXX</a:t>
            </a:r>
            <a:endParaRPr lang="en-US" sz="2000" b="0" i="0" dirty="0">
              <a:solidFill>
                <a:srgbClr val="1A1A1A"/>
              </a:solidFill>
              <a:effectLst/>
              <a:latin typeface="Roboto" panose="02000000000000000000" pitchFamily="2" charset="0"/>
              <a:ea typeface="Roboto" panose="02000000000000000000" pitchFamily="2" charset="0"/>
            </a:endParaRPr>
          </a:p>
          <a:p>
            <a:pPr marL="109728" indent="0">
              <a:buNone/>
            </a:pPr>
            <a:r>
              <a:rPr lang="en-US" sz="2000" dirty="0">
                <a:latin typeface="Roboto" panose="02000000000000000000" pitchFamily="2" charset="0"/>
                <a:ea typeface="Roboto" panose="02000000000000000000" pitchFamily="2" charset="0"/>
                <a:hlinkClick r:id="rId4"/>
              </a:rPr>
              <a:t>https://nursesupport.org/nurse-support-program-ii/maryland-action-coalition/</a:t>
            </a:r>
            <a:r>
              <a:rPr lang="en-US" sz="2000" dirty="0">
                <a:latin typeface="Roboto" panose="02000000000000000000" pitchFamily="2" charset="0"/>
                <a:ea typeface="Roboto" panose="02000000000000000000" pitchFamily="2" charset="0"/>
              </a:rPr>
              <a:t> </a:t>
            </a:r>
          </a:p>
        </p:txBody>
      </p:sp>
      <p:sp>
        <p:nvSpPr>
          <p:cNvPr id="2" name="Title 1"/>
          <p:cNvSpPr>
            <a:spLocks noGrp="1"/>
          </p:cNvSpPr>
          <p:nvPr>
            <p:ph type="title"/>
          </p:nvPr>
        </p:nvSpPr>
        <p:spPr>
          <a:xfrm>
            <a:off x="533400" y="381000"/>
            <a:ext cx="8229600" cy="1143000"/>
          </a:xfrm>
        </p:spPr>
        <p:txBody>
          <a:bodyPr>
            <a:normAutofit/>
          </a:bodyPr>
          <a:lstStyle/>
          <a:p>
            <a:r>
              <a:rPr lang="en-US" sz="3600" dirty="0">
                <a:latin typeface="Roboto" panose="02000000000000000000" pitchFamily="2" charset="0"/>
                <a:ea typeface="Roboto" panose="02000000000000000000" pitchFamily="2" charset="0"/>
              </a:rPr>
              <a:t>Mandatory Dissemination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656.jpg"/>
          <p:cNvPicPr>
            <a:picLocks noGrp="1" noChangeAspect="1"/>
          </p:cNvPicPr>
          <p:nvPr>
            <p:ph idx="1"/>
          </p:nvPr>
        </p:nvPicPr>
        <p:blipFill>
          <a:blip r:embed="rId2" cstate="print"/>
          <a:stretch>
            <a:fillRect/>
          </a:stretch>
        </p:blipFill>
        <p:spPr>
          <a:xfrm>
            <a:off x="1989001" y="1481138"/>
            <a:ext cx="5165997" cy="4525962"/>
          </a:xfrm>
        </p:spPr>
      </p:pic>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Maryland Nurses Association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109728" indent="0">
              <a:buNone/>
            </a:pPr>
            <a:r>
              <a:rPr lang="en-US" dirty="0">
                <a:latin typeface="Roboto" panose="02000000000000000000" pitchFamily="2" charset="0"/>
                <a:ea typeface="Roboto" panose="02000000000000000000" pitchFamily="2" charset="0"/>
              </a:rPr>
              <a:t>Other Examples:</a:t>
            </a:r>
          </a:p>
          <a:p>
            <a:r>
              <a:rPr lang="en-US" dirty="0">
                <a:latin typeface="Roboto" panose="02000000000000000000" pitchFamily="2" charset="0"/>
                <a:ea typeface="Roboto" panose="02000000000000000000" pitchFamily="2" charset="0"/>
              </a:rPr>
              <a:t>Sigma Theta Tau</a:t>
            </a:r>
          </a:p>
          <a:p>
            <a:r>
              <a:rPr lang="en-US" dirty="0">
                <a:latin typeface="Roboto" panose="02000000000000000000" pitchFamily="2" charset="0"/>
                <a:ea typeface="Roboto" panose="02000000000000000000" pitchFamily="2" charset="0"/>
              </a:rPr>
              <a:t>AACN</a:t>
            </a:r>
          </a:p>
          <a:p>
            <a:r>
              <a:rPr lang="en-US" dirty="0">
                <a:latin typeface="Roboto" panose="02000000000000000000" pitchFamily="2" charset="0"/>
                <a:ea typeface="Roboto" panose="02000000000000000000" pitchFamily="2" charset="0"/>
              </a:rPr>
              <a:t>NLN</a:t>
            </a:r>
          </a:p>
          <a:p>
            <a:r>
              <a:rPr lang="en-US" dirty="0">
                <a:latin typeface="Roboto" panose="02000000000000000000" pitchFamily="2" charset="0"/>
                <a:ea typeface="Roboto" panose="02000000000000000000" pitchFamily="2" charset="0"/>
              </a:rPr>
              <a:t>NPAM</a:t>
            </a:r>
          </a:p>
          <a:p>
            <a:r>
              <a:rPr lang="en-US" dirty="0">
                <a:latin typeface="Roboto" panose="02000000000000000000" pitchFamily="2" charset="0"/>
                <a:ea typeface="Roboto" panose="02000000000000000000" pitchFamily="2" charset="0"/>
              </a:rPr>
              <a:t>DNP</a:t>
            </a:r>
          </a:p>
          <a:p>
            <a:r>
              <a:rPr lang="en-US" dirty="0">
                <a:latin typeface="Roboto" panose="02000000000000000000" pitchFamily="2" charset="0"/>
                <a:ea typeface="Roboto" panose="02000000000000000000" pitchFamily="2" charset="0"/>
              </a:rPr>
              <a:t>OADN and more</a:t>
            </a:r>
          </a:p>
          <a:p>
            <a:pPr>
              <a:buNone/>
            </a:pPr>
            <a:r>
              <a:rPr lang="en-US" dirty="0">
                <a:latin typeface="Roboto" panose="02000000000000000000" pitchFamily="2" charset="0"/>
                <a:ea typeface="Roboto" panose="02000000000000000000" pitchFamily="2" charset="0"/>
              </a:rPr>
              <a:t>Posters and Podium presentations encouraged</a:t>
            </a:r>
          </a:p>
          <a:p>
            <a:pPr>
              <a:buNone/>
            </a:pPr>
            <a:r>
              <a:rPr lang="en-US" dirty="0">
                <a:latin typeface="Roboto" panose="02000000000000000000" pitchFamily="2" charset="0"/>
                <a:ea typeface="Roboto" panose="02000000000000000000" pitchFamily="2" charset="0"/>
              </a:rPr>
              <a:t>Citations required with date/location/topic of</a:t>
            </a:r>
          </a:p>
          <a:p>
            <a:pPr>
              <a:buNone/>
            </a:pPr>
            <a:r>
              <a:rPr lang="en-US" dirty="0">
                <a:latin typeface="Roboto" panose="02000000000000000000" pitchFamily="2" charset="0"/>
                <a:ea typeface="Roboto" panose="02000000000000000000" pitchFamily="2" charset="0"/>
              </a:rPr>
              <a:t>Presentation, along with a copy of materials</a:t>
            </a:r>
          </a:p>
          <a:p>
            <a:pPr>
              <a:buNone/>
            </a:pPr>
            <a:r>
              <a:rPr lang="en-US" dirty="0">
                <a:latin typeface="Roboto" panose="02000000000000000000" pitchFamily="2" charset="0"/>
                <a:ea typeface="Roboto" panose="02000000000000000000" pitchFamily="2" charset="0"/>
              </a:rPr>
              <a:t>Submit citations with each annual report</a:t>
            </a:r>
          </a:p>
          <a:p>
            <a:pPr>
              <a:buNone/>
            </a:pPr>
            <a:r>
              <a:rPr lang="en-US" dirty="0">
                <a:latin typeface="Roboto" panose="02000000000000000000" pitchFamily="2" charset="0"/>
                <a:ea typeface="Roboto" panose="02000000000000000000" pitchFamily="2" charset="0"/>
              </a:rPr>
              <a:t>Cite all dissemination on the Final report</a:t>
            </a:r>
          </a:p>
          <a:p>
            <a:pPr>
              <a:buNone/>
            </a:pPr>
            <a:r>
              <a:rPr lang="en-US" dirty="0">
                <a:latin typeface="Roboto" panose="02000000000000000000" pitchFamily="2" charset="0"/>
                <a:ea typeface="Roboto" panose="02000000000000000000" pitchFamily="2" charset="0"/>
              </a:rPr>
              <a:t>Out of state travel is funded/allowed on limited basis if accepted</a:t>
            </a:r>
          </a:p>
          <a:p>
            <a:pPr>
              <a:buNone/>
            </a:pPr>
            <a:r>
              <a:rPr lang="en-US" dirty="0">
                <a:latin typeface="Roboto" panose="02000000000000000000" pitchFamily="2" charset="0"/>
                <a:ea typeface="Roboto" panose="02000000000000000000" pitchFamily="2" charset="0"/>
              </a:rPr>
              <a:t>presentation on the NSP II project work</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National and State Conferences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Roboto" panose="02000000000000000000" pitchFamily="2" charset="0"/>
                <a:ea typeface="Roboto" panose="02000000000000000000" pitchFamily="2" charset="0"/>
              </a:rPr>
              <a:t>NSP I and NSP II: Two Sides of the Coin</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90433069"/>
              </p:ext>
            </p:extLst>
          </p:nvPr>
        </p:nvGraphicFramePr>
        <p:xfrm>
          <a:off x="304800" y="1219201"/>
          <a:ext cx="8458200" cy="4670069"/>
        </p:xfrm>
        <a:graphic>
          <a:graphicData uri="http://schemas.openxmlformats.org/drawingml/2006/table">
            <a:tbl>
              <a:tblPr firstRow="1" firstCol="1" lastRow="1" lastCol="1" bandRow="1" bandCol="1"/>
              <a:tblGrid>
                <a:gridCol w="1143000">
                  <a:extLst>
                    <a:ext uri="{9D8B030D-6E8A-4147-A177-3AD203B41FA5}">
                      <a16:colId xmlns:a16="http://schemas.microsoft.com/office/drawing/2014/main" val="20000"/>
                    </a:ext>
                  </a:extLst>
                </a:gridCol>
                <a:gridCol w="3517930">
                  <a:extLst>
                    <a:ext uri="{9D8B030D-6E8A-4147-A177-3AD203B41FA5}">
                      <a16:colId xmlns:a16="http://schemas.microsoft.com/office/drawing/2014/main" val="20001"/>
                    </a:ext>
                  </a:extLst>
                </a:gridCol>
                <a:gridCol w="3797270">
                  <a:extLst>
                    <a:ext uri="{9D8B030D-6E8A-4147-A177-3AD203B41FA5}">
                      <a16:colId xmlns:a16="http://schemas.microsoft.com/office/drawing/2014/main" val="20002"/>
                    </a:ext>
                  </a:extLst>
                </a:gridCol>
              </a:tblGrid>
              <a:tr h="244337">
                <a:tc>
                  <a:txBody>
                    <a:bodyPr/>
                    <a:lstStyle/>
                    <a:p>
                      <a:pPr marL="0" marR="0" algn="ctr">
                        <a:spcBef>
                          <a:spcPts val="600"/>
                        </a:spcBef>
                        <a:spcAft>
                          <a:spcPts val="600"/>
                        </a:spcAft>
                      </a:pPr>
                      <a:endParaRPr lang="en-US" sz="1100" dirty="0">
                        <a:solidFill>
                          <a:srgbClr val="C00000"/>
                        </a:solidFill>
                        <a:effectLst/>
                        <a:latin typeface="Roboto" panose="02000000000000000000" pitchFamily="2" charset="0"/>
                        <a:ea typeface="Roboto" panose="02000000000000000000" pitchFamily="2" charset="0"/>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300" b="1" dirty="0">
                          <a:solidFill>
                            <a:srgbClr val="C00000"/>
                          </a:solidFill>
                          <a:effectLst/>
                          <a:latin typeface="Roboto" panose="02000000000000000000" pitchFamily="2" charset="0"/>
                          <a:ea typeface="Roboto" panose="02000000000000000000" pitchFamily="2" charset="0"/>
                        </a:rPr>
                        <a:t>Nurse Support Program I</a:t>
                      </a:r>
                      <a:endParaRPr lang="en-US" sz="1300" dirty="0">
                        <a:solidFill>
                          <a:srgbClr val="C00000"/>
                        </a:solidFill>
                        <a:effectLst/>
                        <a:latin typeface="Roboto" panose="02000000000000000000" pitchFamily="2" charset="0"/>
                        <a:ea typeface="Roboto" panose="02000000000000000000" pitchFamily="2" charset="0"/>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300" b="1" dirty="0">
                          <a:solidFill>
                            <a:srgbClr val="C00000"/>
                          </a:solidFill>
                          <a:effectLst/>
                          <a:latin typeface="Roboto" panose="02000000000000000000" pitchFamily="2" charset="0"/>
                          <a:ea typeface="Roboto" panose="02000000000000000000" pitchFamily="2" charset="0"/>
                        </a:rPr>
                        <a:t>Nurse Support Program II</a:t>
                      </a:r>
                      <a:endParaRPr lang="en-US" sz="1300" dirty="0">
                        <a:solidFill>
                          <a:srgbClr val="C00000"/>
                        </a:solidFill>
                        <a:effectLst/>
                        <a:latin typeface="Roboto" panose="02000000000000000000" pitchFamily="2" charset="0"/>
                        <a:ea typeface="Roboto" panose="02000000000000000000" pitchFamily="2" charset="0"/>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2383">
                <a:tc>
                  <a:txBody>
                    <a:bodyPr/>
                    <a:lstStyle/>
                    <a:p>
                      <a:pPr marL="0" marR="0">
                        <a:spcBef>
                          <a:spcPts val="600"/>
                        </a:spcBef>
                        <a:spcAft>
                          <a:spcPts val="0"/>
                        </a:spcAft>
                      </a:pPr>
                      <a:r>
                        <a:rPr lang="en-US" sz="1300" dirty="0">
                          <a:solidFill>
                            <a:srgbClr val="C00000"/>
                          </a:solidFill>
                          <a:effectLst/>
                          <a:latin typeface="Roboto" panose="02000000000000000000" pitchFamily="2" charset="0"/>
                          <a:ea typeface="Roboto" panose="02000000000000000000" pitchFamily="2" charset="0"/>
                        </a:rPr>
                        <a:t>What is the program?</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170" marR="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Non-competitive grant to hospitals to fund projects that address the individual needs of the hospitals as they relate to nurse recruitment and retention</a:t>
                      </a:r>
                    </a:p>
                    <a:p>
                      <a:pPr marL="217170" marR="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Not</a:t>
                      </a:r>
                      <a:r>
                        <a:rPr lang="en-US" sz="1100" baseline="0" dirty="0">
                          <a:effectLst/>
                          <a:latin typeface="Roboto" panose="02000000000000000000" pitchFamily="2" charset="0"/>
                          <a:ea typeface="Roboto" panose="02000000000000000000" pitchFamily="2" charset="0"/>
                        </a:rPr>
                        <a:t> intended to f</a:t>
                      </a:r>
                      <a:r>
                        <a:rPr lang="en-US" sz="1100" dirty="0">
                          <a:effectLst/>
                          <a:latin typeface="Roboto" panose="02000000000000000000" pitchFamily="2" charset="0"/>
                          <a:ea typeface="Roboto" panose="02000000000000000000" pitchFamily="2" charset="0"/>
                        </a:rPr>
                        <a:t>und existing programs that are more appropriately funded through employee fringe benefit programs or to duplicate what is available in rates for traditional hospital-based services or operations</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8595" marR="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Comprised of two components: Competitive Institutional Grants and Statewide Initiatives</a:t>
                      </a:r>
                    </a:p>
                    <a:p>
                      <a:pPr marL="531495" marR="0" lvl="1"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Competitive institutional grants fund providers of nursing education </a:t>
                      </a:r>
                    </a:p>
                    <a:p>
                      <a:pPr marL="531495" marR="0" lvl="1"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Statewide initiatives fund individual students and nurse faculty</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7907">
                <a:tc>
                  <a:txBody>
                    <a:bodyPr/>
                    <a:lstStyle/>
                    <a:p>
                      <a:pPr marL="0" marR="0">
                        <a:spcBef>
                          <a:spcPts val="600"/>
                        </a:spcBef>
                        <a:spcAft>
                          <a:spcPts val="0"/>
                        </a:spcAft>
                      </a:pPr>
                      <a:r>
                        <a:rPr lang="en-US" sz="1300" dirty="0">
                          <a:solidFill>
                            <a:srgbClr val="C00000"/>
                          </a:solidFill>
                          <a:effectLst/>
                          <a:latin typeface="Roboto" panose="02000000000000000000" pitchFamily="2" charset="0"/>
                          <a:ea typeface="Roboto" panose="02000000000000000000" pitchFamily="2" charset="0"/>
                        </a:rPr>
                        <a:t>What are the goals of the program?</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Increase the number of nurses in Maryland through retention and recruitment </a:t>
                      </a:r>
                    </a:p>
                    <a:p>
                      <a:pPr marL="171450" marR="0" lvl="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Increase the number of nurses with higher levels of education</a:t>
                      </a:r>
                    </a:p>
                    <a:p>
                      <a:pPr marL="171450" marR="0" lvl="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Improve the clinical competencies of nurses</a:t>
                      </a:r>
                    </a:p>
                    <a:p>
                      <a:pPr marL="171450" marR="0" lvl="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Elevate the practice of nursing through evidenced-based research</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8275" marR="0" lvl="0" indent="-168275">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Increase nursing faculty capacity and diversity</a:t>
                      </a:r>
                    </a:p>
                    <a:p>
                      <a:pPr marL="168275" marR="0" lvl="0" indent="-168275">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Expand the education pipeline and address barriers to nursing education pathways</a:t>
                      </a:r>
                    </a:p>
                    <a:p>
                      <a:pPr marL="168275" marR="0" lvl="0" indent="-168275">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Promote innovation in nursing education models</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8772">
                <a:tc>
                  <a:txBody>
                    <a:bodyPr/>
                    <a:lstStyle/>
                    <a:p>
                      <a:pPr marL="0" marR="0">
                        <a:spcBef>
                          <a:spcPts val="600"/>
                        </a:spcBef>
                        <a:spcAft>
                          <a:spcPts val="0"/>
                        </a:spcAft>
                      </a:pPr>
                      <a:r>
                        <a:rPr lang="en-US" sz="1300" dirty="0">
                          <a:solidFill>
                            <a:srgbClr val="C00000"/>
                          </a:solidFill>
                          <a:effectLst/>
                          <a:latin typeface="Roboto" panose="02000000000000000000" pitchFamily="2" charset="0"/>
                          <a:ea typeface="Roboto" panose="02000000000000000000" pitchFamily="2" charset="0"/>
                        </a:rPr>
                        <a:t>How is the program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spcBef>
                          <a:spcPts val="0"/>
                        </a:spcBef>
                        <a:spcAft>
                          <a:spcPts val="0"/>
                        </a:spcAft>
                      </a:pPr>
                      <a:r>
                        <a:rPr lang="en-US" sz="1100" dirty="0">
                          <a:effectLst/>
                          <a:latin typeface="Roboto" panose="02000000000000000000" pitchFamily="2" charset="0"/>
                          <a:ea typeface="Roboto" panose="02000000000000000000" pitchFamily="2" charset="0"/>
                        </a:rPr>
                        <a:t>Hospitals are given leeway as to how the programs are implemented, as long as the programs are aligned with the goals of the NSP I program. Some examples of funded programs/initiatives include:</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Internships/externships for nursing students</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Scholarships for nurses to pursue advanced degrees</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Development of nursing leadership and nurse councils</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Magnet</a:t>
                      </a:r>
                      <a:r>
                        <a:rPr lang="en-US" sz="1100" baseline="30000" dirty="0">
                          <a:effectLst/>
                          <a:latin typeface="Roboto" panose="02000000000000000000" pitchFamily="2" charset="0"/>
                          <a:ea typeface="Roboto" panose="02000000000000000000" pitchFamily="2" charset="0"/>
                        </a:rPr>
                        <a:t>© </a:t>
                      </a:r>
                      <a:r>
                        <a:rPr lang="en-US" sz="1100" dirty="0">
                          <a:effectLst/>
                          <a:latin typeface="Roboto" panose="02000000000000000000" pitchFamily="2" charset="0"/>
                          <a:ea typeface="Roboto" panose="02000000000000000000" pitchFamily="2" charset="0"/>
                        </a:rPr>
                        <a:t>Journey or Pathway to Excellence</a:t>
                      </a:r>
                      <a:r>
                        <a:rPr lang="en-US" sz="1100" baseline="30000" dirty="0">
                          <a:effectLst/>
                          <a:latin typeface="Roboto" panose="02000000000000000000" pitchFamily="2" charset="0"/>
                          <a:ea typeface="Roboto" panose="02000000000000000000" pitchFamily="2" charset="0"/>
                        </a:rPr>
                        <a:t>©</a:t>
                      </a:r>
                      <a:endParaRPr lang="en-US" sz="1100" dirty="0">
                        <a:effectLst/>
                        <a:latin typeface="Roboto" panose="02000000000000000000" pitchFamily="2" charset="0"/>
                        <a:ea typeface="Roboto" panose="02000000000000000000" pitchFamily="2" charset="0"/>
                      </a:endParaRP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Evidenced-based Practice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marR="0">
                        <a:spcBef>
                          <a:spcPts val="0"/>
                        </a:spcBef>
                        <a:spcAft>
                          <a:spcPts val="0"/>
                        </a:spcAft>
                      </a:pPr>
                      <a:r>
                        <a:rPr lang="en-US" sz="1100" dirty="0">
                          <a:effectLst/>
                          <a:latin typeface="Roboto" panose="02000000000000000000" pitchFamily="2" charset="0"/>
                          <a:ea typeface="Roboto" panose="02000000000000000000" pitchFamily="2" charset="0"/>
                        </a:rPr>
                        <a:t>For the Competitive Institutional Grants, Maryland higher education nursing institutions are given leeway as to how the programs are implemented, as long as the programs are aligned with the goals of NSP II. Applicants are encouraged to collaborate, develop partnerships and address current issues in nursing workforce and nursing education. Some examples of funded program/initiatives include:</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Dual roles for nurse clinicians in teaching and clinical </a:t>
                      </a:r>
                    </a:p>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Roboto" panose="02000000000000000000" pitchFamily="2" charset="0"/>
                          <a:ea typeface="Roboto" panose="02000000000000000000" pitchFamily="2" charset="0"/>
                        </a:rPr>
                        <a:t>Pathways that fast-track qualified students entering nursing education through community colleges to successfully complete their BSN </a:t>
                      </a:r>
                      <a:endParaRPr lang="en-US" sz="1100" dirty="0">
                        <a:effectLst/>
                        <a:latin typeface="Roboto" panose="02000000000000000000" pitchFamily="2" charset="0"/>
                        <a:ea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0104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701101" cy="458510"/>
          </a:xfrm>
          <a:prstGeom prst="rect">
            <a:avLst/>
          </a:prstGeom>
        </p:spPr>
      </p:pic>
      <p:sp>
        <p:nvSpPr>
          <p:cNvPr id="4" name="Title 3"/>
          <p:cNvSpPr>
            <a:spLocks noGrp="1"/>
          </p:cNvSpPr>
          <p:nvPr>
            <p:ph type="title"/>
          </p:nvPr>
        </p:nvSpPr>
        <p:spPr>
          <a:xfrm>
            <a:off x="1069258" y="108828"/>
            <a:ext cx="7005484" cy="916111"/>
          </a:xfrm>
        </p:spPr>
        <p:txBody>
          <a:bodyPr>
            <a:normAutofit fontScale="90000"/>
          </a:bodyPr>
          <a:lstStyle/>
          <a:p>
            <a:pPr algn="ctr"/>
            <a:r>
              <a:rPr lang="en-US" sz="2700" dirty="0"/>
              <a:t>Academic Nurse Educator Certification (ANEC)</a:t>
            </a:r>
            <a:r>
              <a:rPr lang="en-US" dirty="0"/>
              <a:t/>
            </a:r>
            <a:br>
              <a:rPr lang="en-US" dirty="0"/>
            </a:br>
            <a:endParaRPr lang="en-US" sz="1700" dirty="0"/>
          </a:p>
        </p:txBody>
      </p:sp>
      <p:sp>
        <p:nvSpPr>
          <p:cNvPr id="21" name="Text Placeholder 20"/>
          <p:cNvSpPr>
            <a:spLocks noGrp="1"/>
          </p:cNvSpPr>
          <p:nvPr>
            <p:ph type="body" sz="quarter" idx="36"/>
          </p:nvPr>
        </p:nvSpPr>
        <p:spPr>
          <a:xfrm>
            <a:off x="6324600" y="2971800"/>
            <a:ext cx="2667000" cy="254000"/>
          </a:xfrm>
          <a:solidFill>
            <a:srgbClr val="CC3300"/>
          </a:solidFill>
        </p:spPr>
        <p:txBody>
          <a:bodyPr/>
          <a:lstStyle/>
          <a:p>
            <a:r>
              <a:rPr lang="en-US" b="1" dirty="0"/>
              <a:t>References</a:t>
            </a:r>
          </a:p>
        </p:txBody>
      </p:sp>
      <p:sp>
        <p:nvSpPr>
          <p:cNvPr id="5" name="Text Placeholder 4"/>
          <p:cNvSpPr>
            <a:spLocks noGrp="1"/>
          </p:cNvSpPr>
          <p:nvPr>
            <p:ph type="body" sz="quarter" idx="13"/>
          </p:nvPr>
        </p:nvSpPr>
        <p:spPr>
          <a:solidFill>
            <a:srgbClr val="FFC000"/>
          </a:solidFill>
        </p:spPr>
        <p:txBody>
          <a:bodyPr/>
          <a:lstStyle/>
          <a:p>
            <a:r>
              <a:rPr lang="en-US" b="1" dirty="0">
                <a:solidFill>
                  <a:schemeClr val="tx1"/>
                </a:solidFill>
              </a:rPr>
              <a:t>abstract</a:t>
            </a:r>
          </a:p>
        </p:txBody>
      </p:sp>
      <p:sp>
        <p:nvSpPr>
          <p:cNvPr id="12" name="Content Placeholder 11"/>
          <p:cNvSpPr>
            <a:spLocks noGrp="1"/>
          </p:cNvSpPr>
          <p:nvPr>
            <p:ph sz="quarter" idx="24"/>
          </p:nvPr>
        </p:nvSpPr>
        <p:spPr>
          <a:xfrm>
            <a:off x="258755" y="2110910"/>
            <a:ext cx="2667000" cy="1281705"/>
          </a:xfrm>
          <a:ln w="12700">
            <a:noFill/>
          </a:ln>
        </p:spPr>
        <p:txBody>
          <a:bodyPr>
            <a:noAutofit/>
          </a:bodyPr>
          <a:lstStyle/>
          <a:p>
            <a:r>
              <a:rPr lang="en-US" sz="700" dirty="0"/>
              <a:t>Research on CNE certification examination results (Byrne &amp; Welch, 2016), and retrospective analysis of first- time unsuccessful attempts (Lundeen, 2018), identify exam preparation strategies, incentives, and rewards. Strategies and incentives include individually created timelines, formal direction from nursing education leadership and personal faculty investment.</a:t>
            </a:r>
          </a:p>
          <a:p>
            <a:r>
              <a:rPr lang="en-US" sz="700" dirty="0"/>
              <a:t>Faculty reported chief barriers were uncertainty in eligibility, personal preparation burden, test anxiety, financial reimbursement and the investment required for the ongoing professional development requirements to maintain the credential.</a:t>
            </a:r>
          </a:p>
          <a:p>
            <a:r>
              <a:rPr lang="en-US" sz="700" dirty="0"/>
              <a:t>To address these issues, the Maryland Council of Deans and Directors of Nursing Programs recommended the NSP II staff coordinate CNE Workshops in conjunction with the NLN Program Department. </a:t>
            </a:r>
          </a:p>
        </p:txBody>
      </p:sp>
      <p:sp>
        <p:nvSpPr>
          <p:cNvPr id="7" name="Text Placeholder 6"/>
          <p:cNvSpPr>
            <a:spLocks noGrp="1"/>
          </p:cNvSpPr>
          <p:nvPr>
            <p:ph type="body" sz="quarter" idx="17"/>
          </p:nvPr>
        </p:nvSpPr>
        <p:spPr>
          <a:xfrm>
            <a:off x="258755" y="1833929"/>
            <a:ext cx="2667000" cy="254000"/>
          </a:xfrm>
          <a:solidFill>
            <a:srgbClr val="FFC000"/>
          </a:solidFill>
        </p:spPr>
        <p:txBody>
          <a:bodyPr/>
          <a:lstStyle/>
          <a:p>
            <a:r>
              <a:rPr lang="en-US" b="1" dirty="0">
                <a:solidFill>
                  <a:schemeClr val="tx1"/>
                </a:solidFill>
              </a:rPr>
              <a:t>background</a:t>
            </a:r>
          </a:p>
        </p:txBody>
      </p:sp>
      <p:sp>
        <p:nvSpPr>
          <p:cNvPr id="38" name="Content Placeholder 12"/>
          <p:cNvSpPr>
            <a:spLocks noGrp="1"/>
          </p:cNvSpPr>
          <p:nvPr>
            <p:ph sz="quarter" idx="25"/>
          </p:nvPr>
        </p:nvSpPr>
        <p:spPr>
          <a:xfrm>
            <a:off x="6096000" y="3429000"/>
            <a:ext cx="2803759" cy="1981201"/>
          </a:xfrm>
          <a:ln w="9525">
            <a:noFill/>
          </a:ln>
        </p:spPr>
        <p:txBody>
          <a:bodyPr>
            <a:noAutofit/>
          </a:bodyPr>
          <a:lstStyle/>
          <a:p>
            <a:pPr lvl="0"/>
            <a:r>
              <a:rPr lang="en-US" sz="500" dirty="0" err="1"/>
              <a:t>Altounji</a:t>
            </a:r>
            <a:r>
              <a:rPr lang="en-US" sz="500" dirty="0"/>
              <a:t>, D., Williams, S., &amp; </a:t>
            </a:r>
            <a:r>
              <a:rPr lang="en-US" sz="500" dirty="0" err="1"/>
              <a:t>Secola</a:t>
            </a:r>
            <a:r>
              <a:rPr lang="en-US" sz="500" dirty="0"/>
              <a:t>, R. (2019). Inspire certification among pediatric hematology oncology nurses. Journal of Pediatric Oncology Nursing. https://doi.org/10.1177/1043454219845892</a:t>
            </a:r>
          </a:p>
          <a:p>
            <a:pPr lvl="0"/>
            <a:r>
              <a:rPr lang="en-US" sz="500" dirty="0" err="1"/>
              <a:t>Barbé</a:t>
            </a:r>
            <a:r>
              <a:rPr lang="en-US" sz="500" dirty="0"/>
              <a:t>, T., &amp; Kimble, L. P. (2017). What is the value of nurse educator certification? A comparison study of certified and noncertified nurse educators. Nursing Education Perspectives, 39(2), 66–72. https://doi.org/10.1097/01.NEP.0000000000000261</a:t>
            </a:r>
          </a:p>
          <a:p>
            <a:pPr lvl="0"/>
            <a:r>
              <a:rPr lang="en-US" sz="500" dirty="0" err="1"/>
              <a:t>Barbé</a:t>
            </a:r>
            <a:r>
              <a:rPr lang="en-US" sz="500" dirty="0"/>
              <a:t>, T., &amp; Kimble, L. P. (2018). A factor analysis of the perceived value of certification tool for nurse educators. Nursing Education Perspectives, 39(3), E2-E6. https://doi.org/10.1097/01.nep.0000000000000300</a:t>
            </a:r>
          </a:p>
          <a:p>
            <a:pPr lvl="0"/>
            <a:r>
              <a:rPr lang="en-US" sz="500" dirty="0"/>
              <a:t>Byrne, M. M., &amp; Welch, S. (2016). CNE certification drive and exam results. Nursing Education Perspectives, 37(4), 221–223. https://doi.org/10.5480/14-1408</a:t>
            </a:r>
          </a:p>
          <a:p>
            <a:pPr lvl="0"/>
            <a:r>
              <a:rPr lang="en-US" sz="500" dirty="0"/>
              <a:t>Lundeen, J. D. (2018). Analysis of first-time unsuccessful attempts on the certified nurse educator examination. Nursing Education Perspectives, 39(2), 72–79. https://doi.org/10.1097/01.NEP.0000000000000276</a:t>
            </a:r>
          </a:p>
          <a:p>
            <a:pPr lvl="0"/>
            <a:r>
              <a:rPr lang="en-US" sz="500" dirty="0"/>
              <a:t>Nurse Support Program II, Academic nurse educator certification (ANEC) award (2019). https://nursesupport.org/nurse-support-program-ii/grants/statewide-initiatives/academic-nurse-educator-certification/</a:t>
            </a:r>
          </a:p>
          <a:p>
            <a:pPr lvl="0"/>
            <a:r>
              <a:rPr lang="en-US" sz="500" dirty="0"/>
              <a:t>Simmons, L. E. (2017). The NLN’s Certified Nurse Educator (CNE) Program Has Surpassed 5,000 and Gone Global. Nursing Education Perspectives, 38(2), 110. https://doi.org/10.1097/01.nep.0000000000000125</a:t>
            </a:r>
          </a:p>
          <a:p>
            <a:endParaRPr lang="en-US" sz="500" dirty="0"/>
          </a:p>
        </p:txBody>
      </p:sp>
      <p:sp>
        <p:nvSpPr>
          <p:cNvPr id="8" name="Text Placeholder 7"/>
          <p:cNvSpPr>
            <a:spLocks noGrp="1"/>
          </p:cNvSpPr>
          <p:nvPr>
            <p:ph type="body" sz="quarter" idx="19"/>
          </p:nvPr>
        </p:nvSpPr>
        <p:spPr>
          <a:xfrm>
            <a:off x="228600" y="3657600"/>
            <a:ext cx="2692605" cy="254000"/>
          </a:xfrm>
          <a:solidFill>
            <a:srgbClr val="FFC000"/>
          </a:solidFill>
        </p:spPr>
        <p:txBody>
          <a:bodyPr/>
          <a:lstStyle/>
          <a:p>
            <a:r>
              <a:rPr lang="en-US" b="1" dirty="0">
                <a:solidFill>
                  <a:schemeClr val="tx1"/>
                </a:solidFill>
              </a:rPr>
              <a:t>objectives</a:t>
            </a:r>
          </a:p>
        </p:txBody>
      </p:sp>
      <p:sp>
        <p:nvSpPr>
          <p:cNvPr id="13" name="Content Placeholder 12"/>
          <p:cNvSpPr>
            <a:spLocks noGrp="1"/>
          </p:cNvSpPr>
          <p:nvPr>
            <p:ph sz="quarter" idx="26"/>
          </p:nvPr>
        </p:nvSpPr>
        <p:spPr>
          <a:xfrm>
            <a:off x="238125" y="3962400"/>
            <a:ext cx="2667000" cy="762000"/>
          </a:xfrm>
          <a:ln w="12700">
            <a:noFill/>
          </a:ln>
        </p:spPr>
        <p:txBody>
          <a:bodyPr>
            <a:normAutofit fontScale="25000" lnSpcReduction="20000"/>
          </a:bodyPr>
          <a:lstStyle/>
          <a:p>
            <a:r>
              <a:rPr lang="en-US" dirty="0"/>
              <a:t>Develop incentive model and fund a new faculty focused grant program to facilitate new and maintenance of certification - the Academic Nurse Educator Certification (ANEC). </a:t>
            </a:r>
          </a:p>
          <a:p>
            <a:r>
              <a:rPr lang="en-US" dirty="0"/>
              <a:t>Evaluate outcomes based on the </a:t>
            </a:r>
            <a:r>
              <a:rPr lang="en-US" i="1" dirty="0"/>
              <a:t>Perceived Value of Certification Tool for Nurse Educators </a:t>
            </a:r>
            <a:r>
              <a:rPr lang="en-US" dirty="0"/>
              <a:t>(</a:t>
            </a:r>
            <a:r>
              <a:rPr lang="en-US" dirty="0" err="1"/>
              <a:t>Barbé</a:t>
            </a:r>
            <a:r>
              <a:rPr lang="en-US" dirty="0"/>
              <a:t> &amp; Kimble, 2018) </a:t>
            </a:r>
          </a:p>
        </p:txBody>
      </p:sp>
      <p:sp>
        <p:nvSpPr>
          <p:cNvPr id="9" name="Text Placeholder 8"/>
          <p:cNvSpPr>
            <a:spLocks noGrp="1"/>
          </p:cNvSpPr>
          <p:nvPr>
            <p:ph type="body" sz="quarter" idx="21"/>
          </p:nvPr>
        </p:nvSpPr>
        <p:spPr>
          <a:xfrm>
            <a:off x="228600" y="4800600"/>
            <a:ext cx="2667000" cy="254000"/>
          </a:xfrm>
        </p:spPr>
        <p:txBody>
          <a:bodyPr/>
          <a:lstStyle/>
          <a:p>
            <a:r>
              <a:rPr lang="en-US" b="1" dirty="0"/>
              <a:t>methods</a:t>
            </a:r>
          </a:p>
        </p:txBody>
      </p:sp>
      <p:sp>
        <p:nvSpPr>
          <p:cNvPr id="40" name="Content Placeholder 13"/>
          <p:cNvSpPr>
            <a:spLocks noGrp="1"/>
          </p:cNvSpPr>
          <p:nvPr>
            <p:ph sz="quarter" idx="27"/>
          </p:nvPr>
        </p:nvSpPr>
        <p:spPr>
          <a:xfrm>
            <a:off x="2971800" y="6248400"/>
            <a:ext cx="4419599" cy="609600"/>
          </a:xfrm>
        </p:spPr>
        <p:txBody>
          <a:bodyPr>
            <a:normAutofit fontScale="32500" lnSpcReduction="20000"/>
          </a:bodyPr>
          <a:lstStyle/>
          <a:p>
            <a:r>
              <a:rPr lang="en-US" b="1" dirty="0">
                <a:solidFill>
                  <a:srgbClr val="0070C0"/>
                </a:solidFill>
              </a:rPr>
              <a:t>Funding support provided by NSP II through the Health Services Cost Review Commission, administered by the Maryland Higher Education Commission </a:t>
            </a:r>
          </a:p>
          <a:p>
            <a:r>
              <a:rPr lang="en-US" dirty="0"/>
              <a:t>Maryland Council of Dean and Directors of Nursing Programs</a:t>
            </a:r>
          </a:p>
        </p:txBody>
      </p:sp>
      <p:sp>
        <p:nvSpPr>
          <p:cNvPr id="11" name="Content Placeholder 10"/>
          <p:cNvSpPr>
            <a:spLocks noGrp="1"/>
          </p:cNvSpPr>
          <p:nvPr>
            <p:ph sz="quarter" idx="23"/>
          </p:nvPr>
        </p:nvSpPr>
        <p:spPr>
          <a:xfrm>
            <a:off x="231980" y="1492110"/>
            <a:ext cx="2646107" cy="372058"/>
          </a:xfrm>
          <a:ln w="12700">
            <a:noFill/>
          </a:ln>
          <a:effectLst/>
        </p:spPr>
        <p:txBody>
          <a:bodyPr>
            <a:normAutofit lnSpcReduction="10000"/>
          </a:bodyPr>
          <a:lstStyle/>
          <a:p>
            <a:pPr marL="0" indent="0">
              <a:buNone/>
            </a:pPr>
            <a:r>
              <a:rPr lang="en-US" sz="700" dirty="0"/>
              <a:t>This research evaluates one of the Nurse Support Program II’s (NSPII) outcomes for a state initiative to advance certification of nursing faculty.</a:t>
            </a:r>
          </a:p>
          <a:p>
            <a:endParaRPr lang="en-US" dirty="0"/>
          </a:p>
          <a:p>
            <a:endParaRPr lang="en-US" dirty="0"/>
          </a:p>
        </p:txBody>
      </p:sp>
      <p:sp>
        <p:nvSpPr>
          <p:cNvPr id="14" name="Content Placeholder 13"/>
          <p:cNvSpPr>
            <a:spLocks noGrp="1"/>
          </p:cNvSpPr>
          <p:nvPr>
            <p:ph sz="quarter" idx="28"/>
          </p:nvPr>
        </p:nvSpPr>
        <p:spPr>
          <a:xfrm>
            <a:off x="238125" y="5029200"/>
            <a:ext cx="2667000" cy="1828800"/>
          </a:xfrm>
        </p:spPr>
        <p:txBody>
          <a:bodyPr>
            <a:noAutofit/>
          </a:bodyPr>
          <a:lstStyle/>
          <a:p>
            <a:pPr marL="107139" indent="-107139">
              <a:buFont typeface="+mj-lt"/>
              <a:buAutoNum type="arabicPeriod"/>
            </a:pPr>
            <a:r>
              <a:rPr lang="en-US" sz="700" dirty="0"/>
              <a:t>The </a:t>
            </a:r>
            <a:r>
              <a:rPr lang="en-US" sz="700" i="1" dirty="0"/>
              <a:t>Perceived Value of Certification Tool for Nurse Educators </a:t>
            </a:r>
            <a:r>
              <a:rPr lang="en-US" sz="700" dirty="0"/>
              <a:t>(</a:t>
            </a:r>
            <a:r>
              <a:rPr lang="en-US" sz="700" dirty="0" err="1"/>
              <a:t>Barbé</a:t>
            </a:r>
            <a:r>
              <a:rPr lang="en-US" sz="700" dirty="0"/>
              <a:t> &amp; Kimble, 2018) used as a program evaluation framework for ANEC sample characteristics, certification out comes, program satisfaction, and a survey used to gather information on incentives, barriers, and personal strategies used by ANEC recipients on their certification journey.</a:t>
            </a:r>
          </a:p>
          <a:p>
            <a:pPr marL="107139" indent="-107139">
              <a:buFont typeface="+mj-lt"/>
              <a:buAutoNum type="arabicPeriod"/>
            </a:pPr>
            <a:r>
              <a:rPr lang="en-US" sz="700" dirty="0"/>
              <a:t>The ANEC program was developed with and disseminated across 28 nursing programs in Maryland through:</a:t>
            </a:r>
          </a:p>
          <a:p>
            <a:pPr marL="240468" lvl="1" indent="-107139">
              <a:spcBef>
                <a:spcPts val="62"/>
              </a:spcBef>
              <a:buFont typeface="+mj-lt"/>
              <a:buAutoNum type="arabicPeriod"/>
            </a:pPr>
            <a:r>
              <a:rPr lang="en-US" sz="700" dirty="0"/>
              <a:t> National League for Nursing  approved CNE Examination workshops to Maryland educators </a:t>
            </a:r>
          </a:p>
          <a:p>
            <a:pPr marL="240468" lvl="1" indent="-107139">
              <a:spcBef>
                <a:spcPts val="62"/>
              </a:spcBef>
              <a:buFont typeface="+mj-lt"/>
              <a:buAutoNum type="arabicPeriod"/>
            </a:pPr>
            <a:r>
              <a:rPr lang="en-US" sz="700" dirty="0"/>
              <a:t>ANEC incentive and recognition award</a:t>
            </a:r>
          </a:p>
          <a:p>
            <a:pPr marL="107139" indent="-107139">
              <a:buFont typeface="+mj-lt"/>
              <a:buAutoNum type="arabicPeriod"/>
            </a:pPr>
            <a:r>
              <a:rPr lang="en-US" sz="700" dirty="0"/>
              <a:t>Conduct CNE Workshop surveys after each workshop</a:t>
            </a:r>
          </a:p>
          <a:p>
            <a:pPr marL="107139" indent="-107139">
              <a:buFont typeface="+mj-lt"/>
              <a:buAutoNum type="arabicPeriod"/>
            </a:pPr>
            <a:r>
              <a:rPr lang="en-US" sz="700" dirty="0"/>
              <a:t>Conduct 3 CNE certification status surveys</a:t>
            </a:r>
          </a:p>
        </p:txBody>
      </p:sp>
      <p:sp>
        <p:nvSpPr>
          <p:cNvPr id="39" name="Text Placeholder 8"/>
          <p:cNvSpPr>
            <a:spLocks noGrp="1"/>
          </p:cNvSpPr>
          <p:nvPr>
            <p:ph type="body" sz="quarter" idx="29"/>
          </p:nvPr>
        </p:nvSpPr>
        <p:spPr>
          <a:xfrm>
            <a:off x="3276600" y="5943600"/>
            <a:ext cx="2667000" cy="254000"/>
          </a:xfrm>
        </p:spPr>
        <p:txBody>
          <a:bodyPr/>
          <a:lstStyle/>
          <a:p>
            <a:r>
              <a:rPr lang="en-US" b="1" dirty="0"/>
              <a:t>acknowledgements</a:t>
            </a:r>
          </a:p>
        </p:txBody>
      </p:sp>
      <p:sp>
        <p:nvSpPr>
          <p:cNvPr id="17" name="Content Placeholder 16"/>
          <p:cNvSpPr>
            <a:spLocks noGrp="1"/>
          </p:cNvSpPr>
          <p:nvPr>
            <p:ph sz="quarter" idx="30"/>
          </p:nvPr>
        </p:nvSpPr>
        <p:spPr>
          <a:xfrm>
            <a:off x="3270438" y="1600201"/>
            <a:ext cx="5518339" cy="2133600"/>
          </a:xfrm>
        </p:spPr>
        <p:txBody>
          <a:bodyPr>
            <a:noAutofit/>
          </a:bodyPr>
          <a:lstStyle/>
          <a:p>
            <a:pPr marL="107139" indent="-107139">
              <a:buFont typeface="+mj-lt"/>
              <a:buAutoNum type="arabicPeriod"/>
            </a:pPr>
            <a:r>
              <a:rPr lang="en-US" sz="700" dirty="0"/>
              <a:t>Faculty reported chief barriers were uncertainty in eligibility, personal preparation burden, test anxiety, financial reimbursement and the investment required for the ongoing professional development requirements to maintain the credential.</a:t>
            </a:r>
          </a:p>
          <a:p>
            <a:pPr marL="107139" indent="-107139">
              <a:buFont typeface="+mj-lt"/>
              <a:buAutoNum type="arabicPeriod"/>
            </a:pPr>
            <a:r>
              <a:rPr lang="en-US" sz="700" dirty="0"/>
              <a:t>ANEC Annual Award Incentive Outcomes by removing barriers, assisting personal strategies, and providing incentives</a:t>
            </a:r>
          </a:p>
          <a:p>
            <a:pPr marL="240468" lvl="1" indent="-107139">
              <a:spcBef>
                <a:spcPts val="62"/>
              </a:spcBef>
              <a:buFont typeface="+mj-lt"/>
              <a:buAutoNum type="arabicPeriod"/>
            </a:pPr>
            <a:r>
              <a:rPr lang="en-US" sz="700" dirty="0"/>
              <a:t>131 faculty participated in CNE Examination reviews</a:t>
            </a:r>
          </a:p>
          <a:p>
            <a:pPr marL="240468" lvl="1" indent="-107139">
              <a:spcBef>
                <a:spcPts val="62"/>
              </a:spcBef>
              <a:buFont typeface="+mj-lt"/>
              <a:buAutoNum type="arabicPeriod"/>
            </a:pPr>
            <a:r>
              <a:rPr lang="en-US" sz="700" dirty="0"/>
              <a:t>  36 new CNE certifications  and 21 CNE renewals in FY 2020</a:t>
            </a:r>
          </a:p>
          <a:p>
            <a:pPr marL="107139" indent="-107139">
              <a:buFont typeface="+mj-lt"/>
              <a:buAutoNum type="arabicPeriod"/>
            </a:pPr>
            <a:r>
              <a:rPr lang="en-US" sz="700" dirty="0"/>
              <a:t>57 full time nursing educators received the ANEC Awards for new and continuing CNE certification</a:t>
            </a:r>
          </a:p>
        </p:txBody>
      </p:sp>
      <p:sp>
        <p:nvSpPr>
          <p:cNvPr id="16" name="Text Placeholder 15"/>
          <p:cNvSpPr>
            <a:spLocks noGrp="1"/>
          </p:cNvSpPr>
          <p:nvPr>
            <p:ph type="body" sz="quarter" idx="31"/>
          </p:nvPr>
        </p:nvSpPr>
        <p:spPr>
          <a:xfrm>
            <a:off x="3270438" y="1228139"/>
            <a:ext cx="5614220" cy="254000"/>
          </a:xfrm>
          <a:solidFill>
            <a:srgbClr val="CC3300"/>
          </a:solidFill>
        </p:spPr>
        <p:txBody>
          <a:bodyPr/>
          <a:lstStyle/>
          <a:p>
            <a:pPr algn="ctr"/>
            <a:r>
              <a:rPr lang="en-US" b="1" dirty="0"/>
              <a:t>results</a:t>
            </a:r>
          </a:p>
        </p:txBody>
      </p:sp>
      <p:sp>
        <p:nvSpPr>
          <p:cNvPr id="22" name="Content Placeholder 21"/>
          <p:cNvSpPr>
            <a:spLocks noGrp="1"/>
          </p:cNvSpPr>
          <p:nvPr>
            <p:ph sz="quarter" idx="32"/>
          </p:nvPr>
        </p:nvSpPr>
        <p:spPr>
          <a:xfrm>
            <a:off x="3124200" y="4038600"/>
            <a:ext cx="2667000" cy="1828800"/>
          </a:xfrm>
          <a:ln w="12700">
            <a:noFill/>
          </a:ln>
        </p:spPr>
        <p:txBody>
          <a:bodyPr>
            <a:noAutofit/>
          </a:bodyPr>
          <a:lstStyle/>
          <a:p>
            <a:pPr marL="107139" indent="-107139">
              <a:buFont typeface="+mj-lt"/>
              <a:buAutoNum type="arabicPeriod"/>
            </a:pPr>
            <a:r>
              <a:rPr lang="en-US" sz="700" dirty="0"/>
              <a:t>The ANEC program (NSP II, 2019) has increased the number of faculty with the CNE credential and has increased the number of certified academic nurse educators in Maryland by 55%. </a:t>
            </a:r>
          </a:p>
          <a:p>
            <a:pPr marL="107139" indent="-107139">
              <a:buFont typeface="+mj-lt"/>
              <a:buAutoNum type="arabicPeriod"/>
            </a:pPr>
            <a:r>
              <a:rPr lang="en-US" sz="700" dirty="0"/>
              <a:t>The ANEC program is a state initiative that demonstrates an increase in the number of certified academic nurse educators, provides formal recognition, facilitates preparation and maintenance, and provides financial incentives for new and continuing CNE certifications. An increase in intrinsic value is expected through individual accountability and pursuit of excellence as faculty achieve certification in their specialty area of practice.</a:t>
            </a:r>
          </a:p>
          <a:p>
            <a:pPr marL="107139" indent="-107139">
              <a:buFont typeface="+mj-lt"/>
              <a:buAutoNum type="arabicPeriod"/>
            </a:pPr>
            <a:r>
              <a:rPr lang="en-US" sz="700" dirty="0"/>
              <a:t>Academic-State partnerships improve excellence in nursing education </a:t>
            </a:r>
          </a:p>
        </p:txBody>
      </p:sp>
      <p:sp>
        <p:nvSpPr>
          <p:cNvPr id="23" name="Text Placeholder 22"/>
          <p:cNvSpPr>
            <a:spLocks noGrp="1"/>
          </p:cNvSpPr>
          <p:nvPr>
            <p:ph sz="quarter" idx="33"/>
          </p:nvPr>
        </p:nvSpPr>
        <p:spPr>
          <a:xfrm>
            <a:off x="1410929" y="690229"/>
            <a:ext cx="2418121" cy="244267"/>
          </a:xfrm>
        </p:spPr>
        <p:txBody>
          <a:bodyPr>
            <a:noAutofit/>
          </a:bodyPr>
          <a:lstStyle/>
          <a:p>
            <a:r>
              <a:rPr lang="en-US" sz="1400" b="1" dirty="0">
                <a:solidFill>
                  <a:srgbClr val="FF0000"/>
                </a:solidFill>
              </a:rPr>
              <a:t>NSP II Requires</a:t>
            </a:r>
            <a:br>
              <a:rPr lang="en-US" sz="1400" b="1" dirty="0">
                <a:solidFill>
                  <a:srgbClr val="FF0000"/>
                </a:solidFill>
              </a:rPr>
            </a:br>
            <a:r>
              <a:rPr lang="en-US" sz="1400" b="1" dirty="0">
                <a:solidFill>
                  <a:srgbClr val="FF0000"/>
                </a:solidFill>
              </a:rPr>
              <a:t>ACKNOWLEDGMENT</a:t>
            </a:r>
          </a:p>
        </p:txBody>
      </p:sp>
      <p:sp>
        <p:nvSpPr>
          <p:cNvPr id="37" name="Text Placeholder 20"/>
          <p:cNvSpPr>
            <a:spLocks noGrp="1"/>
          </p:cNvSpPr>
          <p:nvPr>
            <p:ph type="body" sz="quarter" idx="34"/>
          </p:nvPr>
        </p:nvSpPr>
        <p:spPr>
          <a:xfrm>
            <a:off x="3124200" y="3200400"/>
            <a:ext cx="2667000" cy="254000"/>
          </a:xfrm>
          <a:solidFill>
            <a:srgbClr val="CC3300"/>
          </a:solidFill>
        </p:spPr>
        <p:txBody>
          <a:bodyPr/>
          <a:lstStyle/>
          <a:p>
            <a:r>
              <a:rPr lang="en-US" b="1" dirty="0"/>
              <a:t>conclusions</a:t>
            </a:r>
          </a:p>
        </p:txBody>
      </p:sp>
      <p:pic>
        <p:nvPicPr>
          <p:cNvPr id="36" name="Picture 35" descr="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299" y="304800"/>
            <a:ext cx="701101" cy="458510"/>
          </a:xfrm>
          <a:prstGeom prst="rect">
            <a:avLst/>
          </a:prstGeom>
        </p:spPr>
      </p:pic>
      <p:sp>
        <p:nvSpPr>
          <p:cNvPr id="26" name="Text Placeholder 22"/>
          <p:cNvSpPr txBox="1">
            <a:spLocks/>
          </p:cNvSpPr>
          <p:nvPr/>
        </p:nvSpPr>
        <p:spPr bwMode="auto">
          <a:xfrm>
            <a:off x="4934837" y="688559"/>
            <a:ext cx="2617839" cy="199654"/>
          </a:xfrm>
          <a:prstGeom prst="rect">
            <a:avLst/>
          </a:prstGeom>
        </p:spPr>
        <p:txBody>
          <a:bodyPr vert="horz" lIns="19047" tIns="9523" rIns="19047" bIns="9523" rtlCol="0">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9pPr>
          </a:lstStyle>
          <a:p>
            <a:r>
              <a:rPr lang="en-US" sz="700" b="1" dirty="0"/>
              <a:t>Rita F. D'Aoust, PhD, ANP-BC, CNE, FAANP, FNAP, FAAN</a:t>
            </a:r>
            <a:r>
              <a:rPr lang="en-US" sz="700" dirty="0"/>
              <a:t/>
            </a:r>
            <a:br>
              <a:rPr lang="en-US" sz="700" dirty="0"/>
            </a:br>
            <a:r>
              <a:rPr lang="en-US" sz="700" i="1" dirty="0"/>
              <a:t>School of Nursing, Johns Hopkins University, Baltimore, MD, USA</a:t>
            </a:r>
            <a:endParaRPr lang="en-US" sz="7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2" y="75694"/>
            <a:ext cx="928688" cy="928688"/>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62" y="67037"/>
            <a:ext cx="928688" cy="928688"/>
          </a:xfrm>
          <a:prstGeom prst="rect">
            <a:avLst/>
          </a:prstGeom>
        </p:spPr>
      </p:pic>
      <p:sp>
        <p:nvSpPr>
          <p:cNvPr id="28" name="5-Point Star 27"/>
          <p:cNvSpPr/>
          <p:nvPr/>
        </p:nvSpPr>
        <p:spPr>
          <a:xfrm>
            <a:off x="7391400" y="56388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96000" y="5867400"/>
            <a:ext cx="1519338" cy="369332"/>
          </a:xfrm>
          <a:prstGeom prst="rect">
            <a:avLst/>
          </a:prstGeom>
          <a:noFill/>
        </p:spPr>
        <p:txBody>
          <a:bodyPr wrap="square" rtlCol="0">
            <a:spAutoFit/>
          </a:bodyPr>
          <a:lstStyle/>
          <a:p>
            <a:r>
              <a:rPr lang="en-US" b="1" dirty="0"/>
              <a:t>REMEMBER</a:t>
            </a:r>
          </a:p>
        </p:txBody>
      </p:sp>
      <p:sp>
        <p:nvSpPr>
          <p:cNvPr id="31" name="5-Point Star 30"/>
          <p:cNvSpPr/>
          <p:nvPr/>
        </p:nvSpPr>
        <p:spPr>
          <a:xfrm>
            <a:off x="5334000" y="5410200"/>
            <a:ext cx="5334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2743200" y="6019800"/>
            <a:ext cx="5334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3962400" y="763311"/>
            <a:ext cx="533400" cy="5320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81328"/>
            <a:ext cx="8305800" cy="4919472"/>
          </a:xfrm>
        </p:spPr>
        <p:txBody>
          <a:bodyPr>
            <a:normAutofit fontScale="55000" lnSpcReduction="20000"/>
          </a:bodyPr>
          <a:lstStyle/>
          <a:p>
            <a:pPr>
              <a:buNone/>
            </a:pPr>
            <a:r>
              <a:rPr lang="en-US" sz="3300" dirty="0">
                <a:latin typeface="Roboto" panose="02000000000000000000" pitchFamily="2" charset="0"/>
                <a:ea typeface="Roboto" panose="02000000000000000000" pitchFamily="2" charset="0"/>
              </a:rPr>
              <a:t>Lead Applicant Institution/Organization: Your School’s Name</a:t>
            </a:r>
          </a:p>
          <a:p>
            <a:pPr>
              <a:buNone/>
            </a:pPr>
            <a:r>
              <a:rPr lang="en-US" sz="3300" dirty="0">
                <a:latin typeface="Roboto" panose="02000000000000000000" pitchFamily="2" charset="0"/>
                <a:ea typeface="Roboto" panose="02000000000000000000" pitchFamily="2" charset="0"/>
              </a:rPr>
              <a:t>Project Title: Be brief (6 words or less)</a:t>
            </a:r>
          </a:p>
          <a:p>
            <a:pPr>
              <a:buNone/>
            </a:pPr>
            <a:r>
              <a:rPr lang="en-US" sz="3300" dirty="0">
                <a:latin typeface="Roboto" panose="02000000000000000000" pitchFamily="2" charset="0"/>
                <a:ea typeface="Roboto" panose="02000000000000000000" pitchFamily="2" charset="0"/>
              </a:rPr>
              <a:t>Partnership Members: Include your hospitals and fellow nursing program partners               (partners are an important ++++)</a:t>
            </a:r>
          </a:p>
          <a:p>
            <a:pPr>
              <a:buNone/>
            </a:pPr>
            <a:r>
              <a:rPr lang="en-US" sz="3300" dirty="0">
                <a:solidFill>
                  <a:srgbClr val="FF0000"/>
                </a:solidFill>
                <a:latin typeface="Roboto" panose="02000000000000000000" pitchFamily="2" charset="0"/>
                <a:ea typeface="Roboto" panose="02000000000000000000" pitchFamily="2" charset="0"/>
              </a:rPr>
              <a:t>Please make sure cover sheet is signed by President, VP or Dean/Director of Nursing-NOT the project director.</a:t>
            </a:r>
          </a:p>
          <a:p>
            <a:pPr>
              <a:buNone/>
            </a:pPr>
            <a:r>
              <a:rPr lang="en-US" sz="3300" dirty="0">
                <a:solidFill>
                  <a:srgbClr val="FF0000"/>
                </a:solidFill>
                <a:latin typeface="Roboto" panose="02000000000000000000" pitchFamily="2" charset="0"/>
                <a:ea typeface="Roboto" panose="02000000000000000000" pitchFamily="2" charset="0"/>
              </a:rPr>
              <a:t>Please list a name and contact information under PD, Grants Office, and Finance/Business office.  These are the names we use to send official grant documentation and invoices.</a:t>
            </a:r>
            <a:endParaRPr lang="en-US" sz="3300" dirty="0">
              <a:latin typeface="Roboto" panose="02000000000000000000" pitchFamily="2" charset="0"/>
              <a:ea typeface="Roboto" panose="02000000000000000000" pitchFamily="2" charset="0"/>
            </a:endParaRPr>
          </a:p>
          <a:p>
            <a:pPr>
              <a:buNone/>
            </a:pPr>
            <a:r>
              <a:rPr lang="en-US" sz="3300" dirty="0">
                <a:latin typeface="Roboto" panose="02000000000000000000" pitchFamily="2" charset="0"/>
                <a:ea typeface="Roboto" panose="02000000000000000000" pitchFamily="2" charset="0"/>
              </a:rPr>
              <a:t>Project Duration: 1-4 </a:t>
            </a:r>
            <a:r>
              <a:rPr lang="en-US" sz="3300" dirty="0" err="1">
                <a:latin typeface="Roboto" panose="02000000000000000000" pitchFamily="2" charset="0"/>
                <a:ea typeface="Roboto" panose="02000000000000000000" pitchFamily="2" charset="0"/>
              </a:rPr>
              <a:t>yrs</a:t>
            </a:r>
            <a:r>
              <a:rPr lang="en-US" sz="3300" dirty="0">
                <a:latin typeface="Roboto" panose="02000000000000000000" pitchFamily="2" charset="0"/>
                <a:ea typeface="Roboto" panose="02000000000000000000" pitchFamily="2" charset="0"/>
              </a:rPr>
              <a:t>  (Outcomes by August 31, 2024.)</a:t>
            </a:r>
          </a:p>
          <a:p>
            <a:pPr>
              <a:buNone/>
            </a:pPr>
            <a:r>
              <a:rPr lang="en-US" sz="3300" dirty="0">
                <a:latin typeface="Roboto" panose="02000000000000000000" pitchFamily="2" charset="0"/>
                <a:ea typeface="Roboto" panose="02000000000000000000" pitchFamily="2" charset="0"/>
              </a:rPr>
              <a:t>Funding Requested:  be realistic-$10mil is divided among 28 programs</a:t>
            </a:r>
          </a:p>
          <a:p>
            <a:pPr>
              <a:buNone/>
            </a:pPr>
            <a:r>
              <a:rPr lang="en-US" sz="3300" dirty="0">
                <a:latin typeface="Roboto" panose="02000000000000000000" pitchFamily="2" charset="0"/>
                <a:ea typeface="Roboto" panose="02000000000000000000" pitchFamily="2" charset="0"/>
              </a:rPr>
              <a:t>Value of Match (Funds, In-Kind, Etc.): </a:t>
            </a:r>
            <a:r>
              <a:rPr lang="en-US" sz="3300" dirty="0">
                <a:solidFill>
                  <a:srgbClr val="C00000"/>
                </a:solidFill>
                <a:latin typeface="Roboto" panose="02000000000000000000" pitchFamily="2" charset="0"/>
                <a:ea typeface="Roboto" panose="02000000000000000000" pitchFamily="2" charset="0"/>
              </a:rPr>
              <a:t>Required</a:t>
            </a:r>
          </a:p>
          <a:p>
            <a:pPr>
              <a:buNone/>
            </a:pPr>
            <a:r>
              <a:rPr lang="en-US" sz="3300" dirty="0">
                <a:solidFill>
                  <a:srgbClr val="C00000"/>
                </a:solidFill>
                <a:latin typeface="Roboto" panose="02000000000000000000" pitchFamily="2" charset="0"/>
                <a:ea typeface="Roboto" panose="02000000000000000000" pitchFamily="2" charset="0"/>
              </a:rPr>
              <a:t>If projects submitted with -0- match and-0- in Kind, there is no rationale</a:t>
            </a:r>
          </a:p>
          <a:p>
            <a:pPr>
              <a:buNone/>
            </a:pPr>
            <a:r>
              <a:rPr lang="en-US" sz="3300" dirty="0">
                <a:solidFill>
                  <a:srgbClr val="C00000"/>
                </a:solidFill>
                <a:latin typeface="Roboto" panose="02000000000000000000" pitchFamily="2" charset="0"/>
                <a:ea typeface="Roboto" panose="02000000000000000000" pitchFamily="2" charset="0"/>
              </a:rPr>
              <a:t>or reason to help fund a Project the school finds no value in.</a:t>
            </a:r>
          </a:p>
          <a:p>
            <a:pPr>
              <a:buNone/>
            </a:pPr>
            <a:r>
              <a:rPr lang="en-US" sz="3300" dirty="0">
                <a:latin typeface="Roboto" panose="02000000000000000000" pitchFamily="2" charset="0"/>
                <a:ea typeface="Roboto" panose="02000000000000000000" pitchFamily="2" charset="0"/>
              </a:rPr>
              <a:t>If the exact project or something similar has already been funded in prior years, </a:t>
            </a:r>
          </a:p>
          <a:p>
            <a:pPr>
              <a:buNone/>
            </a:pPr>
            <a:r>
              <a:rPr lang="en-US" sz="3300" dirty="0">
                <a:latin typeface="Roboto" panose="02000000000000000000" pitchFamily="2" charset="0"/>
                <a:ea typeface="Roboto" panose="02000000000000000000" pitchFamily="2" charset="0"/>
              </a:rPr>
              <a:t>a good explanation is needed on continued support. Continuation grants are </a:t>
            </a:r>
          </a:p>
          <a:p>
            <a:pPr>
              <a:buNone/>
            </a:pPr>
            <a:r>
              <a:rPr lang="en-US" sz="3300" dirty="0">
                <a:latin typeface="Roboto" panose="02000000000000000000" pitchFamily="2" charset="0"/>
                <a:ea typeface="Roboto" panose="02000000000000000000" pitchFamily="2" charset="0"/>
              </a:rPr>
              <a:t>invited based on the outcomes and impact on the State’s resources.</a:t>
            </a:r>
          </a:p>
          <a:p>
            <a:endParaRPr lang="en-US" dirty="0"/>
          </a:p>
        </p:txBody>
      </p:sp>
      <p:sp>
        <p:nvSpPr>
          <p:cNvPr id="2" name="Title 1"/>
          <p:cNvSpPr>
            <a:spLocks noGrp="1"/>
          </p:cNvSpPr>
          <p:nvPr>
            <p:ph type="title"/>
          </p:nvPr>
        </p:nvSpPr>
        <p:spPr/>
        <p:txBody>
          <a:bodyPr>
            <a:normAutofit/>
          </a:bodyPr>
          <a:lstStyle/>
          <a:p>
            <a:r>
              <a:rPr lang="en-US" sz="3600" b="1" dirty="0">
                <a:solidFill>
                  <a:srgbClr val="C00000"/>
                </a:solidFill>
                <a:latin typeface="Roboto" panose="02000000000000000000" pitchFamily="2" charset="0"/>
                <a:ea typeface="Roboto" panose="02000000000000000000" pitchFamily="2" charset="0"/>
              </a:rPr>
              <a:t>Key Items </a:t>
            </a:r>
            <a:r>
              <a:rPr lang="en-US" sz="3600" dirty="0">
                <a:latin typeface="Roboto" panose="02000000000000000000" pitchFamily="2" charset="0"/>
                <a:ea typeface="Roboto" panose="02000000000000000000" pitchFamily="2" charset="0"/>
              </a:rPr>
              <a:t>on Cover Sheet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dirty="0"/>
              <a:t>*</a:t>
            </a:r>
            <a:r>
              <a:rPr lang="en-US" b="1" dirty="0">
                <a:latin typeface="Roboto" panose="02000000000000000000" pitchFamily="2" charset="0"/>
                <a:ea typeface="Roboto" panose="02000000000000000000" pitchFamily="2" charset="0"/>
              </a:rPr>
              <a:t>Type of Grant: (choose only one):   </a:t>
            </a:r>
            <a:r>
              <a:rPr lang="en-US" dirty="0">
                <a:latin typeface="Roboto" panose="02000000000000000000" pitchFamily="2" charset="0"/>
                <a:ea typeface="Roboto" panose="02000000000000000000" pitchFamily="2" charset="0"/>
              </a:rPr>
              <a:t>☐Planning     ☐Implementation     ☐Continuation     ☐Resource Grant</a:t>
            </a:r>
          </a:p>
          <a:p>
            <a:pPr>
              <a:buNone/>
            </a:pP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*Type of Competitive Grant Initiative: (choose only one):</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☐1. Initiative to Increase Nursing Pre-Licensure Enrollments and Graduates</a:t>
            </a:r>
          </a:p>
          <a:p>
            <a:pPr>
              <a:buNone/>
            </a:pPr>
            <a:r>
              <a:rPr lang="en-US" dirty="0">
                <a:latin typeface="Roboto" panose="02000000000000000000" pitchFamily="2" charset="0"/>
                <a:ea typeface="Roboto" panose="02000000000000000000" pitchFamily="2" charset="0"/>
              </a:rPr>
              <a:t>☐2. Initiative to Advance the Education of Students and RNs to BSN, MSN, and Doctoral Level</a:t>
            </a:r>
          </a:p>
          <a:p>
            <a:pPr>
              <a:buNone/>
            </a:pPr>
            <a:r>
              <a:rPr lang="en-US" dirty="0">
                <a:latin typeface="Roboto" panose="02000000000000000000" pitchFamily="2" charset="0"/>
                <a:ea typeface="Roboto" panose="02000000000000000000" pitchFamily="2" charset="0"/>
              </a:rPr>
              <a:t>☐3. Initiative to Increase the Number of Doctoral-Prepared Nursing Faculty</a:t>
            </a:r>
          </a:p>
          <a:p>
            <a:pPr>
              <a:buNone/>
            </a:pPr>
            <a:r>
              <a:rPr lang="en-US" dirty="0">
                <a:latin typeface="Roboto" panose="02000000000000000000" pitchFamily="2" charset="0"/>
                <a:ea typeface="Roboto" panose="02000000000000000000" pitchFamily="2" charset="0"/>
              </a:rPr>
              <a:t>☐4. Initiative to Build Collaborations between Education and Practice</a:t>
            </a:r>
          </a:p>
          <a:p>
            <a:pPr>
              <a:buNone/>
            </a:pPr>
            <a:r>
              <a:rPr lang="en-US" dirty="0">
                <a:latin typeface="Roboto" panose="02000000000000000000" pitchFamily="2" charset="0"/>
                <a:ea typeface="Roboto" panose="02000000000000000000" pitchFamily="2" charset="0"/>
              </a:rPr>
              <a:t>☐5. Initiative to Increase Capacity Statewide</a:t>
            </a:r>
          </a:p>
          <a:p>
            <a:pPr>
              <a:buNone/>
            </a:pPr>
            <a:r>
              <a:rPr lang="en-US" dirty="0">
                <a:latin typeface="Roboto" panose="02000000000000000000" pitchFamily="2" charset="0"/>
                <a:ea typeface="Roboto" panose="02000000000000000000" pitchFamily="2" charset="0"/>
              </a:rPr>
              <a:t>☐6. Initiative to Increase Cohen Scholars as Future Faculty and Clinical Educators</a:t>
            </a:r>
          </a:p>
          <a:p>
            <a:endParaRPr lang="en-US" dirty="0"/>
          </a:p>
        </p:txBody>
      </p:sp>
      <p:sp>
        <p:nvSpPr>
          <p:cNvPr id="2" name="Title 1"/>
          <p:cNvSpPr>
            <a:spLocks noGrp="1"/>
          </p:cNvSpPr>
          <p:nvPr>
            <p:ph type="title"/>
          </p:nvPr>
        </p:nvSpPr>
        <p:spPr/>
        <p:txBody>
          <a:bodyPr>
            <a:normAutofit/>
          </a:bodyPr>
          <a:lstStyle/>
          <a:p>
            <a:r>
              <a:rPr lang="en-US" sz="3200" b="1" dirty="0">
                <a:solidFill>
                  <a:srgbClr val="C00000"/>
                </a:solidFill>
                <a:latin typeface="Roboto" panose="02000000000000000000" pitchFamily="2" charset="0"/>
                <a:ea typeface="Roboto" panose="02000000000000000000" pitchFamily="2" charset="0"/>
              </a:rPr>
              <a:t>Pick </a:t>
            </a:r>
            <a:r>
              <a:rPr lang="en-US" sz="3200" b="1" u="sng" dirty="0">
                <a:solidFill>
                  <a:srgbClr val="C00000"/>
                </a:solidFill>
                <a:latin typeface="Roboto" panose="02000000000000000000" pitchFamily="2" charset="0"/>
                <a:ea typeface="Roboto" panose="02000000000000000000" pitchFamily="2" charset="0"/>
              </a:rPr>
              <a:t>One*</a:t>
            </a:r>
            <a:r>
              <a:rPr lang="en-US" sz="3200" b="1" dirty="0">
                <a:solidFill>
                  <a:srgbClr val="C00000"/>
                </a:solidFill>
                <a:latin typeface="Roboto" panose="02000000000000000000" pitchFamily="2" charset="0"/>
                <a:ea typeface="Roboto" panose="02000000000000000000" pitchFamily="2" charset="0"/>
              </a:rPr>
              <a:t>: </a:t>
            </a:r>
            <a:r>
              <a:rPr lang="en-US" sz="3200" dirty="0">
                <a:latin typeface="Roboto" panose="02000000000000000000" pitchFamily="2" charset="0"/>
                <a:ea typeface="Roboto" panose="02000000000000000000" pitchFamily="2" charset="0"/>
              </a:rPr>
              <a:t>Type and Initiative</a:t>
            </a:r>
            <a:br>
              <a:rPr lang="en-US" sz="3200" dirty="0">
                <a:latin typeface="Roboto" panose="02000000000000000000" pitchFamily="2" charset="0"/>
                <a:ea typeface="Roboto" panose="02000000000000000000" pitchFamily="2" charset="0"/>
              </a:rPr>
            </a:br>
            <a:endParaRPr lang="en-US" sz="2000" dirty="0">
              <a:solidFill>
                <a:srgbClr val="FF0000"/>
              </a:solidFill>
              <a:latin typeface="Roboto" panose="02000000000000000000" pitchFamily="2" charset="0"/>
              <a:ea typeface="Roboto" panose="02000000000000000000"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A7DDD-F395-4EC3-BE7D-3FDA2826ED14}"/>
              </a:ext>
            </a:extLst>
          </p:cNvPr>
          <p:cNvSpPr>
            <a:spLocks noGrp="1"/>
          </p:cNvSpPr>
          <p:nvPr>
            <p:ph idx="1"/>
          </p:nvPr>
        </p:nvSpPr>
        <p:spPr>
          <a:xfrm>
            <a:off x="228600" y="1481328"/>
            <a:ext cx="8458200" cy="5300472"/>
          </a:xfrm>
        </p:spPr>
        <p:txBody>
          <a:bodyPr>
            <a:normAutofit lnSpcReduction="10000"/>
          </a:bodyPr>
          <a:lstStyle/>
          <a:p>
            <a:pPr marL="109728" indent="0">
              <a:buNone/>
            </a:pPr>
            <a:r>
              <a:rPr lang="en-US" sz="1800" dirty="0">
                <a:latin typeface="Roboto" panose="02000000000000000000" pitchFamily="2" charset="0"/>
                <a:ea typeface="Roboto" panose="02000000000000000000" pitchFamily="2" charset="0"/>
              </a:rPr>
              <a:t>Maryland Clinical Simulation Resource Consortium (MCSRC) at Montgomery College Train the Trainer (SEL, ASEL), Video Scenarios</a:t>
            </a:r>
          </a:p>
          <a:p>
            <a:pPr marL="109728" indent="0">
              <a:buNone/>
            </a:pPr>
            <a:r>
              <a:rPr lang="en-US" sz="1800" dirty="0">
                <a:latin typeface="Roboto" panose="02000000000000000000" pitchFamily="2" charset="0"/>
                <a:ea typeface="Roboto" panose="02000000000000000000" pitchFamily="2" charset="0"/>
                <a:hlinkClick r:id="rId2"/>
              </a:rPr>
              <a:t>https://www.montgomerycollege.edu/academics/departments/nursing-tpss/nursing-simulation-scenario-library.html</a:t>
            </a:r>
            <a:r>
              <a:rPr lang="en-US" sz="1800" dirty="0">
                <a:latin typeface="Roboto" panose="02000000000000000000" pitchFamily="2" charset="0"/>
                <a:ea typeface="Roboto" panose="02000000000000000000" pitchFamily="2" charset="0"/>
              </a:rPr>
              <a:t> </a:t>
            </a:r>
          </a:p>
          <a:p>
            <a:pPr marL="109728" indent="0">
              <a:buNone/>
            </a:pPr>
            <a:r>
              <a:rPr lang="en-US" sz="1800" dirty="0">
                <a:latin typeface="Roboto" panose="02000000000000000000" pitchFamily="2" charset="0"/>
                <a:ea typeface="Roboto" panose="02000000000000000000" pitchFamily="2" charset="0"/>
              </a:rPr>
              <a:t>Nurse Leadership Institute at University of Maryland (NLI)</a:t>
            </a:r>
          </a:p>
          <a:p>
            <a:pPr marL="109728" indent="0">
              <a:buNone/>
            </a:pPr>
            <a:r>
              <a:rPr lang="en-US" sz="1800" dirty="0">
                <a:latin typeface="Roboto" panose="02000000000000000000" pitchFamily="2" charset="0"/>
                <a:ea typeface="Roboto" panose="02000000000000000000" pitchFamily="2" charset="0"/>
                <a:hlinkClick r:id="rId3"/>
              </a:rPr>
              <a:t>https://www.nursing.umaryland.edu/academics/pe/nli/</a:t>
            </a:r>
            <a:r>
              <a:rPr lang="en-US" sz="1800" dirty="0">
                <a:latin typeface="Roboto" panose="02000000000000000000" pitchFamily="2" charset="0"/>
                <a:ea typeface="Roboto" panose="02000000000000000000" pitchFamily="2" charset="0"/>
              </a:rPr>
              <a:t> </a:t>
            </a:r>
          </a:p>
          <a:p>
            <a:pPr marL="109728" indent="0">
              <a:buNone/>
            </a:pPr>
            <a:r>
              <a:rPr lang="en-US" sz="1800" dirty="0">
                <a:latin typeface="Roboto" panose="02000000000000000000" pitchFamily="2" charset="0"/>
                <a:ea typeface="Roboto" panose="02000000000000000000" pitchFamily="2" charset="0"/>
              </a:rPr>
              <a:t>Faculty Academy and Mentorship Initiative (FAMI) at Salisbury University</a:t>
            </a:r>
          </a:p>
          <a:p>
            <a:pPr marL="109728" indent="0">
              <a:buNone/>
            </a:pPr>
            <a:r>
              <a:rPr lang="en-US" sz="1800" dirty="0">
                <a:latin typeface="Roboto" panose="02000000000000000000" pitchFamily="2" charset="0"/>
                <a:ea typeface="Roboto" panose="02000000000000000000" pitchFamily="2" charset="0"/>
                <a:hlinkClick r:id="rId4"/>
              </a:rPr>
              <a:t>https://www.salisbury.edu/academic-offices/health-and-human-services/nursing/fami-md-academy/</a:t>
            </a:r>
            <a:r>
              <a:rPr lang="en-US" sz="1800" dirty="0">
                <a:latin typeface="Roboto" panose="02000000000000000000" pitchFamily="2" charset="0"/>
                <a:ea typeface="Roboto" panose="02000000000000000000" pitchFamily="2" charset="0"/>
              </a:rPr>
              <a:t> </a:t>
            </a:r>
          </a:p>
          <a:p>
            <a:pPr marL="109728" indent="0">
              <a:buNone/>
            </a:pPr>
            <a:r>
              <a:rPr lang="en-US" sz="1800" dirty="0">
                <a:latin typeface="Roboto" panose="02000000000000000000" pitchFamily="2" charset="0"/>
                <a:ea typeface="Roboto" panose="02000000000000000000" pitchFamily="2" charset="0"/>
              </a:rPr>
              <a:t>Maryland Nursing Workforce Center (MNWC) at University of Maryland </a:t>
            </a:r>
          </a:p>
          <a:p>
            <a:pPr marL="109728" indent="0">
              <a:buNone/>
            </a:pPr>
            <a:r>
              <a:rPr lang="en-US" sz="1800" dirty="0">
                <a:latin typeface="Roboto" panose="02000000000000000000" pitchFamily="2" charset="0"/>
                <a:ea typeface="Roboto" panose="02000000000000000000" pitchFamily="2" charset="0"/>
                <a:hlinkClick r:id="rId5"/>
              </a:rPr>
              <a:t>https://www.nursing.umaryland.edu/mnwc/</a:t>
            </a:r>
            <a:r>
              <a:rPr lang="en-US" sz="1800" dirty="0">
                <a:latin typeface="Roboto" panose="02000000000000000000" pitchFamily="2" charset="0"/>
                <a:ea typeface="Roboto" panose="02000000000000000000" pitchFamily="2" charset="0"/>
              </a:rPr>
              <a:t>   (NGN, Universal Onboarding)</a:t>
            </a:r>
          </a:p>
          <a:p>
            <a:pPr marL="109728" indent="0">
              <a:buNone/>
            </a:pPr>
            <a:r>
              <a:rPr lang="en-US" sz="1800" dirty="0">
                <a:latin typeface="Roboto" panose="02000000000000000000" pitchFamily="2" charset="0"/>
                <a:ea typeface="Roboto" panose="02000000000000000000" pitchFamily="2" charset="0"/>
              </a:rPr>
              <a:t>Renewal, Resilience and Retention (R3) at Johns Hopkins University </a:t>
            </a:r>
          </a:p>
          <a:p>
            <a:pPr marL="109728" indent="0">
              <a:buNone/>
            </a:pPr>
            <a:r>
              <a:rPr lang="en-US" sz="1800" dirty="0">
                <a:latin typeface="Roboto" panose="02000000000000000000" pitchFamily="2" charset="0"/>
                <a:ea typeface="Roboto" panose="02000000000000000000" pitchFamily="2" charset="0"/>
                <a:hlinkClick r:id="rId6"/>
              </a:rPr>
              <a:t>https://nursing.jhu.edu/faculty_research/research/centers/R3/index.html?utm_source=r3_website&amp;utm_medium=shorten_url&amp;utm_campaign=shorten_url_fy22&amp;utm_term=marcom&amp;utm_content=r3_website</a:t>
            </a:r>
            <a:r>
              <a:rPr lang="en-US" sz="1800" dirty="0">
                <a:latin typeface="Roboto" panose="02000000000000000000" pitchFamily="2" charset="0"/>
                <a:ea typeface="Roboto" panose="02000000000000000000" pitchFamily="2" charset="0"/>
              </a:rPr>
              <a:t> </a:t>
            </a:r>
          </a:p>
          <a:p>
            <a:pPr marL="109728" indent="0">
              <a:buNone/>
            </a:pPr>
            <a:r>
              <a:rPr lang="en-US" sz="1800" dirty="0">
                <a:latin typeface="Roboto" panose="02000000000000000000" pitchFamily="2" charset="0"/>
                <a:ea typeface="Roboto" panose="02000000000000000000" pitchFamily="2" charset="0"/>
              </a:rPr>
              <a:t>Lead Nursing Forward (LNF) at Salisbury University</a:t>
            </a:r>
          </a:p>
          <a:p>
            <a:pPr marL="109728" indent="0">
              <a:buNone/>
            </a:pPr>
            <a:r>
              <a:rPr lang="en-US" sz="1800" dirty="0">
                <a:latin typeface="Roboto" panose="02000000000000000000" pitchFamily="2" charset="0"/>
                <a:ea typeface="Roboto" panose="02000000000000000000" pitchFamily="2" charset="0"/>
              </a:rPr>
              <a:t>                          </a:t>
            </a:r>
            <a:r>
              <a:rPr lang="en-US" sz="1800" dirty="0">
                <a:latin typeface="Roboto" panose="02000000000000000000" pitchFamily="2" charset="0"/>
                <a:ea typeface="Roboto" panose="02000000000000000000" pitchFamily="2" charset="0"/>
                <a:hlinkClick r:id="rId7"/>
              </a:rPr>
              <a:t>https://www.leadnursingforward.org/</a:t>
            </a:r>
            <a:r>
              <a:rPr lang="en-US" sz="1800" dirty="0">
                <a:latin typeface="Roboto" panose="02000000000000000000" pitchFamily="2" charset="0"/>
                <a:ea typeface="Roboto" panose="02000000000000000000" pitchFamily="2" charset="0"/>
              </a:rPr>
              <a:t>   (Educator Openings)</a:t>
            </a:r>
          </a:p>
          <a:p>
            <a:pPr marL="109728" indent="0">
              <a:buNone/>
            </a:pPr>
            <a:endParaRPr lang="en-US" sz="1800" dirty="0">
              <a:latin typeface="Roboto" panose="02000000000000000000" pitchFamily="2" charset="0"/>
              <a:ea typeface="Roboto" panose="02000000000000000000" pitchFamily="2" charset="0"/>
            </a:endParaRPr>
          </a:p>
          <a:p>
            <a:pPr marL="109728" indent="0">
              <a:buNone/>
            </a:pPr>
            <a:endParaRPr lang="en-US" sz="1800" dirty="0">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76BFACF5-E24F-4A83-94E6-1DA06C3CAC15}"/>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#5 Statewide Capacity Programs</a:t>
            </a:r>
          </a:p>
        </p:txBody>
      </p:sp>
    </p:spTree>
    <p:extLst>
      <p:ext uri="{BB962C8B-B14F-4D97-AF65-F5344CB8AC3E}">
        <p14:creationId xmlns:p14="http://schemas.microsoft.com/office/powerpoint/2010/main" val="3166847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800" b="1" dirty="0">
                <a:latin typeface="Roboto" panose="02000000000000000000" pitchFamily="2" charset="0"/>
                <a:ea typeface="Roboto" panose="02000000000000000000" pitchFamily="2" charset="0"/>
              </a:rPr>
              <a:t>Projected Outcomes:</a:t>
            </a:r>
            <a:r>
              <a:rPr lang="en-US" sz="1800" dirty="0">
                <a:latin typeface="Roboto" panose="02000000000000000000" pitchFamily="2" charset="0"/>
                <a:ea typeface="Roboto" panose="02000000000000000000" pitchFamily="2" charset="0"/>
              </a:rPr>
              <a:t> (Identify below the number of additional outcomes)</a:t>
            </a:r>
            <a:endParaRPr lang="en-US" sz="1800" b="1" dirty="0">
              <a:latin typeface="Roboto" panose="02000000000000000000" pitchFamily="2" charset="0"/>
              <a:ea typeface="Roboto" panose="02000000000000000000" pitchFamily="2" charset="0"/>
            </a:endParaRPr>
          </a:p>
          <a:p>
            <a:pPr>
              <a:buNone/>
            </a:pPr>
            <a:r>
              <a:rPr lang="en-US" sz="1800" b="1" dirty="0">
                <a:latin typeface="Roboto" panose="02000000000000000000" pitchFamily="2" charset="0"/>
                <a:ea typeface="Roboto" panose="02000000000000000000" pitchFamily="2" charset="0"/>
              </a:rPr>
              <a:t>Proposed/ Final Outcomes</a:t>
            </a:r>
            <a:r>
              <a:rPr lang="en-US" sz="1800" dirty="0">
                <a:latin typeface="Roboto" panose="02000000000000000000" pitchFamily="2" charset="0"/>
                <a:ea typeface="Roboto" panose="02000000000000000000" pitchFamily="2" charset="0"/>
              </a:rPr>
              <a:t>                                        </a:t>
            </a:r>
            <a:r>
              <a:rPr lang="en-US" sz="1800" b="1" dirty="0">
                <a:latin typeface="Roboto" panose="02000000000000000000" pitchFamily="2" charset="0"/>
                <a:ea typeface="Roboto" panose="02000000000000000000" pitchFamily="2" charset="0"/>
              </a:rPr>
              <a:t>Projected Increase (# of Additional 					Graduates)</a:t>
            </a:r>
            <a:r>
              <a:rPr lang="en-US" sz="1800" dirty="0">
                <a:latin typeface="Roboto" panose="02000000000000000000" pitchFamily="2" charset="0"/>
                <a:ea typeface="Roboto" panose="02000000000000000000" pitchFamily="2" charset="0"/>
              </a:rPr>
              <a:t> </a:t>
            </a:r>
            <a:r>
              <a:rPr lang="en-US" sz="1800" b="1" dirty="0">
                <a:latin typeface="Roboto" panose="02000000000000000000" pitchFamily="2" charset="0"/>
                <a:ea typeface="Roboto" panose="02000000000000000000" pitchFamily="2" charset="0"/>
              </a:rPr>
              <a:t>Describe Degrees/Results</a:t>
            </a:r>
            <a:endParaRPr lang="en-US" sz="1800" dirty="0">
              <a:latin typeface="Roboto" panose="02000000000000000000" pitchFamily="2" charset="0"/>
              <a:ea typeface="Roboto" panose="02000000000000000000" pitchFamily="2" charset="0"/>
            </a:endParaRPr>
          </a:p>
          <a:p>
            <a:pPr>
              <a:buNone/>
            </a:pPr>
            <a:r>
              <a:rPr lang="en-US" sz="1800" dirty="0">
                <a:latin typeface="Roboto" panose="02000000000000000000" pitchFamily="2" charset="0"/>
                <a:ea typeface="Roboto" panose="02000000000000000000" pitchFamily="2" charset="0"/>
              </a:rPr>
              <a:t>Nursing Pre-Licensure Graduates                                    ________________</a:t>
            </a:r>
          </a:p>
          <a:p>
            <a:pPr>
              <a:buNone/>
            </a:pPr>
            <a:r>
              <a:rPr lang="en-US" sz="1800" dirty="0">
                <a:latin typeface="Roboto" panose="02000000000000000000" pitchFamily="2" charset="0"/>
                <a:ea typeface="Roboto" panose="02000000000000000000" pitchFamily="2" charset="0"/>
              </a:rPr>
              <a:t> </a:t>
            </a:r>
          </a:p>
          <a:p>
            <a:pPr>
              <a:buNone/>
            </a:pPr>
            <a:r>
              <a:rPr lang="en-US" sz="1800" dirty="0">
                <a:latin typeface="Roboto" panose="02000000000000000000" pitchFamily="2" charset="0"/>
                <a:ea typeface="Roboto" panose="02000000000000000000" pitchFamily="2" charset="0"/>
              </a:rPr>
              <a:t>Nursing Higher Degrees Completed (describe)                  _______________</a:t>
            </a:r>
          </a:p>
          <a:p>
            <a:pPr>
              <a:buNone/>
            </a:pPr>
            <a:r>
              <a:rPr lang="en-US" sz="1800" dirty="0">
                <a:latin typeface="Roboto" panose="02000000000000000000" pitchFamily="2" charset="0"/>
                <a:ea typeface="Roboto" panose="02000000000000000000" pitchFamily="2" charset="0"/>
              </a:rPr>
              <a:t> </a:t>
            </a:r>
          </a:p>
          <a:p>
            <a:pPr>
              <a:buNone/>
            </a:pPr>
            <a:r>
              <a:rPr lang="en-US" sz="1800" dirty="0">
                <a:latin typeface="Roboto" panose="02000000000000000000" pitchFamily="2" charset="0"/>
                <a:ea typeface="Roboto" panose="02000000000000000000" pitchFamily="2" charset="0"/>
              </a:rPr>
              <a:t>Nursing Faculty at Doctoral Level                                      _______________</a:t>
            </a:r>
          </a:p>
          <a:p>
            <a:pPr>
              <a:buNone/>
            </a:pPr>
            <a:r>
              <a:rPr lang="en-US" sz="1800" dirty="0">
                <a:latin typeface="Roboto" panose="02000000000000000000" pitchFamily="2" charset="0"/>
                <a:ea typeface="Roboto" panose="02000000000000000000" pitchFamily="2" charset="0"/>
              </a:rPr>
              <a:t> </a:t>
            </a:r>
          </a:p>
          <a:p>
            <a:pPr>
              <a:buNone/>
            </a:pPr>
            <a:r>
              <a:rPr lang="en-US" sz="1800" dirty="0">
                <a:latin typeface="Roboto" panose="02000000000000000000" pitchFamily="2" charset="0"/>
                <a:ea typeface="Roboto" panose="02000000000000000000" pitchFamily="2" charset="0"/>
              </a:rPr>
              <a:t>Collaborative or Statewide Results (specify)                      ________________</a:t>
            </a:r>
          </a:p>
          <a:p>
            <a:pPr>
              <a:buNone/>
            </a:pPr>
            <a:r>
              <a:rPr lang="en-US" sz="1800" b="1" dirty="0">
                <a:solidFill>
                  <a:srgbClr val="FF0000"/>
                </a:solidFill>
                <a:latin typeface="Roboto" panose="02000000000000000000" pitchFamily="2" charset="0"/>
                <a:ea typeface="Roboto" panose="02000000000000000000" pitchFamily="2" charset="0"/>
              </a:rPr>
              <a:t>What you enter in the proposal- is tracked with annual/final reports. </a:t>
            </a:r>
          </a:p>
          <a:p>
            <a:pPr>
              <a:buNone/>
            </a:pPr>
            <a:r>
              <a:rPr lang="en-US" sz="1800" dirty="0">
                <a:latin typeface="Roboto" panose="02000000000000000000" pitchFamily="2" charset="0"/>
                <a:ea typeface="Roboto" panose="02000000000000000000" pitchFamily="2" charset="0"/>
              </a:rPr>
              <a:t>It is measured in the project analysis </a:t>
            </a:r>
            <a:r>
              <a:rPr lang="en-US" sz="1800" dirty="0" smtClean="0">
                <a:latin typeface="Roboto" panose="02000000000000000000" pitchFamily="2" charset="0"/>
                <a:ea typeface="Roboto" panose="02000000000000000000" pitchFamily="2" charset="0"/>
              </a:rPr>
              <a:t>as: </a:t>
            </a:r>
            <a:r>
              <a:rPr lang="en-US" sz="1800" dirty="0">
                <a:latin typeface="Roboto" panose="02000000000000000000" pitchFamily="2" charset="0"/>
                <a:ea typeface="Roboto" panose="02000000000000000000" pitchFamily="2" charset="0"/>
              </a:rPr>
              <a:t>“met OR not met” in the Final report. </a:t>
            </a:r>
          </a:p>
          <a:p>
            <a:pPr>
              <a:buNone/>
            </a:pPr>
            <a:r>
              <a:rPr lang="en-US" sz="1800" dirty="0">
                <a:latin typeface="Roboto" panose="02000000000000000000" pitchFamily="2" charset="0"/>
                <a:ea typeface="Roboto" panose="02000000000000000000" pitchFamily="2" charset="0"/>
              </a:rPr>
              <a:t>If there is no reasonable chance of meeting these numbers, the proposal may</a:t>
            </a:r>
          </a:p>
          <a:p>
            <a:pPr>
              <a:buNone/>
            </a:pPr>
            <a:r>
              <a:rPr lang="en-US" sz="1800" dirty="0">
                <a:latin typeface="Roboto" panose="02000000000000000000" pitchFamily="2" charset="0"/>
                <a:ea typeface="Roboto" panose="02000000000000000000" pitchFamily="2" charset="0"/>
              </a:rPr>
              <a:t>not be funded or the project extended if the objective numbers do not support.</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Projected and Actual Outcomes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2B64C7-A257-4E7A-98C7-59704ECF63E9}"/>
              </a:ext>
            </a:extLst>
          </p:cNvPr>
          <p:cNvSpPr>
            <a:spLocks noGrp="1"/>
          </p:cNvSpPr>
          <p:nvPr>
            <p:ph idx="1"/>
          </p:nvPr>
        </p:nvSpPr>
        <p:spPr/>
        <p:txBody>
          <a:bodyPr>
            <a:normAutofit lnSpcReduction="10000"/>
          </a:bodyPr>
          <a:lstStyle/>
          <a:p>
            <a:pPr marL="0" marR="0" lvl="0" indent="0" fontAlgn="base">
              <a:lnSpc>
                <a:spcPct val="105000"/>
              </a:lnSpc>
              <a:spcBef>
                <a:spcPts val="0"/>
              </a:spcBef>
              <a:spcAft>
                <a:spcPts val="0"/>
              </a:spcAft>
              <a:buNone/>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proposal narrative must be limited to a </a:t>
            </a:r>
            <a:r>
              <a:rPr lang="en-US" sz="18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maximum of 15 single-spaced pages. All required pages for scoring the proposal must be within this limit.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Pages must have one-inch margins and be in Times New Roman 12 font.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Pages must be 8 ½ by 11 inches in size.</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Title should be brief (less than six words</a:t>
            </a: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0" marR="0" lvl="0" indent="0" fontAlgn="base">
              <a:lnSpc>
                <a:spcPct val="105000"/>
              </a:lnSpc>
              <a:spcBef>
                <a:spcPts val="0"/>
              </a:spcBef>
              <a:spcAft>
                <a:spcPts val="0"/>
              </a:spcAft>
              <a:buNone/>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All proposal narrative pages must be </a:t>
            </a:r>
            <a:r>
              <a:rPr lang="en-US" sz="1800" u="sng" strike="noStrike" kern="0" spc="0" dirty="0">
                <a:solidFill>
                  <a:srgbClr val="000000"/>
                </a:solidFill>
                <a:effectLst/>
                <a:uFill>
                  <a:solidFill>
                    <a:srgbClr val="000000"/>
                  </a:solidFill>
                </a:uFill>
                <a:latin typeface="Roboto" panose="02000000000000000000" pitchFamily="2" charset="0"/>
                <a:ea typeface="Roboto" panose="02000000000000000000" pitchFamily="2" charset="0"/>
                <a:cs typeface="Cambria" panose="02040503050406030204" pitchFamily="18" charset="0"/>
              </a:rPr>
              <a:t>numbered</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Key information should be present on the first page and supported in proposal</a:t>
            </a:r>
            <a:r>
              <a:rPr lang="en-US" sz="1800"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Appendix material must only include relevant information like Mandatory Data Tables, CVs, etc. (The appendices do not count in the 15-page proposal limit.) We will count 15 pages: cover sheet to budget- disqualified if not present.</a:t>
            </a:r>
          </a:p>
          <a:p>
            <a:pPr marL="0" marR="0" lvl="0" indent="0" fontAlgn="base">
              <a:lnSpc>
                <a:spcPct val="105000"/>
              </a:lnSpc>
              <a:spcBef>
                <a:spcPts val="0"/>
              </a:spcBef>
              <a:spcAft>
                <a:spcPts val="0"/>
              </a:spcAft>
              <a:buNone/>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One signed original proposal and </a:t>
            </a:r>
            <a:r>
              <a:rPr lang="en-US" sz="1800" kern="0" dirty="0" smtClean="0">
                <a:solidFill>
                  <a:srgbClr val="000000"/>
                </a:solidFill>
                <a:latin typeface="Roboto" panose="02000000000000000000" pitchFamily="2" charset="0"/>
                <a:ea typeface="Roboto" panose="02000000000000000000" pitchFamily="2" charset="0"/>
                <a:cs typeface="Cambria" panose="02040503050406030204" pitchFamily="18" charset="0"/>
              </a:rPr>
              <a:t>nine</a:t>
            </a:r>
            <a:r>
              <a:rPr lang="en-US" sz="1800" u="none" strike="noStrike" kern="0" spc="0" dirty="0" smtClean="0">
                <a:solidFill>
                  <a:srgbClr val="000000"/>
                </a:solidFill>
                <a:effectLst/>
                <a:latin typeface="Roboto" panose="02000000000000000000" pitchFamily="2" charset="0"/>
                <a:ea typeface="Roboto" panose="02000000000000000000" pitchFamily="2" charset="0"/>
                <a:cs typeface="Cambria" panose="02040503050406030204" pitchFamily="18" charset="0"/>
              </a:rPr>
              <a:t> </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two-sided copies must be submitted to MHEC to limit the package size mailed to the review panel.</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sng" strike="noStrike" kern="0" spc="0" dirty="0">
                <a:solidFill>
                  <a:srgbClr val="000000"/>
                </a:solidFill>
                <a:effectLst/>
                <a:uFill>
                  <a:solidFill>
                    <a:srgbClr val="000000"/>
                  </a:solidFill>
                </a:uFill>
                <a:latin typeface="Roboto" panose="02000000000000000000" pitchFamily="2" charset="0"/>
                <a:ea typeface="Roboto" panose="02000000000000000000" pitchFamily="2" charset="0"/>
                <a:cs typeface="Cambria" panose="02040503050406030204" pitchFamily="18" charset="0"/>
              </a:rPr>
              <a:t>No Binding</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 use paper clips or binder clips on the left top corner.</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0" marR="0" lvl="0" indent="0" fontAlgn="base">
              <a:lnSpc>
                <a:spcPct val="105000"/>
              </a:lnSpc>
              <a:spcBef>
                <a:spcPts val="0"/>
              </a:spcBef>
              <a:spcAft>
                <a:spcPts val="0"/>
              </a:spcAft>
              <a:buNone/>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In addition, electronic proposal applications, electronic excel budgets, </a:t>
            </a: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and electronic PPT-no more than 5 slides that summarize the proposal and anticipated outcomes</a:t>
            </a: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 must be submitted to MHEC by the due date. Forward these to:  </a:t>
            </a:r>
            <a:r>
              <a:rPr lang="en-US" sz="1800" u="none" strike="noStrike" kern="0" spc="0" dirty="0">
                <a:solidFill>
                  <a:srgbClr val="0000FF"/>
                </a:solidFill>
                <a:effectLst/>
                <a:latin typeface="Roboto" panose="02000000000000000000" pitchFamily="2" charset="0"/>
                <a:ea typeface="Roboto" panose="02000000000000000000" pitchFamily="2" charset="0"/>
                <a:cs typeface="Cambria" panose="02040503050406030204" pitchFamily="18" charset="0"/>
                <a:hlinkClick r:id="rId2"/>
              </a:rPr>
              <a:t>peggy.daw@maryland.gov</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 and </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hlinkClick r:id="rId3"/>
              </a:rPr>
              <a:t>kimberly.ford@maryland.gov</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endParaRPr lang="en-US" dirty="0"/>
          </a:p>
        </p:txBody>
      </p:sp>
      <p:sp>
        <p:nvSpPr>
          <p:cNvPr id="3" name="Title 2">
            <a:extLst>
              <a:ext uri="{FF2B5EF4-FFF2-40B4-BE49-F238E27FC236}">
                <a16:creationId xmlns:a16="http://schemas.microsoft.com/office/drawing/2014/main" id="{AFE8A5F9-1571-422F-AFBB-312FEBFDF1A8}"/>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Panel Review Process</a:t>
            </a:r>
          </a:p>
        </p:txBody>
      </p:sp>
    </p:spTree>
    <p:extLst>
      <p:ext uri="{BB962C8B-B14F-4D97-AF65-F5344CB8AC3E}">
        <p14:creationId xmlns:p14="http://schemas.microsoft.com/office/powerpoint/2010/main" val="2507750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1176AC-F992-48F8-A3AD-DE7FBB345C68}"/>
              </a:ext>
            </a:extLst>
          </p:cNvPr>
          <p:cNvSpPr>
            <a:spLocks noGrp="1"/>
          </p:cNvSpPr>
          <p:nvPr>
            <p:ph idx="1"/>
          </p:nvPr>
        </p:nvSpPr>
        <p:spPr>
          <a:xfrm>
            <a:off x="457200" y="1481328"/>
            <a:ext cx="8305800" cy="4919472"/>
          </a:xfrm>
        </p:spPr>
        <p:txBody>
          <a:bodyPr>
            <a:noAutofit/>
          </a:bodyPr>
          <a:lstStyle/>
          <a:p>
            <a:pPr marL="109728" indent="0">
              <a:buNone/>
            </a:pPr>
            <a:r>
              <a:rPr lang="en-US" sz="16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Cover Sheet: (Required) (2 pages)</a:t>
            </a:r>
          </a:p>
          <a:p>
            <a:pPr marL="109728" indent="0">
              <a:buNone/>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Abstract: (5 Points) and </a:t>
            </a:r>
            <a:r>
              <a:rPr lang="en-US" sz="1600" b="1" u="none" strike="noStrike" kern="0" spc="0" dirty="0">
                <a:effectLst/>
                <a:latin typeface="Roboto" panose="02000000000000000000" pitchFamily="2" charset="0"/>
                <a:ea typeface="Roboto" panose="02000000000000000000" pitchFamily="2" charset="0"/>
                <a:cs typeface="Cambria" panose="02040503050406030204" pitchFamily="18" charset="0"/>
              </a:rPr>
              <a:t>PPT-no more than 3-5 slides that summarize the proposal and anticipated outcomes (3 pages)</a:t>
            </a:r>
            <a:endParaRPr lang="en-US" sz="1600" u="none" strike="noStrike" kern="0" spc="0" dirty="0">
              <a:effectLst/>
              <a:latin typeface="Roboto" panose="02000000000000000000" pitchFamily="2" charset="0"/>
              <a:ea typeface="Roboto" panose="02000000000000000000" pitchFamily="2" charset="0"/>
            </a:endParaRPr>
          </a:p>
          <a:p>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Table of Contents: (Required) (1 page)</a:t>
            </a:r>
            <a:endParaRPr lang="en-US" sz="1600" u="none" strike="noStrike" kern="0" spc="0" dirty="0">
              <a:effectLst/>
              <a:latin typeface="Roboto" panose="02000000000000000000" pitchFamily="2" charset="0"/>
              <a:ea typeface="Roboto" panose="02000000000000000000" pitchFamily="2" charset="0"/>
            </a:endParaRPr>
          </a:p>
          <a:p>
            <a:pPr marL="0" marR="0" lvl="0" indent="0" fontAlgn="base">
              <a:lnSpc>
                <a:spcPct val="105000"/>
              </a:lnSpc>
              <a:spcBef>
                <a:spcPts val="0"/>
              </a:spcBef>
              <a:spcAft>
                <a:spcPts val="0"/>
              </a:spcAft>
              <a:buNone/>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Proposal Narrative: (75 Points) (Proposal Narrative is limited to 15 single-spaced pages)</a:t>
            </a:r>
            <a:endParaRPr lang="en-US" sz="1600" u="none" strike="noStrike" kern="0" spc="0" dirty="0">
              <a:effectLst/>
              <a:latin typeface="Roboto" panose="02000000000000000000" pitchFamily="2" charset="0"/>
              <a:ea typeface="Roboto" panose="02000000000000000000" pitchFamily="2" charset="0"/>
            </a:endParaRPr>
          </a:p>
          <a:p>
            <a:pPr marL="742950" marR="0" lvl="1" indent="-285750" fontAlgn="base">
              <a:lnSpc>
                <a:spcPct val="105000"/>
              </a:lnSpc>
              <a:spcBef>
                <a:spcPts val="0"/>
              </a:spcBef>
              <a:spcAft>
                <a:spcPts val="0"/>
              </a:spcAft>
              <a:buFont typeface="+mj-lt"/>
              <a:buAutoNum type="alphaLcPeriod"/>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Overview of Proposed Initiative: (15 Points) </a:t>
            </a:r>
            <a:r>
              <a:rPr lang="en-US"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(FIRST PAGE CRITICAL)</a:t>
            </a:r>
            <a:endParaRPr lang="en-US" sz="1600" kern="0" dirty="0">
              <a:solidFill>
                <a:srgbClr val="FF0000"/>
              </a:solidFill>
              <a:latin typeface="Roboto" panose="02000000000000000000" pitchFamily="2" charset="0"/>
              <a:ea typeface="Roboto" panose="02000000000000000000" pitchFamily="2" charset="0"/>
            </a:endParaRPr>
          </a:p>
          <a:p>
            <a:pPr marL="742950" marR="0" lvl="1" indent="-285750" fontAlgn="base">
              <a:lnSpc>
                <a:spcPct val="105000"/>
              </a:lnSpc>
              <a:spcBef>
                <a:spcPts val="0"/>
              </a:spcBef>
              <a:spcAft>
                <a:spcPts val="0"/>
              </a:spcAft>
              <a:buFont typeface="+mj-lt"/>
              <a:buAutoNum type="alphaLcPeriod"/>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Project Goals and Objectives: (15 Points)      </a:t>
            </a:r>
            <a:r>
              <a:rPr lang="en-US"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(REPORTING PLANS)</a:t>
            </a:r>
            <a:endParaRPr lang="en-US" sz="1600" kern="0" dirty="0">
              <a:solidFill>
                <a:srgbClr val="FF0000"/>
              </a:solidFill>
              <a:latin typeface="Roboto" panose="02000000000000000000" pitchFamily="2" charset="0"/>
              <a:ea typeface="Roboto" panose="02000000000000000000" pitchFamily="2" charset="0"/>
            </a:endParaRPr>
          </a:p>
          <a:p>
            <a:pPr marL="742950" marR="0" lvl="1" indent="-285750" fontAlgn="base">
              <a:lnSpc>
                <a:spcPct val="105000"/>
              </a:lnSpc>
              <a:spcBef>
                <a:spcPts val="0"/>
              </a:spcBef>
              <a:spcAft>
                <a:spcPts val="0"/>
              </a:spcAft>
              <a:buFont typeface="+mj-lt"/>
              <a:buAutoNum type="alphaLcPeriod"/>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Scope of Proposed Initiative (Plan of Operation     ‘s ): (15 Points) </a:t>
            </a:r>
            <a:r>
              <a:rPr lang="en-US"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(SUCCINCT)</a:t>
            </a:r>
            <a:endParaRPr lang="en-US" sz="1600" kern="0" dirty="0">
              <a:solidFill>
                <a:srgbClr val="FF0000"/>
              </a:solidFill>
              <a:latin typeface="Roboto" panose="02000000000000000000" pitchFamily="2" charset="0"/>
              <a:ea typeface="Roboto" panose="02000000000000000000" pitchFamily="2" charset="0"/>
            </a:endParaRPr>
          </a:p>
          <a:p>
            <a:pPr marL="742950" marR="0" lvl="1" indent="-285750" fontAlgn="base">
              <a:lnSpc>
                <a:spcPct val="105000"/>
              </a:lnSpc>
              <a:spcBef>
                <a:spcPts val="0"/>
              </a:spcBef>
              <a:spcAft>
                <a:spcPts val="0"/>
              </a:spcAft>
              <a:buFont typeface="+mj-lt"/>
              <a:buAutoNum type="alphaLcPeriod"/>
            </a:pPr>
            <a:r>
              <a:rPr lang="fr-FR"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Management Plan: (15 Points) </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Who</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What</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When</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Where</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/How to </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achieve</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 </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above</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p>
          <a:p>
            <a:pPr marL="742950" marR="0" lvl="1" indent="-285750" fontAlgn="base">
              <a:lnSpc>
                <a:spcPct val="105000"/>
              </a:lnSpc>
              <a:spcBef>
                <a:spcPts val="0"/>
              </a:spcBef>
              <a:spcAft>
                <a:spcPts val="0"/>
              </a:spcAft>
              <a:buFont typeface="+mj-lt"/>
              <a:buAutoNum type="alphaLcPeriod"/>
            </a:pPr>
            <a:r>
              <a:rPr lang="en-US" sz="16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Evaluation Plan: (15 </a:t>
            </a:r>
            <a:r>
              <a:rPr lang="en-US" sz="1600" b="1" dirty="0">
                <a:effectLst/>
                <a:latin typeface="Roboto" panose="02000000000000000000" pitchFamily="2" charset="0"/>
                <a:ea typeface="Roboto" panose="02000000000000000000" pitchFamily="2" charset="0"/>
                <a:cs typeface="Cambria" panose="02040503050406030204" pitchFamily="18" charset="0"/>
              </a:rPr>
              <a:t>Points)       </a:t>
            </a:r>
            <a:r>
              <a:rPr lang="en-US" sz="1600" b="1" dirty="0">
                <a:solidFill>
                  <a:srgbClr val="FF0000"/>
                </a:solidFill>
                <a:effectLst/>
                <a:latin typeface="Roboto" panose="02000000000000000000" pitchFamily="2" charset="0"/>
                <a:ea typeface="Roboto" panose="02000000000000000000" pitchFamily="2" charset="0"/>
                <a:cs typeface="Cambria" panose="02040503050406030204" pitchFamily="18" charset="0"/>
              </a:rPr>
              <a:t>(OUTCOMES-MEETS or DOES NOT MEET)</a:t>
            </a:r>
          </a:p>
          <a:p>
            <a:pPr marL="109728" indent="0">
              <a:buNone/>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Budget and Cost Effectiveness: (20 Points) (usually 5-10 pages maximum</a:t>
            </a:r>
            <a:r>
              <a:rPr lang="en-US" sz="1600" b="1" u="none" strike="noStrike" kern="0" spc="0" dirty="0" smtClean="0">
                <a:solidFill>
                  <a:srgbClr val="000000"/>
                </a:solidFill>
                <a:effectLst/>
                <a:latin typeface="Roboto" panose="02000000000000000000" pitchFamily="2" charset="0"/>
                <a:ea typeface="Roboto" panose="02000000000000000000" pitchFamily="2" charset="0"/>
                <a:cs typeface="Cambria" panose="02040503050406030204" pitchFamily="18" charset="0"/>
              </a:rPr>
              <a:t>)</a:t>
            </a:r>
          </a:p>
          <a:p>
            <a:pPr marL="109728" indent="0">
              <a:buNone/>
            </a:pPr>
            <a:endPar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endParaRPr>
          </a:p>
          <a:p>
            <a:pPr marL="109728" indent="0">
              <a:buNone/>
            </a:pPr>
            <a:r>
              <a:rPr lang="en-US" sz="1600" b="1" u="none" strike="noStrike" kern="0" spc="0" dirty="0" smtClean="0">
                <a:solidFill>
                  <a:srgbClr val="000000"/>
                </a:solidFill>
                <a:effectLst/>
                <a:latin typeface="Roboto" panose="02000000000000000000" pitchFamily="2" charset="0"/>
                <a:ea typeface="Roboto" panose="02000000000000000000" pitchFamily="2" charset="0"/>
                <a:cs typeface="Cambria" panose="02040503050406030204" pitchFamily="18" charset="0"/>
              </a:rPr>
              <a:t>(</a:t>
            </a: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Mandatory Data Tables Appendix A- place after the Budget Documents)</a:t>
            </a:r>
          </a:p>
          <a:p>
            <a:pPr marL="109728" indent="0">
              <a:buNone/>
            </a:pPr>
            <a:r>
              <a:rPr lang="en-US" sz="1600" b="1" kern="0" dirty="0" smtClean="0">
                <a:solidFill>
                  <a:srgbClr val="000000"/>
                </a:solidFill>
                <a:latin typeface="Roboto" panose="02000000000000000000" pitchFamily="2" charset="0"/>
                <a:ea typeface="Roboto" panose="02000000000000000000" pitchFamily="2" charset="0"/>
                <a:cs typeface="Cambria" panose="02040503050406030204" pitchFamily="18" charset="0"/>
              </a:rPr>
              <a:t>Additional key </a:t>
            </a:r>
            <a:r>
              <a:rPr lang="en-US" sz="1600" b="1" kern="0" dirty="0">
                <a:solidFill>
                  <a:srgbClr val="000000"/>
                </a:solidFill>
                <a:latin typeface="Roboto" panose="02000000000000000000" pitchFamily="2" charset="0"/>
                <a:ea typeface="Roboto" panose="02000000000000000000" pitchFamily="2" charset="0"/>
                <a:cs typeface="Cambria" panose="02040503050406030204" pitchFamily="18" charset="0"/>
              </a:rPr>
              <a:t>items (MOUs, </a:t>
            </a:r>
            <a:r>
              <a:rPr lang="en-US" sz="1600" b="1" kern="0" dirty="0" smtClean="0">
                <a:solidFill>
                  <a:srgbClr val="000000"/>
                </a:solidFill>
                <a:latin typeface="Roboto" panose="02000000000000000000" pitchFamily="2" charset="0"/>
                <a:ea typeface="Roboto" panose="02000000000000000000" pitchFamily="2" charset="0"/>
                <a:cs typeface="Cambria" panose="02040503050406030204" pitchFamily="18" charset="0"/>
              </a:rPr>
              <a:t>Assurances, Brief Bios, </a:t>
            </a:r>
            <a:r>
              <a:rPr lang="en-US" sz="1600" b="1" kern="0" dirty="0">
                <a:solidFill>
                  <a:srgbClr val="000000"/>
                </a:solidFill>
                <a:latin typeface="Roboto" panose="02000000000000000000" pitchFamily="2" charset="0"/>
                <a:ea typeface="Roboto" panose="02000000000000000000" pitchFamily="2" charset="0"/>
                <a:cs typeface="Cambria" panose="02040503050406030204" pitchFamily="18" charset="0"/>
              </a:rPr>
              <a:t>new Job </a:t>
            </a:r>
            <a:r>
              <a:rPr lang="en-US" sz="1600" b="1" kern="0" dirty="0" smtClean="0">
                <a:solidFill>
                  <a:srgbClr val="000000"/>
                </a:solidFill>
                <a:latin typeface="Roboto" panose="02000000000000000000" pitchFamily="2" charset="0"/>
                <a:ea typeface="Roboto" panose="02000000000000000000" pitchFamily="2" charset="0"/>
                <a:cs typeface="Cambria" panose="02040503050406030204" pitchFamily="18" charset="0"/>
              </a:rPr>
              <a:t>Descriptions- </a:t>
            </a:r>
            <a:r>
              <a:rPr lang="en-US" sz="1600" b="1" kern="0" dirty="0">
                <a:solidFill>
                  <a:srgbClr val="000000"/>
                </a:solidFill>
                <a:latin typeface="Roboto" panose="02000000000000000000" pitchFamily="2" charset="0"/>
                <a:ea typeface="Roboto" panose="02000000000000000000" pitchFamily="2" charset="0"/>
                <a:cs typeface="Cambria" panose="02040503050406030204" pitchFamily="18" charset="0"/>
              </a:rPr>
              <a:t>reviewers are volunteers)</a:t>
            </a:r>
            <a:endPar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endParaRPr>
          </a:p>
          <a:p>
            <a:pPr marL="109728" indent="0">
              <a:buNone/>
            </a:pPr>
            <a:endParaRPr lang="en-US" sz="1600" dirty="0">
              <a:latin typeface="Roboto" panose="02000000000000000000" pitchFamily="2" charset="0"/>
              <a:ea typeface="Roboto" panose="02000000000000000000" pitchFamily="2" charset="0"/>
            </a:endParaRPr>
          </a:p>
        </p:txBody>
      </p:sp>
      <p:sp>
        <p:nvSpPr>
          <p:cNvPr id="3" name="Title 2">
            <a:extLst>
              <a:ext uri="{FF2B5EF4-FFF2-40B4-BE49-F238E27FC236}">
                <a16:creationId xmlns:a16="http://schemas.microsoft.com/office/drawing/2014/main" id="{7170E90A-746B-4765-BAF8-FD9418380EE5}"/>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Line Up of Proposal’s 15+ pages</a:t>
            </a:r>
          </a:p>
        </p:txBody>
      </p:sp>
      <p:sp>
        <p:nvSpPr>
          <p:cNvPr id="4" name="Isosceles Triangle 3">
            <a:extLst>
              <a:ext uri="{FF2B5EF4-FFF2-40B4-BE49-F238E27FC236}">
                <a16:creationId xmlns:a16="http://schemas.microsoft.com/office/drawing/2014/main" id="{2C453155-609A-4A28-AA3C-0EBDB62BFDAE}"/>
              </a:ext>
            </a:extLst>
          </p:cNvPr>
          <p:cNvSpPr/>
          <p:nvPr/>
        </p:nvSpPr>
        <p:spPr>
          <a:xfrm>
            <a:off x="4953000" y="335280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463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0E6F4-8AFF-4968-9542-550360F9AC54}"/>
              </a:ext>
            </a:extLst>
          </p:cNvPr>
          <p:cNvSpPr>
            <a:spLocks noGrp="1"/>
          </p:cNvSpPr>
          <p:nvPr>
            <p:ph idx="1"/>
          </p:nvPr>
        </p:nvSpPr>
        <p:spPr/>
        <p:txBody>
          <a:bodyPr>
            <a:normAutofit fontScale="92500" lnSpcReduction="10000"/>
          </a:bodyPr>
          <a:lstStyle/>
          <a:p>
            <a:pPr marL="0" marR="0" indent="0">
              <a:lnSpc>
                <a:spcPct val="105000"/>
              </a:lnSpc>
              <a:spcBef>
                <a:spcPts val="0"/>
              </a:spcBef>
              <a:spcAft>
                <a:spcPts val="1000"/>
              </a:spcAft>
              <a:buNone/>
            </a:pPr>
            <a:r>
              <a:rPr lang="en-US" sz="18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MDT for all NSP II Grant Applications </a:t>
            </a:r>
            <a:endParaRPr lang="en-US" sz="1800" dirty="0">
              <a:effectLst/>
              <a:latin typeface="Roboto" panose="02000000000000000000" pitchFamily="2" charset="0"/>
              <a:ea typeface="Roboto" panose="02000000000000000000" pitchFamily="2" charset="0"/>
            </a:endParaRPr>
          </a:p>
          <a:p>
            <a:pPr marL="0" marR="0">
              <a:spcBef>
                <a:spcPts val="0"/>
              </a:spcBef>
              <a:spcAft>
                <a:spcPts val="0"/>
              </a:spcAft>
            </a:pPr>
            <a:r>
              <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rPr>
              <a:t>The NSP II Program Evaluation Team in 2014 and again in 2019 continue to endorse the use of these metrics. </a:t>
            </a:r>
          </a:p>
          <a:p>
            <a:pPr marL="0" marR="0">
              <a:spcBef>
                <a:spcPts val="0"/>
              </a:spcBef>
              <a:spcAft>
                <a:spcPts val="0"/>
              </a:spcAft>
            </a:pPr>
            <a:endParaRPr lang="en-US" sz="1800" dirty="0">
              <a:solidFill>
                <a:srgbClr val="222222"/>
              </a:solidFill>
              <a:latin typeface="Roboto" panose="02000000000000000000" pitchFamily="2" charset="0"/>
              <a:ea typeface="Roboto" panose="02000000000000000000" pitchFamily="2" charset="0"/>
              <a:cs typeface="Cambria" panose="02040503050406030204" pitchFamily="18" charset="0"/>
            </a:endParaRPr>
          </a:p>
          <a:p>
            <a:pPr marL="0" marR="0" indent="0">
              <a:spcBef>
                <a:spcPts val="0"/>
              </a:spcBef>
              <a:spcAft>
                <a:spcPts val="0"/>
              </a:spcAft>
              <a:buNone/>
            </a:pPr>
            <a:r>
              <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rPr>
              <a:t>Previous performance funding described a broad set of policies linking allocation of resources to accomplishment of certain activities. </a:t>
            </a:r>
          </a:p>
          <a:p>
            <a:pPr marL="0" marR="0" indent="0">
              <a:spcBef>
                <a:spcPts val="0"/>
              </a:spcBef>
              <a:spcAft>
                <a:spcPts val="0"/>
              </a:spcAft>
              <a:buNone/>
            </a:pPr>
            <a:endPar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endParaRPr>
          </a:p>
          <a:p>
            <a:pPr marL="0" marR="0" indent="0">
              <a:spcBef>
                <a:spcPts val="0"/>
              </a:spcBef>
              <a:spcAft>
                <a:spcPts val="0"/>
              </a:spcAft>
              <a:buNone/>
            </a:pPr>
            <a:r>
              <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rPr>
              <a:t>Outcomes based funding is more specific. It is based on a significant stable funding source, and considers </a:t>
            </a:r>
            <a:r>
              <a:rPr lang="en-US" sz="1800" b="1" dirty="0">
                <a:solidFill>
                  <a:srgbClr val="222222"/>
                </a:solidFill>
                <a:effectLst/>
                <a:latin typeface="Roboto" panose="02000000000000000000" pitchFamily="2" charset="0"/>
                <a:ea typeface="Roboto" panose="02000000000000000000" pitchFamily="2" charset="0"/>
                <a:cs typeface="Cambria" panose="02040503050406030204" pitchFamily="18" charset="0"/>
              </a:rPr>
              <a:t>completion of the projected outcomes as a primary metric </a:t>
            </a:r>
            <a:r>
              <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rPr>
              <a:t>with priority given to reaching underrepresented </a:t>
            </a: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groups in nursing and increasing highly qualified nurse faculty. </a:t>
            </a:r>
          </a:p>
          <a:p>
            <a:pPr marL="0" marR="0" indent="0">
              <a:spcBef>
                <a:spcPts val="0"/>
              </a:spcBef>
              <a:spcAft>
                <a:spcPts val="0"/>
              </a:spcAft>
              <a:buNone/>
            </a:pPr>
            <a:endParaRPr lang="en-US" sz="1800" dirty="0">
              <a:solidFill>
                <a:srgbClr val="000000"/>
              </a:solidFill>
              <a:latin typeface="Roboto" panose="02000000000000000000" pitchFamily="2" charset="0"/>
              <a:ea typeface="Roboto" panose="02000000000000000000" pitchFamily="2" charset="0"/>
              <a:cs typeface="Cambria" panose="02040503050406030204" pitchFamily="18" charset="0"/>
            </a:endParaRPr>
          </a:p>
          <a:p>
            <a:pPr marL="0" marR="0" indent="0">
              <a:spcBef>
                <a:spcPts val="0"/>
              </a:spcBef>
              <a:spcAft>
                <a:spcPts val="0"/>
              </a:spcAft>
              <a:buNone/>
            </a:pPr>
            <a:r>
              <a:rPr lang="en-US" sz="1800" dirty="0">
                <a:solidFill>
                  <a:srgbClr val="000000"/>
                </a:solidFill>
                <a:latin typeface="Roboto" panose="02000000000000000000" pitchFamily="2" charset="0"/>
                <a:ea typeface="Roboto" panose="02000000000000000000" pitchFamily="2" charset="0"/>
                <a:cs typeface="Cambria" panose="02040503050406030204" pitchFamily="18" charset="0"/>
              </a:rPr>
              <a:t>Maryland’s Deans and Directors of Nursing Programs defined the metrics for NSP II’s mandatory data tables. All of this information is readily available in routine annual reports completed by the nursing programs for either the MBON or accrediting bodies and submitted by the nursing program.</a:t>
            </a: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 </a:t>
            </a:r>
            <a:endParaRPr lang="en-US" sz="1800" dirty="0">
              <a:solidFill>
                <a:srgbClr val="000000"/>
              </a:solidFill>
              <a:latin typeface="Roboto" panose="02000000000000000000" pitchFamily="2" charset="0"/>
              <a:ea typeface="Roboto" panose="02000000000000000000" pitchFamily="2" charset="0"/>
              <a:cs typeface="Cambria" panose="02040503050406030204" pitchFamily="18" charset="0"/>
            </a:endParaRPr>
          </a:p>
          <a:p>
            <a:pPr marL="0" marR="0">
              <a:spcBef>
                <a:spcPts val="0"/>
              </a:spcBef>
              <a:spcAft>
                <a:spcPts val="0"/>
              </a:spcAft>
            </a:pPr>
            <a:endParaRPr lang="en-US" sz="1800" dirty="0">
              <a:effectLst/>
              <a:latin typeface="Roboto" panose="02000000000000000000" pitchFamily="2" charset="0"/>
              <a:ea typeface="Roboto" panose="02000000000000000000" pitchFamily="2" charset="0"/>
            </a:endParaRPr>
          </a:p>
          <a:p>
            <a:pPr marL="0" marR="0">
              <a:lnSpc>
                <a:spcPct val="105000"/>
              </a:lnSpc>
              <a:spcBef>
                <a:spcPts val="0"/>
              </a:spcBef>
              <a:spcAft>
                <a:spcPts val="0"/>
              </a:spcAft>
            </a:pPr>
            <a:r>
              <a:rPr lang="en-US" sz="18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Definitions for Mandatory Data Tables in Appendix A </a:t>
            </a:r>
            <a:endParaRPr lang="en-US" sz="1800" dirty="0">
              <a:effectLst/>
              <a:latin typeface="Roboto" panose="02000000000000000000" pitchFamily="2" charset="0"/>
              <a:ea typeface="Roboto" panose="02000000000000000000" pitchFamily="2" charset="0"/>
            </a:endParaRPr>
          </a:p>
          <a:p>
            <a:pPr marL="0" marR="0">
              <a:lnSpc>
                <a:spcPct val="105000"/>
              </a:lnSpc>
              <a:spcBef>
                <a:spcPts val="0"/>
              </a:spcBef>
              <a:spcAft>
                <a:spcPts val="0"/>
              </a:spcAft>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a:t>
            </a:r>
            <a:r>
              <a:rPr lang="en-US" sz="1800" i="1" dirty="0">
                <a:effectLst/>
                <a:latin typeface="Roboto" panose="02000000000000000000" pitchFamily="2" charset="0"/>
                <a:ea typeface="Roboto" panose="02000000000000000000" pitchFamily="2" charset="0"/>
                <a:cs typeface="Cambria" panose="02040503050406030204" pitchFamily="18" charset="0"/>
              </a:rPr>
              <a:t>Required Data Set for all Programs)</a:t>
            </a:r>
            <a:endParaRPr lang="en-US" sz="1800" dirty="0">
              <a:effectLst/>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D5E41977-3976-4ECF-823A-5A02A83208A2}"/>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Data Definitions and Sources</a:t>
            </a:r>
          </a:p>
        </p:txBody>
      </p:sp>
    </p:spTree>
    <p:extLst>
      <p:ext uri="{BB962C8B-B14F-4D97-AF65-F5344CB8AC3E}">
        <p14:creationId xmlns:p14="http://schemas.microsoft.com/office/powerpoint/2010/main" val="174536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b="1" dirty="0">
                <a:latin typeface="Roboto" panose="02000000000000000000" pitchFamily="2" charset="0"/>
                <a:ea typeface="Roboto" panose="02000000000000000000" pitchFamily="2" charset="0"/>
              </a:rPr>
              <a:t>Nurse Support Program II FY 2023 – </a:t>
            </a:r>
            <a:r>
              <a:rPr lang="fr-FR" b="1" dirty="0">
                <a:latin typeface="Roboto" panose="02000000000000000000" pitchFamily="2" charset="0"/>
                <a:ea typeface="Roboto" panose="02000000000000000000" pitchFamily="2" charset="0"/>
              </a:rPr>
              <a:t>Competitive Institutional Grants</a:t>
            </a:r>
            <a:r>
              <a:rPr lang="en-US" dirty="0">
                <a:latin typeface="Roboto" panose="02000000000000000000" pitchFamily="2" charset="0"/>
                <a:ea typeface="Roboto" panose="02000000000000000000" pitchFamily="2" charset="0"/>
              </a:rPr>
              <a:t> </a:t>
            </a:r>
          </a:p>
          <a:p>
            <a:pPr>
              <a:buNone/>
            </a:pPr>
            <a:r>
              <a:rPr lang="en-US" b="1" dirty="0">
                <a:latin typeface="Roboto" panose="02000000000000000000" pitchFamily="2" charset="0"/>
                <a:ea typeface="Roboto" panose="02000000000000000000" pitchFamily="2" charset="0"/>
              </a:rPr>
              <a:t>Mandatory Data Tables</a:t>
            </a:r>
            <a:endParaRPr lang="en-US" dirty="0">
              <a:latin typeface="Roboto" panose="02000000000000000000" pitchFamily="2" charset="0"/>
              <a:ea typeface="Roboto" panose="02000000000000000000" pitchFamily="2" charset="0"/>
            </a:endParaRPr>
          </a:p>
          <a:p>
            <a:pPr>
              <a:buNone/>
            </a:pPr>
            <a:r>
              <a:rPr lang="en-US" i="1" dirty="0">
                <a:latin typeface="Roboto" panose="02000000000000000000" pitchFamily="2" charset="0"/>
                <a:ea typeface="Roboto" panose="02000000000000000000" pitchFamily="2" charset="0"/>
              </a:rPr>
              <a:t>Required Data Set for all Programs</a:t>
            </a:r>
            <a:endParaRPr lang="en-US" dirty="0">
              <a:latin typeface="Roboto" panose="02000000000000000000" pitchFamily="2" charset="0"/>
              <a:ea typeface="Roboto" panose="02000000000000000000" pitchFamily="2" charset="0"/>
            </a:endParaRPr>
          </a:p>
          <a:p>
            <a:pPr>
              <a:buNone/>
            </a:pPr>
            <a:endParaRPr lang="en-US" b="1"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Faculty:  </a:t>
            </a:r>
            <a:r>
              <a:rPr lang="en-US" dirty="0">
                <a:latin typeface="Roboto" panose="02000000000000000000" pitchFamily="2" charset="0"/>
                <a:ea typeface="Roboto" panose="02000000000000000000" pitchFamily="2" charset="0"/>
              </a:rPr>
              <a:t>Calculate FTEs using the following formula:  FTE calculation: 1 FTE = 15 credits or 600 hours per semester or as defined by your institution for  Nursing Program Faculty as </a:t>
            </a:r>
            <a:r>
              <a:rPr lang="en-US" b="1" dirty="0">
                <a:solidFill>
                  <a:srgbClr val="C00000"/>
                </a:solidFill>
                <a:latin typeface="Roboto" panose="02000000000000000000" pitchFamily="2" charset="0"/>
                <a:ea typeface="Roboto" panose="02000000000000000000" pitchFamily="2" charset="0"/>
              </a:rPr>
              <a:t>of October 15th of the most recent year.</a:t>
            </a:r>
          </a:p>
          <a:p>
            <a:pPr>
              <a:buNone/>
            </a:pPr>
            <a:r>
              <a:rPr lang="en-US" dirty="0">
                <a:latin typeface="Roboto" panose="02000000000000000000" pitchFamily="2" charset="0"/>
                <a:ea typeface="Roboto" panose="02000000000000000000" pitchFamily="2" charset="0"/>
              </a:rPr>
              <a:t> </a:t>
            </a:r>
          </a:p>
          <a:p>
            <a:pPr>
              <a:buNone/>
            </a:pPr>
            <a:r>
              <a:rPr lang="en-US" b="1" dirty="0">
                <a:latin typeface="Roboto" panose="02000000000000000000" pitchFamily="2" charset="0"/>
                <a:ea typeface="Roboto" panose="02000000000000000000" pitchFamily="2" charset="0"/>
              </a:rPr>
              <a:t>NURSING FACULTY  As of Oct. 15, 2021</a:t>
            </a: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 </a:t>
            </a: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Equivalents (Total FTEs)</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FT</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PT</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Total Number</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Nursing Faculty with PhD in Nursing</a:t>
            </a:r>
            <a:r>
              <a:rPr lang="en-US" dirty="0">
                <a:latin typeface="Roboto" panose="02000000000000000000" pitchFamily="2" charset="0"/>
                <a:ea typeface="Roboto" panose="02000000000000000000" pitchFamily="2" charset="0"/>
              </a:rPr>
              <a:t> </a:t>
            </a:r>
          </a:p>
          <a:p>
            <a:pPr>
              <a:buNone/>
            </a:pPr>
            <a:r>
              <a:rPr lang="en-US" dirty="0">
                <a:latin typeface="Roboto" panose="02000000000000000000" pitchFamily="2" charset="0"/>
                <a:ea typeface="Roboto" panose="02000000000000000000" pitchFamily="2" charset="0"/>
              </a:rPr>
              <a:t>         </a:t>
            </a:r>
            <a:r>
              <a:rPr lang="en-US" b="1" dirty="0">
                <a:latin typeface="Roboto" panose="02000000000000000000" pitchFamily="2" charset="0"/>
                <a:ea typeface="Roboto" panose="02000000000000000000" pitchFamily="2" charset="0"/>
              </a:rPr>
              <a:t>Clinical Nursing Faculty with MS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Pg</a:t>
            </a:r>
            <a:r>
              <a:rPr lang="en-US" dirty="0">
                <a:latin typeface="Roboto" panose="02000000000000000000" pitchFamily="2" charset="0"/>
                <a:ea typeface="Roboto" panose="02000000000000000000" pitchFamily="2" charset="0"/>
              </a:rPr>
              <a:t> 41, RFA, FY 2023 </a:t>
            </a:r>
          </a:p>
          <a:p>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Mandatory Data Tables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b="1" dirty="0">
                <a:latin typeface="Roboto" panose="02000000000000000000" pitchFamily="2" charset="0"/>
                <a:ea typeface="Roboto" panose="02000000000000000000" pitchFamily="2" charset="0"/>
              </a:rPr>
              <a:t># Graduates per academic year (as appropriate)	 Define AY reported:  __________</a:t>
            </a:r>
            <a:endParaRPr lang="en-US" dirty="0">
              <a:latin typeface="Roboto" panose="02000000000000000000" pitchFamily="2" charset="0"/>
              <a:ea typeface="Roboto" panose="02000000000000000000" pitchFamily="2" charset="0"/>
            </a:endParaRPr>
          </a:p>
          <a:p>
            <a:pPr marL="109728" indent="0">
              <a:buNone/>
            </a:pP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ADN</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BSN</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Master’s Entry</a:t>
            </a:r>
            <a:endParaRPr lang="en-US" dirty="0">
              <a:latin typeface="Roboto" panose="02000000000000000000" pitchFamily="2" charset="0"/>
              <a:ea typeface="Roboto" panose="02000000000000000000" pitchFamily="2" charset="0"/>
            </a:endParaRPr>
          </a:p>
          <a:p>
            <a:pPr marL="109728" indent="0">
              <a:buNone/>
            </a:pPr>
            <a:r>
              <a:rPr lang="en-US" b="1" dirty="0">
                <a:latin typeface="Roboto" panose="02000000000000000000" pitchFamily="2" charset="0"/>
                <a:ea typeface="Roboto" panose="02000000000000000000" pitchFamily="2" charset="0"/>
              </a:rPr>
              <a:t> </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RN-BSN</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RN-MSN</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MS</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DNP</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PhD</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Graduates</a:t>
            </a:r>
            <a:endParaRPr lang="en-US" dirty="0">
              <a:latin typeface="Roboto" panose="02000000000000000000" pitchFamily="2" charset="0"/>
              <a:ea typeface="Roboto" panose="02000000000000000000" pitchFamily="2" charset="0"/>
            </a:endParaRPr>
          </a:p>
          <a:p>
            <a:pPr marL="109728" indent="0">
              <a:buNone/>
            </a:pPr>
            <a:r>
              <a:rPr lang="en-US" b="1" dirty="0">
                <a:latin typeface="Roboto" panose="02000000000000000000" pitchFamily="2" charset="0"/>
                <a:ea typeface="Roboto" panose="02000000000000000000" pitchFamily="2" charset="0"/>
              </a:rPr>
              <a:t> </a:t>
            </a: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We expect to see “additional graduates”. This is the baseline year and you will</a:t>
            </a:r>
          </a:p>
          <a:p>
            <a:pPr>
              <a:buNone/>
            </a:pPr>
            <a:r>
              <a:rPr lang="en-US" b="1" dirty="0">
                <a:latin typeface="Roboto" panose="02000000000000000000" pitchFamily="2" charset="0"/>
                <a:ea typeface="Roboto" panose="02000000000000000000" pitchFamily="2" charset="0"/>
              </a:rPr>
              <a:t>propose increasing with the grant funding proposal.</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RFA, FY 2023, Pg. 43</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Important: # of Graduates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E8D19D-AEB3-4F24-B9C2-F684AAB9EAAB}"/>
              </a:ext>
            </a:extLst>
          </p:cNvPr>
          <p:cNvSpPr>
            <a:spLocks noGrp="1"/>
          </p:cNvSpPr>
          <p:nvPr>
            <p:ph idx="1"/>
          </p:nvPr>
        </p:nvSpPr>
        <p:spPr/>
        <p:txBody>
          <a:bodyPr>
            <a:normAutofit/>
          </a:bodyPr>
          <a:lstStyle/>
          <a:p>
            <a:pPr marL="109728" indent="0">
              <a:buNone/>
            </a:pPr>
            <a:r>
              <a:rPr lang="en-US" sz="2400" dirty="0">
                <a:solidFill>
                  <a:srgbClr val="000000"/>
                </a:solidFill>
                <a:effectLst/>
                <a:latin typeface="Roboto" panose="02000000000000000000" pitchFamily="2" charset="0"/>
                <a:ea typeface="Roboto" panose="02000000000000000000" pitchFamily="2" charset="0"/>
                <a:cs typeface="Arial" panose="020B0604020202020204" pitchFamily="34" charset="0"/>
              </a:rPr>
              <a:t>Maryland’s Total Cost of Care All-Payer Model, known as the “Maryland Model,” is a contract between CMMI and the State. </a:t>
            </a:r>
          </a:p>
          <a:p>
            <a:pPr marL="109728" indent="0">
              <a:buNone/>
            </a:pPr>
            <a:endParaRPr lang="en-US" sz="240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109728" indent="0">
              <a:buNone/>
            </a:pPr>
            <a:r>
              <a:rPr lang="en-US" sz="2400" b="0" i="0" dirty="0">
                <a:solidFill>
                  <a:srgbClr val="404042"/>
                </a:solidFill>
                <a:effectLst/>
                <a:latin typeface="Roboto" panose="02000000000000000000" pitchFamily="2" charset="0"/>
                <a:ea typeface="Roboto" panose="02000000000000000000" pitchFamily="2" charset="0"/>
              </a:rPr>
              <a:t>Under the state’s initial five-year contract with CMMI to implement hospital global budgets (2014–18), the state </a:t>
            </a:r>
            <a:r>
              <a:rPr lang="en-US" sz="2400" b="0" i="0" u="sng" dirty="0">
                <a:solidFill>
                  <a:srgbClr val="07646D"/>
                </a:solidFill>
                <a:effectLst/>
                <a:latin typeface="Roboto" panose="02000000000000000000" pitchFamily="2" charset="0"/>
                <a:ea typeface="Roboto" panose="02000000000000000000" pitchFamily="2" charset="0"/>
                <a:hlinkClick r:id="rId2"/>
              </a:rPr>
              <a:t>saved Medicare</a:t>
            </a:r>
            <a:r>
              <a:rPr lang="en-US" sz="2400" b="0" i="0" dirty="0">
                <a:solidFill>
                  <a:srgbClr val="404042"/>
                </a:solidFill>
                <a:effectLst/>
                <a:latin typeface="Roboto" panose="02000000000000000000" pitchFamily="2" charset="0"/>
                <a:ea typeface="Roboto" panose="02000000000000000000" pitchFamily="2" charset="0"/>
              </a:rPr>
              <a:t> $1.4 billion in hospital spending.</a:t>
            </a:r>
            <a:endParaRPr lang="en-US" sz="2400" dirty="0">
              <a:effectLst/>
              <a:latin typeface="Roboto" panose="02000000000000000000" pitchFamily="2" charset="0"/>
              <a:ea typeface="Roboto" panose="02000000000000000000" pitchFamily="2" charset="0"/>
            </a:endParaRPr>
          </a:p>
          <a:p>
            <a:pPr marL="109728" indent="0">
              <a:buNone/>
            </a:pPr>
            <a:endParaRPr lang="en-US" sz="2400" dirty="0">
              <a:solidFill>
                <a:srgbClr val="000000"/>
              </a:solidFill>
              <a:effectLst/>
              <a:latin typeface="Roboto" panose="02000000000000000000" pitchFamily="2" charset="0"/>
              <a:ea typeface="Roboto" panose="02000000000000000000" pitchFamily="2" charset="0"/>
              <a:cs typeface="Arial" panose="020B0604020202020204" pitchFamily="34" charset="0"/>
            </a:endParaRPr>
          </a:p>
          <a:p>
            <a:pPr marL="109728" indent="0">
              <a:buNone/>
            </a:pPr>
            <a:r>
              <a:rPr lang="en-US" sz="2400" dirty="0">
                <a:solidFill>
                  <a:srgbClr val="000000"/>
                </a:solidFill>
                <a:effectLst/>
                <a:latin typeface="Roboto" panose="02000000000000000000" pitchFamily="2" charset="0"/>
                <a:ea typeface="Roboto" panose="02000000000000000000" pitchFamily="2" charset="0"/>
                <a:cs typeface="Arial" panose="020B0604020202020204" pitchFamily="34" charset="0"/>
              </a:rPr>
              <a:t>The new Maryland Model was expanded January 1, 2019 and will extend through the end of 2023. </a:t>
            </a:r>
            <a:endParaRPr lang="en-US" sz="240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109728" indent="0">
              <a:buNone/>
            </a:pPr>
            <a:r>
              <a:rPr lang="en-US" sz="2400" dirty="0">
                <a:solidFill>
                  <a:srgbClr val="000000"/>
                </a:solidFill>
                <a:effectLst/>
                <a:latin typeface="Roboto" panose="02000000000000000000" pitchFamily="2" charset="0"/>
                <a:ea typeface="Roboto" panose="02000000000000000000" pitchFamily="2" charset="0"/>
                <a:cs typeface="Arial" panose="020B0604020202020204" pitchFamily="34" charset="0"/>
              </a:rPr>
              <a:t>The contract can then be extended for an additional five years, pending a review of the terms.</a:t>
            </a:r>
            <a:r>
              <a:rPr lang="en-US" sz="2400" i="1"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en-US" sz="2400" dirty="0">
              <a:effectLst/>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14079CCE-D342-4ADC-B192-16511850B6B6}"/>
              </a:ext>
            </a:extLst>
          </p:cNvPr>
          <p:cNvSpPr>
            <a:spLocks noGrp="1"/>
          </p:cNvSpPr>
          <p:nvPr>
            <p:ph type="title"/>
          </p:nvPr>
        </p:nvSpPr>
        <p:spPr/>
        <p:txBody>
          <a:bodyPr/>
          <a:lstStyle/>
          <a:p>
            <a:r>
              <a:rPr lang="en-US" dirty="0"/>
              <a:t>        </a:t>
            </a:r>
            <a:r>
              <a:rPr lang="en-US" sz="3600" dirty="0">
                <a:latin typeface="Roboto" panose="02000000000000000000" pitchFamily="2" charset="0"/>
                <a:ea typeface="Roboto" panose="02000000000000000000" pitchFamily="2" charset="0"/>
              </a:rPr>
              <a:t>Maryland Model</a:t>
            </a:r>
          </a:p>
        </p:txBody>
      </p:sp>
    </p:spTree>
    <p:extLst>
      <p:ext uri="{BB962C8B-B14F-4D97-AF65-F5344CB8AC3E}">
        <p14:creationId xmlns:p14="http://schemas.microsoft.com/office/powerpoint/2010/main" val="3536938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11891"/>
          </a:xfrm>
        </p:spPr>
        <p:txBody>
          <a:bodyPr>
            <a:normAutofit fontScale="62500" lnSpcReduction="20000"/>
          </a:bodyPr>
          <a:lstStyle/>
          <a:p>
            <a:pPr>
              <a:buNone/>
            </a:pPr>
            <a:r>
              <a:rPr lang="en-US" b="1" dirty="0">
                <a:latin typeface="Roboto" panose="02000000000000000000" pitchFamily="2" charset="0"/>
                <a:ea typeface="Roboto" panose="02000000000000000000" pitchFamily="2" charset="0"/>
              </a:rPr>
              <a:t>Note: The Dean/Director or designee already submits this information to the MBON and accrediting bodies each year. We expect it to match. Any questions, refer to your Dean/Director of the nursing program.</a:t>
            </a: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 </a:t>
            </a: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Name of person completing Mandatory Data Table Form: </a:t>
            </a:r>
          </a:p>
          <a:p>
            <a:pPr marL="109728" indent="0">
              <a:buNone/>
            </a:pPr>
            <a:r>
              <a:rPr lang="en-US" dirty="0">
                <a:latin typeface="Roboto" panose="02000000000000000000" pitchFamily="2" charset="0"/>
                <a:ea typeface="Roboto" panose="02000000000000000000" pitchFamily="2" charset="0"/>
              </a:rPr>
              <a:t>    </a:t>
            </a:r>
          </a:p>
          <a:p>
            <a:pPr marL="109728" indent="0">
              <a:buNone/>
            </a:pPr>
            <a:r>
              <a:rPr lang="en-US" dirty="0">
                <a:latin typeface="Roboto" panose="02000000000000000000" pitchFamily="2" charset="0"/>
                <a:ea typeface="Roboto" panose="02000000000000000000" pitchFamily="2" charset="0"/>
              </a:rPr>
              <a:t>    _______________________________________________________________</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Institution:</a:t>
            </a:r>
          </a:p>
          <a:p>
            <a:pPr marL="109728" indent="0">
              <a:buNone/>
            </a:pPr>
            <a:r>
              <a:rPr lang="en-US" dirty="0">
                <a:latin typeface="Roboto" panose="02000000000000000000" pitchFamily="2" charset="0"/>
                <a:ea typeface="Roboto" panose="02000000000000000000" pitchFamily="2" charset="0"/>
              </a:rPr>
              <a:t>    _______________________________________________________________</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Contact Info:</a:t>
            </a:r>
          </a:p>
          <a:p>
            <a:r>
              <a:rPr lang="en-US" dirty="0">
                <a:latin typeface="Roboto" panose="02000000000000000000" pitchFamily="2" charset="0"/>
                <a:ea typeface="Roboto" panose="02000000000000000000" pitchFamily="2" charset="0"/>
              </a:rPr>
              <a:t>Phone:</a:t>
            </a:r>
          </a:p>
          <a:p>
            <a:pPr marL="109728" indent="0">
              <a:buNone/>
            </a:pPr>
            <a:r>
              <a:rPr lang="en-US" dirty="0">
                <a:latin typeface="Roboto" panose="02000000000000000000" pitchFamily="2" charset="0"/>
                <a:ea typeface="Roboto" panose="02000000000000000000" pitchFamily="2" charset="0"/>
              </a:rPr>
              <a:t>    ____________________________________________________________</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Email address:</a:t>
            </a:r>
          </a:p>
          <a:p>
            <a:endParaRPr lang="en-US" dirty="0">
              <a:latin typeface="Roboto" panose="02000000000000000000" pitchFamily="2" charset="0"/>
              <a:ea typeface="Roboto" panose="02000000000000000000" pitchFamily="2" charset="0"/>
            </a:endParaRPr>
          </a:p>
          <a:p>
            <a:pPr marL="109728" indent="0">
              <a:buNone/>
            </a:pPr>
            <a:r>
              <a:rPr lang="en-US" dirty="0">
                <a:latin typeface="Roboto" panose="02000000000000000000" pitchFamily="2" charset="0"/>
                <a:ea typeface="Roboto" panose="02000000000000000000" pitchFamily="2" charset="0"/>
              </a:rPr>
              <a:t>    ____________________________________________________________</a:t>
            </a:r>
          </a:p>
          <a:p>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Person completing Data Tables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658.jpg"/>
          <p:cNvPicPr>
            <a:picLocks noGrp="1" noChangeAspect="1"/>
          </p:cNvPicPr>
          <p:nvPr>
            <p:ph idx="1"/>
          </p:nvPr>
        </p:nvPicPr>
        <p:blipFill>
          <a:blip r:embed="rId2" cstate="print"/>
          <a:stretch>
            <a:fillRect/>
          </a:stretch>
        </p:blipFill>
        <p:spPr>
          <a:xfrm>
            <a:off x="1961987" y="1481138"/>
            <a:ext cx="5220026" cy="4525962"/>
          </a:xfrm>
        </p:spPr>
      </p:pic>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Budgets- Annual and Total Years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600" b="1" dirty="0">
                <a:latin typeface="Roboto" panose="02000000000000000000" pitchFamily="2" charset="0"/>
                <a:ea typeface="Roboto" panose="02000000000000000000" pitchFamily="2" charset="0"/>
              </a:rPr>
              <a:t>SAMPLE BUDGET NARRATIVE (annual reports should include narratives that match the proposal)</a:t>
            </a:r>
            <a:endParaRPr lang="en-US" sz="1600" dirty="0">
              <a:latin typeface="Roboto" panose="02000000000000000000" pitchFamily="2" charset="0"/>
              <a:ea typeface="Roboto" panose="02000000000000000000" pitchFamily="2" charset="0"/>
            </a:endParaRPr>
          </a:p>
          <a:p>
            <a:pPr>
              <a:buNone/>
            </a:pPr>
            <a:r>
              <a:rPr lang="en-US" sz="1600" dirty="0">
                <a:latin typeface="Roboto" panose="02000000000000000000" pitchFamily="2" charset="0"/>
                <a:ea typeface="Roboto" panose="02000000000000000000" pitchFamily="2" charset="0"/>
              </a:rPr>
              <a:t>Nurse Support Program II – </a:t>
            </a:r>
            <a:r>
              <a:rPr lang="fr-FR" sz="1600" dirty="0">
                <a:latin typeface="Roboto" panose="02000000000000000000" pitchFamily="2" charset="0"/>
                <a:ea typeface="Roboto" panose="02000000000000000000" pitchFamily="2" charset="0"/>
              </a:rPr>
              <a:t>Competitive Institutional Grants</a:t>
            </a:r>
            <a:endParaRPr lang="en-US" sz="1600" dirty="0">
              <a:latin typeface="Roboto" panose="02000000000000000000" pitchFamily="2" charset="0"/>
              <a:ea typeface="Roboto" panose="02000000000000000000" pitchFamily="2" charset="0"/>
            </a:endParaRPr>
          </a:p>
          <a:p>
            <a:pPr marL="109728" indent="0">
              <a:buNone/>
            </a:pPr>
            <a:r>
              <a:rPr lang="en-US" sz="1600" dirty="0">
                <a:latin typeface="Roboto" panose="02000000000000000000" pitchFamily="2" charset="0"/>
                <a:ea typeface="Roboto" panose="02000000000000000000" pitchFamily="2" charset="0"/>
              </a:rPr>
              <a:t>Lead Institution: _______________________________________________________ </a:t>
            </a:r>
          </a:p>
          <a:p>
            <a:pPr marL="109728" indent="0">
              <a:buNone/>
            </a:pPr>
            <a:r>
              <a:rPr lang="en-US" sz="1600" dirty="0">
                <a:latin typeface="Roboto" panose="02000000000000000000" pitchFamily="2" charset="0"/>
                <a:ea typeface="Roboto" panose="02000000000000000000" pitchFamily="2" charset="0"/>
              </a:rPr>
              <a:t>Project Title: __________________________________________________________</a:t>
            </a:r>
          </a:p>
          <a:p>
            <a:r>
              <a:rPr lang="en-US" sz="1600" i="1" dirty="0">
                <a:latin typeface="Roboto" panose="02000000000000000000" pitchFamily="2" charset="0"/>
                <a:ea typeface="Roboto" panose="02000000000000000000" pitchFamily="2" charset="0"/>
              </a:rPr>
              <a:t>(These partial examples are provided only to demonstrate the format requested for the budget narrative.  This is an annual and final report requirement. Please match proposal with future reports to ensure descriptions align.</a:t>
            </a:r>
            <a:endParaRPr lang="en-US" sz="1600" dirty="0">
              <a:latin typeface="Roboto" panose="02000000000000000000" pitchFamily="2" charset="0"/>
              <a:ea typeface="Roboto" panose="02000000000000000000" pitchFamily="2" charset="0"/>
            </a:endParaRPr>
          </a:p>
          <a:p>
            <a:pPr lvl="0" fontAlgn="base"/>
            <a:r>
              <a:rPr lang="en-US" sz="1600" dirty="0">
                <a:latin typeface="Roboto" panose="02000000000000000000" pitchFamily="2" charset="0"/>
                <a:ea typeface="Roboto" panose="02000000000000000000" pitchFamily="2" charset="0"/>
              </a:rPr>
              <a:t>Salaries &amp; Wages</a:t>
            </a:r>
          </a:p>
          <a:p>
            <a:r>
              <a:rPr lang="fr-FR" sz="1600" dirty="0">
                <a:latin typeface="Roboto" panose="02000000000000000000" pitchFamily="2" charset="0"/>
                <a:ea typeface="Roboto" panose="02000000000000000000" pitchFamily="2" charset="0"/>
              </a:rPr>
              <a:t>Professional Personnel:</a:t>
            </a:r>
            <a:endParaRPr lang="en-US" sz="1600" dirty="0">
              <a:latin typeface="Roboto" panose="02000000000000000000" pitchFamily="2" charset="0"/>
              <a:ea typeface="Roboto" panose="02000000000000000000" pitchFamily="2" charset="0"/>
            </a:endParaRPr>
          </a:p>
          <a:p>
            <a:pPr lvl="0" fontAlgn="base"/>
            <a:r>
              <a:rPr lang="en-US" sz="1600" dirty="0">
                <a:latin typeface="Roboto" panose="02000000000000000000" pitchFamily="2" charset="0"/>
                <a:ea typeface="Roboto" panose="02000000000000000000" pitchFamily="2" charset="0"/>
              </a:rPr>
              <a:t>Column 1: Dr. Jill Smith, the project director, will spend 10% of her time in project activities during the academic year. Maryland State University requests only the amount it will cost the university to pay an adjunct to replace Dr. Smith in one course. Request = $4,900  (In-kind: university will pay $____ of salary)</a:t>
            </a:r>
          </a:p>
          <a:p>
            <a:endParaRPr lang="fr-FR" sz="1600" dirty="0">
              <a:latin typeface="Roboto" panose="02000000000000000000" pitchFamily="2" charset="0"/>
              <a:ea typeface="Roboto" panose="02000000000000000000" pitchFamily="2" charset="0"/>
            </a:endParaRPr>
          </a:p>
          <a:p>
            <a:pPr marL="109728" indent="0">
              <a:buNone/>
            </a:pPr>
            <a:r>
              <a:rPr lang="en-US" sz="1600" b="1" dirty="0">
                <a:solidFill>
                  <a:srgbClr val="FF0000"/>
                </a:solidFill>
                <a:latin typeface="Roboto" panose="02000000000000000000" pitchFamily="2" charset="0"/>
                <a:ea typeface="Roboto" panose="02000000000000000000" pitchFamily="2" charset="0"/>
              </a:rPr>
              <a:t>REQUIRED WITH ORIGINAL PROPOSAL, EACH ANNUAL REPORT, FINAL REPORT and/or Project Amendment with a budget change </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Budget Narrative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5334000" cy="381000"/>
          </a:xfrm>
        </p:spPr>
        <p:txBody>
          <a:bodyPr>
            <a:normAutofit fontScale="90000"/>
          </a:bodyPr>
          <a:lstStyle/>
          <a:p>
            <a:pPr algn="l"/>
            <a:r>
              <a:rPr lang="en-US" sz="3600" dirty="0"/>
              <a:t>Budget </a:t>
            </a:r>
            <a:r>
              <a:rPr lang="en-US" sz="3600" dirty="0" smtClean="0"/>
              <a:t>Information</a:t>
            </a:r>
            <a:r>
              <a:rPr lang="en-US" dirty="0"/>
              <a:t/>
            </a:r>
            <a:br>
              <a:rPr lang="en-US" dirty="0"/>
            </a:br>
            <a:endParaRPr lang="en-US" dirty="0"/>
          </a:p>
        </p:txBody>
      </p:sp>
      <p:sp>
        <p:nvSpPr>
          <p:cNvPr id="3" name="Subtitle 2"/>
          <p:cNvSpPr>
            <a:spLocks noGrp="1"/>
          </p:cNvSpPr>
          <p:nvPr>
            <p:ph type="subTitle" idx="1"/>
          </p:nvPr>
        </p:nvSpPr>
        <p:spPr>
          <a:xfrm>
            <a:off x="762000" y="1066800"/>
            <a:ext cx="7772400" cy="3886200"/>
          </a:xfrm>
        </p:spPr>
        <p:txBody>
          <a:bodyPr>
            <a:normAutofit fontScale="55000" lnSpcReduction="20000"/>
          </a:bodyPr>
          <a:lstStyle/>
          <a:p>
            <a:pPr algn="l"/>
            <a:r>
              <a:rPr lang="en-US" dirty="0" smtClean="0">
                <a:latin typeface="Roboto"/>
              </a:rPr>
              <a:t>·</a:t>
            </a:r>
            <a:r>
              <a:rPr lang="en-US" dirty="0">
                <a:latin typeface="Roboto"/>
              </a:rPr>
              <a:t>       </a:t>
            </a:r>
            <a:r>
              <a:rPr lang="en-US" sz="2900" dirty="0">
                <a:latin typeface="Roboto"/>
              </a:rPr>
              <a:t>Proposals must include a detailed budget for each year for which funds are requested, as well as a total budget for the entire project. </a:t>
            </a:r>
          </a:p>
          <a:p>
            <a:pPr algn="l"/>
            <a:r>
              <a:rPr lang="en-US" sz="2900" dirty="0">
                <a:latin typeface="Roboto"/>
              </a:rPr>
              <a:t>·       Budgets should identify in-kind contributions and matching funds, if applicable.</a:t>
            </a:r>
          </a:p>
          <a:p>
            <a:pPr algn="l"/>
            <a:r>
              <a:rPr lang="en-US" sz="2900" dirty="0">
                <a:latin typeface="Roboto"/>
              </a:rPr>
              <a:t>·       </a:t>
            </a:r>
            <a:r>
              <a:rPr lang="en-US" sz="2900" b="1" dirty="0">
                <a:latin typeface="Roboto"/>
              </a:rPr>
              <a:t>Primary funding is focused on nurses, nurse faculty, and clinical instructors-</a:t>
            </a:r>
            <a:r>
              <a:rPr lang="en-US" sz="2900" dirty="0">
                <a:latin typeface="Roboto"/>
              </a:rPr>
              <a:t>this is an education funded program to provide for newly licensed nurses and to prepare nurses with higher degrees for a pipeline to sufficient faculty and educators to teach additional students.</a:t>
            </a:r>
          </a:p>
          <a:p>
            <a:pPr algn="l"/>
            <a:r>
              <a:rPr lang="en-US" sz="2900" dirty="0">
                <a:latin typeface="Roboto"/>
              </a:rPr>
              <a:t>·       Funds may be used for salaries, technology, supplies, instructional equipment, travel, and other direct expenses essential to the conduct of the initiative.  </a:t>
            </a:r>
          </a:p>
          <a:p>
            <a:pPr algn="l"/>
            <a:r>
              <a:rPr lang="en-US" sz="2900" dirty="0">
                <a:latin typeface="Roboto"/>
              </a:rPr>
              <a:t>·       </a:t>
            </a:r>
            <a:r>
              <a:rPr lang="en-US" sz="2900" b="1" dirty="0">
                <a:latin typeface="Roboto"/>
              </a:rPr>
              <a:t>Each grantee should build funding into the budget to attend Mandatory Dissemination Activities and programs each year.</a:t>
            </a:r>
            <a:r>
              <a:rPr lang="en-US" sz="2900" dirty="0">
                <a:latin typeface="Roboto"/>
              </a:rPr>
              <a:t> Please consider that these meetings could potentially take place anywhere in the state or across the nation. The grantees should take that into consideration when budgeting for travel, hotel, registration, and per diem costs for poster and podium presentations required each year.  </a:t>
            </a:r>
          </a:p>
          <a:p>
            <a:r>
              <a:rPr lang="en-US" sz="2900" dirty="0" smtClean="0">
                <a:latin typeface="Roboto"/>
              </a:rPr>
              <a:t>RFA p. 23</a:t>
            </a:r>
            <a:endParaRPr lang="en-US" sz="2900" dirty="0">
              <a:latin typeface="Roboto"/>
            </a:endParaRPr>
          </a:p>
        </p:txBody>
      </p:sp>
    </p:spTree>
    <p:extLst>
      <p:ext uri="{BB962C8B-B14F-4D97-AF65-F5344CB8AC3E}">
        <p14:creationId xmlns:p14="http://schemas.microsoft.com/office/powerpoint/2010/main" val="1330951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458200" cy="5376672"/>
          </a:xfrm>
        </p:spPr>
        <p:txBody>
          <a:bodyPr>
            <a:normAutofit fontScale="70000" lnSpcReduction="20000"/>
          </a:bodyPr>
          <a:lstStyle/>
          <a:p>
            <a:pPr marL="109728" lvl="0" indent="0">
              <a:buNone/>
            </a:pPr>
            <a:r>
              <a:rPr lang="en-US" dirty="0">
                <a:latin typeface="Roboto" panose="02000000000000000000" pitchFamily="2" charset="0"/>
                <a:ea typeface="Roboto" panose="02000000000000000000" pitchFamily="2" charset="0"/>
              </a:rPr>
              <a:t>Existing programming; Non-instructional equipment; Marketing; </a:t>
            </a:r>
          </a:p>
          <a:p>
            <a:pPr marL="109728" lvl="0" indent="0">
              <a:buNone/>
            </a:pPr>
            <a:r>
              <a:rPr lang="en-US" dirty="0">
                <a:latin typeface="Roboto" panose="02000000000000000000" pitchFamily="2" charset="0"/>
                <a:ea typeface="Roboto" panose="02000000000000000000" pitchFamily="2" charset="0"/>
              </a:rPr>
              <a:t>Clinical Simulation or Virtual Reality equipment, materials, supplies, PPE, high fidelity or other manikins;  Standardized patients;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Duplicating previously funded projects;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Student retention/academic success;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Construction and renovation of facilities; phone lines;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Capital equipment for new facilities, ex: furniture</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High school student programs;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Student supplies and materials required by the program, ex: textbooks;</a:t>
            </a:r>
            <a:endParaRPr lang="en-US" dirty="0">
              <a:latin typeface="Roboto" panose="02000000000000000000" pitchFamily="2" charset="0"/>
              <a:ea typeface="Roboto" panose="02000000000000000000" pitchFamily="2" charset="0"/>
            </a:endParaRPr>
          </a:p>
          <a:p>
            <a:pPr marL="109728" lvl="0" indent="0">
              <a:buNone/>
            </a:pPr>
            <a:r>
              <a:rPr lang="en-US" dirty="0">
                <a:latin typeface="Roboto" panose="02000000000000000000" pitchFamily="2" charset="0"/>
                <a:ea typeface="Roboto" panose="02000000000000000000" pitchFamily="2" charset="0"/>
              </a:rPr>
              <a:t>Student funds for electronic resources or reimbursements for testing, ex: HESI, Kaplan, ATI, Nurse Tim, </a:t>
            </a:r>
            <a:r>
              <a:rPr lang="en-US" dirty="0" err="1">
                <a:latin typeface="Roboto" panose="02000000000000000000" pitchFamily="2" charset="0"/>
                <a:ea typeface="Roboto" panose="02000000000000000000" pitchFamily="2" charset="0"/>
              </a:rPr>
              <a:t>UWorld</a:t>
            </a:r>
            <a:r>
              <a:rPr lang="en-US" dirty="0">
                <a:latin typeface="Roboto" panose="02000000000000000000" pitchFamily="2" charset="0"/>
                <a:ea typeface="Roboto" panose="02000000000000000000" pitchFamily="2" charset="0"/>
              </a:rPr>
              <a:t>, Review Courses, licensure, and other student fees</a:t>
            </a:r>
          </a:p>
          <a:p>
            <a:pPr marL="109728" lvl="0" indent="0">
              <a:buNone/>
            </a:pPr>
            <a:r>
              <a:rPr lang="en-US" dirty="0">
                <a:latin typeface="Roboto" panose="02000000000000000000" pitchFamily="2" charset="0"/>
                <a:ea typeface="Roboto" panose="02000000000000000000" pitchFamily="2" charset="0"/>
              </a:rPr>
              <a:t>Tuition (allowable in the Cohen Scholars program);</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Entertaining (excludes light fare or luncheons for faculty recruitment sessions, professional development sessions, conferences, etc.) </a:t>
            </a:r>
            <a:r>
              <a:rPr lang="en-US" dirty="0">
                <a:latin typeface="Roboto" panose="02000000000000000000" pitchFamily="2" charset="0"/>
                <a:ea typeface="Roboto" panose="02000000000000000000" pitchFamily="2" charset="0"/>
              </a:rPr>
              <a:t>These are considered the responsibility of the institution. If required for the project,</a:t>
            </a:r>
          </a:p>
          <a:p>
            <a:pPr>
              <a:buNone/>
            </a:pPr>
            <a:r>
              <a:rPr lang="en-US" dirty="0">
                <a:latin typeface="Roboto" panose="02000000000000000000" pitchFamily="2" charset="0"/>
                <a:ea typeface="Roboto" panose="02000000000000000000" pitchFamily="2" charset="0"/>
              </a:rPr>
              <a:t>put the amount of money you will use in the column for in-kind/institutional match.</a:t>
            </a:r>
          </a:p>
          <a:p>
            <a:pPr>
              <a:buNone/>
            </a:pPr>
            <a:r>
              <a:rPr lang="en-US" dirty="0">
                <a:latin typeface="Roboto" panose="02000000000000000000" pitchFamily="2" charset="0"/>
                <a:ea typeface="Roboto" panose="02000000000000000000" pitchFamily="2" charset="0"/>
              </a:rPr>
              <a:t>Existing older proposals may not request use of remainder funds for these items.</a:t>
            </a:r>
          </a:p>
          <a:p>
            <a:pPr algn="r">
              <a:buNone/>
            </a:pPr>
            <a:r>
              <a:rPr lang="en-US" dirty="0">
                <a:solidFill>
                  <a:prstClr val="black"/>
                </a:solidFill>
                <a:latin typeface="Roboto" panose="02000000000000000000" pitchFamily="2" charset="0"/>
                <a:ea typeface="Roboto" panose="02000000000000000000" pitchFamily="2" charset="0"/>
              </a:rPr>
              <a:t>RFA pg. 23</a:t>
            </a:r>
          </a:p>
          <a:p>
            <a:pPr algn="r">
              <a:buNone/>
            </a:pPr>
            <a:endParaRPr lang="en-US" dirty="0">
              <a:latin typeface="Roboto" panose="02000000000000000000" pitchFamily="2" charset="0"/>
              <a:ea typeface="Roboto" panose="02000000000000000000" pitchFamily="2" charset="0"/>
            </a:endParaRPr>
          </a:p>
          <a:p>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Ineligible Costs New Proposals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08101-04E0-4234-8370-61C1E5386C44}"/>
              </a:ext>
            </a:extLst>
          </p:cNvPr>
          <p:cNvSpPr>
            <a:spLocks noGrp="1"/>
          </p:cNvSpPr>
          <p:nvPr>
            <p:ph idx="1"/>
          </p:nvPr>
        </p:nvSpPr>
        <p:spPr/>
        <p:txBody>
          <a:bodyPr>
            <a:normAutofit lnSpcReduction="10000"/>
          </a:bodyPr>
          <a:lstStyle/>
          <a:p>
            <a:pPr marL="109728" indent="0">
              <a:buNone/>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project director needs to review the budgets prepared by grant/finance staff and make any reductions prior to submission. </a:t>
            </a:r>
            <a:r>
              <a:rPr lang="en-US" sz="18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Note</a:t>
            </a: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  The budget and cost-effectiveness will be evaluated on the extent to which: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budget is adequate to support the faculty needed for the project;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costs are reasonable in relation to the objectives and design;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budget shows self-sufficiency and gradual increase in the support provided by the school by the end of the project if the programs continue;</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there is adequacy of support—including facilities, equipment, supplies, and other resources—from the partners;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administrative costs and support staff are kept to a minimum;</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Limit the use of “Other”. If there is a line item that we have not included, there is a reason. </a:t>
            </a:r>
            <a:r>
              <a:rPr lang="en-US" sz="1800" dirty="0">
                <a:effectLst/>
                <a:latin typeface="Roboto" panose="02000000000000000000" pitchFamily="2" charset="0"/>
                <a:ea typeface="Roboto" panose="02000000000000000000" pitchFamily="2" charset="0"/>
                <a:cs typeface="Cambria" panose="02040503050406030204" pitchFamily="18" charset="0"/>
              </a:rPr>
              <a:t>Marketing should be done by the school, so include it in institutional match.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Roboto" panose="02000000000000000000" pitchFamily="2" charset="0"/>
                <a:ea typeface="Roboto" panose="02000000000000000000" pitchFamily="2" charset="0"/>
              </a:rPr>
              <a:t>Be thoughtful on the original budget needs- any minor changes are for one year only……….. if approved by NSP II staff. </a:t>
            </a: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Roboto" panose="02000000000000000000" pitchFamily="2" charset="0"/>
                <a:ea typeface="Roboto" panose="02000000000000000000" pitchFamily="2" charset="0"/>
              </a:rPr>
              <a:t>Reallocations will be limited in FUTURE</a:t>
            </a:r>
            <a:r>
              <a:rPr lang="en-US" sz="1800" dirty="0">
                <a:latin typeface="Roboto" panose="02000000000000000000"/>
                <a:ea typeface="Cambria" panose="02040503050406030204" pitchFamily="18" charset="0"/>
              </a:rPr>
              <a:t>, as they should be minor and minimal </a:t>
            </a:r>
          </a:p>
          <a:p>
            <a:pPr marL="0" marR="0" lvl="0" indent="0" algn="r">
              <a:lnSpc>
                <a:spcPct val="105000"/>
              </a:lnSpc>
              <a:spcBef>
                <a:spcPts val="0"/>
              </a:spcBef>
              <a:spcAft>
                <a:spcPts val="0"/>
              </a:spcAft>
              <a:buNone/>
            </a:pPr>
            <a:r>
              <a:rPr lang="en-US" sz="1800" dirty="0">
                <a:effectLst/>
                <a:latin typeface="Roboto" panose="02000000000000000000"/>
                <a:ea typeface="Cambria" panose="02040503050406030204" pitchFamily="18" charset="0"/>
              </a:rPr>
              <a:t>RFA p. 24</a:t>
            </a:r>
            <a:endParaRPr lang="en-US" sz="1800" dirty="0">
              <a:effectLst/>
              <a:latin typeface="Roboto" panose="0200000000000000000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FCA5FA87-6D27-4F00-8F5E-6F7CFBA2B90B}"/>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Responsibility for the Budget</a:t>
            </a:r>
          </a:p>
        </p:txBody>
      </p:sp>
    </p:spTree>
    <p:extLst>
      <p:ext uri="{BB962C8B-B14F-4D97-AF65-F5344CB8AC3E}">
        <p14:creationId xmlns:p14="http://schemas.microsoft.com/office/powerpoint/2010/main" val="464235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a:latin typeface="Roboto" panose="02000000000000000000" pitchFamily="2" charset="0"/>
                <a:ea typeface="Roboto" panose="02000000000000000000" pitchFamily="2" charset="0"/>
              </a:rPr>
              <a:t>NSP II Review Panels </a:t>
            </a:r>
            <a:r>
              <a:rPr lang="en-US" b="1" dirty="0">
                <a:solidFill>
                  <a:srgbClr val="C00000"/>
                </a:solidFill>
                <a:latin typeface="Roboto" panose="02000000000000000000" pitchFamily="2" charset="0"/>
                <a:ea typeface="Roboto" panose="02000000000000000000" pitchFamily="2" charset="0"/>
              </a:rPr>
              <a:t>WANT</a:t>
            </a:r>
            <a:r>
              <a:rPr lang="en-US" dirty="0">
                <a:latin typeface="Roboto" panose="02000000000000000000" pitchFamily="2" charset="0"/>
                <a:ea typeface="Roboto" panose="02000000000000000000" pitchFamily="2" charset="0"/>
              </a:rPr>
              <a:t> to fund as many of </a:t>
            </a:r>
          </a:p>
          <a:p>
            <a:pPr>
              <a:buNone/>
            </a:pPr>
            <a:r>
              <a:rPr lang="en-US" dirty="0">
                <a:latin typeface="Roboto" panose="02000000000000000000" pitchFamily="2" charset="0"/>
                <a:ea typeface="Roboto" panose="02000000000000000000" pitchFamily="2" charset="0"/>
              </a:rPr>
              <a:t>the proposals as possible. </a:t>
            </a:r>
          </a:p>
          <a:p>
            <a:pPr>
              <a:buNone/>
            </a:pPr>
            <a:r>
              <a:rPr lang="en-US" dirty="0">
                <a:latin typeface="Roboto" panose="02000000000000000000" pitchFamily="2" charset="0"/>
                <a:ea typeface="Roboto" panose="02000000000000000000" pitchFamily="2" charset="0"/>
              </a:rPr>
              <a:t> </a:t>
            </a:r>
          </a:p>
          <a:p>
            <a:pPr>
              <a:buNone/>
            </a:pPr>
            <a:r>
              <a:rPr lang="en-US" dirty="0">
                <a:latin typeface="Roboto" panose="02000000000000000000" pitchFamily="2" charset="0"/>
                <a:ea typeface="Roboto" panose="02000000000000000000" pitchFamily="2" charset="0"/>
              </a:rPr>
              <a:t>This past year, they approved 7 competitive</a:t>
            </a:r>
          </a:p>
          <a:p>
            <a:pPr>
              <a:buNone/>
            </a:pPr>
            <a:r>
              <a:rPr lang="en-US" dirty="0">
                <a:latin typeface="Roboto" panose="02000000000000000000" pitchFamily="2" charset="0"/>
                <a:ea typeface="Roboto" panose="02000000000000000000" pitchFamily="2" charset="0"/>
              </a:rPr>
              <a:t>institutional grant awards. Abstracts listed here:</a:t>
            </a:r>
          </a:p>
          <a:p>
            <a:pPr>
              <a:buNone/>
            </a:pPr>
            <a:r>
              <a:rPr lang="en-US" dirty="0">
                <a:solidFill>
                  <a:srgbClr val="C00000"/>
                </a:solidFill>
                <a:latin typeface="Roboto" panose="02000000000000000000" pitchFamily="2" charset="0"/>
                <a:ea typeface="Roboto" panose="02000000000000000000" pitchFamily="2" charset="0"/>
                <a:hlinkClick r:id="rId2"/>
              </a:rPr>
              <a:t>https://nursesupport.org/nurse-support-program-ii/grants/competitive-institutional-grants/</a:t>
            </a:r>
            <a:r>
              <a:rPr lang="en-US" dirty="0">
                <a:solidFill>
                  <a:srgbClr val="C00000"/>
                </a:solidFill>
                <a:latin typeface="Roboto" panose="02000000000000000000" pitchFamily="2" charset="0"/>
                <a:ea typeface="Roboto" panose="02000000000000000000" pitchFamily="2" charset="0"/>
              </a:rPr>
              <a:t> </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If we can see where to cut your budget and the</a:t>
            </a:r>
          </a:p>
          <a:p>
            <a:pPr>
              <a:buNone/>
            </a:pPr>
            <a:r>
              <a:rPr lang="en-US" dirty="0">
                <a:latin typeface="Roboto" panose="02000000000000000000" pitchFamily="2" charset="0"/>
                <a:ea typeface="Roboto" panose="02000000000000000000" pitchFamily="2" charset="0"/>
              </a:rPr>
              <a:t>Panel can see where there is excess, </a:t>
            </a:r>
            <a:r>
              <a:rPr lang="en-US" b="1" dirty="0">
                <a:latin typeface="Roboto" panose="02000000000000000000" pitchFamily="2" charset="0"/>
                <a:ea typeface="Roboto" panose="02000000000000000000" pitchFamily="2" charset="0"/>
              </a:rPr>
              <a:t>then you</a:t>
            </a:r>
          </a:p>
          <a:p>
            <a:pPr>
              <a:buNone/>
            </a:pPr>
            <a:r>
              <a:rPr lang="en-US" b="1" dirty="0">
                <a:latin typeface="Roboto" panose="02000000000000000000" pitchFamily="2" charset="0"/>
                <a:ea typeface="Roboto" panose="02000000000000000000" pitchFamily="2" charset="0"/>
              </a:rPr>
              <a:t>can too. </a:t>
            </a:r>
            <a:r>
              <a:rPr lang="en-US" dirty="0">
                <a:latin typeface="Roboto" panose="02000000000000000000" pitchFamily="2" charset="0"/>
                <a:ea typeface="Roboto" panose="02000000000000000000" pitchFamily="2" charset="0"/>
              </a:rPr>
              <a:t>Don’t send it in, unless you want to</a:t>
            </a:r>
          </a:p>
          <a:p>
            <a:pPr>
              <a:buNone/>
            </a:pPr>
            <a:r>
              <a:rPr lang="en-US" dirty="0">
                <a:latin typeface="Roboto" panose="02000000000000000000" pitchFamily="2" charset="0"/>
                <a:ea typeface="Roboto" panose="02000000000000000000" pitchFamily="2" charset="0"/>
              </a:rPr>
              <a:t>give up your chance to be funded. </a:t>
            </a:r>
            <a:r>
              <a:rPr lang="en-US" dirty="0">
                <a:solidFill>
                  <a:srgbClr val="C00000"/>
                </a:solidFill>
                <a:latin typeface="Roboto" panose="02000000000000000000" pitchFamily="2" charset="0"/>
                <a:ea typeface="Roboto" panose="02000000000000000000" pitchFamily="2" charset="0"/>
              </a:rPr>
              <a:t>Excess budget</a:t>
            </a:r>
          </a:p>
          <a:p>
            <a:pPr>
              <a:buNone/>
            </a:pPr>
            <a:r>
              <a:rPr lang="en-US" dirty="0">
                <a:solidFill>
                  <a:srgbClr val="C00000"/>
                </a:solidFill>
                <a:latin typeface="Roboto" panose="02000000000000000000" pitchFamily="2" charset="0"/>
                <a:ea typeface="Roboto" panose="02000000000000000000" pitchFamily="2" charset="0"/>
              </a:rPr>
              <a:t>will disqualify your work just like late submission.</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Start with a tight budget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b="1" dirty="0">
                <a:latin typeface="Roboto" panose="02000000000000000000" pitchFamily="2" charset="0"/>
                <a:ea typeface="Roboto" panose="02000000000000000000" pitchFamily="2" charset="0"/>
              </a:rPr>
              <a:t>Reminders:</a:t>
            </a:r>
          </a:p>
          <a:p>
            <a:pPr marL="109728" indent="0">
              <a:buNone/>
            </a:pPr>
            <a:r>
              <a:rPr lang="en-US" dirty="0">
                <a:latin typeface="Roboto" panose="02000000000000000000" pitchFamily="2" charset="0"/>
                <a:ea typeface="Roboto" panose="02000000000000000000" pitchFamily="2" charset="0"/>
              </a:rPr>
              <a:t>1. Projected/actual outcomes table matches original</a:t>
            </a:r>
          </a:p>
          <a:p>
            <a:pPr marL="109728" indent="0">
              <a:buNone/>
            </a:pPr>
            <a:r>
              <a:rPr lang="en-US" dirty="0">
                <a:latin typeface="Roboto" panose="02000000000000000000" pitchFamily="2" charset="0"/>
                <a:ea typeface="Roboto" panose="02000000000000000000" pitchFamily="2" charset="0"/>
              </a:rPr>
              <a:t>2. Dissemination must be cited on pg. 2 right after the proposed/actual outcomes tables. Evidence of the submission-title of the poster/presentation on an agenda- copy of abstract/poster/letter included. Funding for dissemination is to be budgeted/spent every FY-it is not acceptable to be -0- in any budgets.</a:t>
            </a:r>
          </a:p>
          <a:p>
            <a:pPr marL="109728" indent="0">
              <a:buNone/>
            </a:pPr>
            <a:r>
              <a:rPr lang="en-US" dirty="0">
                <a:solidFill>
                  <a:srgbClr val="FF0000"/>
                </a:solidFill>
                <a:latin typeface="Roboto" panose="02000000000000000000" pitchFamily="2" charset="0"/>
                <a:ea typeface="Roboto" panose="02000000000000000000" pitchFamily="2" charset="0"/>
              </a:rPr>
              <a:t>3. Mail original </a:t>
            </a:r>
            <a:r>
              <a:rPr lang="en-US" dirty="0" smtClean="0">
                <a:solidFill>
                  <a:srgbClr val="FF0000"/>
                </a:solidFill>
                <a:latin typeface="Roboto" panose="02000000000000000000" pitchFamily="2" charset="0"/>
                <a:ea typeface="Roboto" panose="02000000000000000000" pitchFamily="2" charset="0"/>
              </a:rPr>
              <a:t>double-sided </a:t>
            </a:r>
            <a:r>
              <a:rPr lang="en-US" dirty="0">
                <a:solidFill>
                  <a:srgbClr val="FF0000"/>
                </a:solidFill>
                <a:latin typeface="Roboto" panose="02000000000000000000" pitchFamily="2" charset="0"/>
                <a:ea typeface="Roboto" panose="02000000000000000000" pitchFamily="2" charset="0"/>
              </a:rPr>
              <a:t>narrative and budget report with original signatures to the NSP II office. Send one report via email to </a:t>
            </a:r>
            <a:r>
              <a:rPr lang="en-US" dirty="0">
                <a:solidFill>
                  <a:srgbClr val="FF0000"/>
                </a:solidFill>
                <a:latin typeface="Roboto" panose="02000000000000000000" pitchFamily="2" charset="0"/>
                <a:ea typeface="Roboto" panose="02000000000000000000" pitchFamily="2" charset="0"/>
                <a:hlinkClick r:id="rId2"/>
              </a:rPr>
              <a:t>peggy.daw@Maryland.gov</a:t>
            </a:r>
            <a:r>
              <a:rPr lang="en-US" dirty="0">
                <a:solidFill>
                  <a:srgbClr val="FF0000"/>
                </a:solidFill>
                <a:latin typeface="Roboto" panose="02000000000000000000" pitchFamily="2" charset="0"/>
                <a:ea typeface="Roboto" panose="02000000000000000000" pitchFamily="2" charset="0"/>
              </a:rPr>
              <a:t> &amp; </a:t>
            </a:r>
            <a:r>
              <a:rPr lang="en-US" dirty="0">
                <a:solidFill>
                  <a:srgbClr val="FF0000"/>
                </a:solidFill>
                <a:latin typeface="Roboto" panose="02000000000000000000" pitchFamily="2" charset="0"/>
                <a:ea typeface="Roboto" panose="02000000000000000000" pitchFamily="2" charset="0"/>
                <a:hlinkClick r:id="rId3"/>
              </a:rPr>
              <a:t>kimberly.ford@Maryland.gov</a:t>
            </a:r>
            <a:r>
              <a:rPr lang="en-US" dirty="0">
                <a:solidFill>
                  <a:srgbClr val="FF0000"/>
                </a:solidFill>
                <a:latin typeface="Roboto" panose="02000000000000000000" pitchFamily="2" charset="0"/>
                <a:ea typeface="Roboto" panose="02000000000000000000" pitchFamily="2" charset="0"/>
              </a:rPr>
              <a:t> from the Project Director, cc: others- with NSP II xx-xxx in subject line. PDF of entire annual report with all narrative and budget forms &amp; separate Excel spreadsheet of Annual Budget Summary </a:t>
            </a:r>
          </a:p>
          <a:p>
            <a:pPr marL="109728" indent="0">
              <a:buNone/>
            </a:pPr>
            <a:r>
              <a:rPr lang="en-US" dirty="0">
                <a:latin typeface="Roboto" panose="02000000000000000000" pitchFamily="2" charset="0"/>
                <a:ea typeface="Roboto" panose="02000000000000000000" pitchFamily="2" charset="0"/>
              </a:rPr>
              <a:t>4. Submit a project &amp; budget amendment form IF you are in the extension period-(the forms you used for extension are N/A for carryover- just an estimate-new forms required with annual report for use of funds as “carryover” to match the annual $$ or asking for eligible carryover. </a:t>
            </a:r>
          </a:p>
        </p:txBody>
      </p:sp>
      <p:sp>
        <p:nvSpPr>
          <p:cNvPr id="3" name="Title 2"/>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Annual and Final Reports</a:t>
            </a:r>
          </a:p>
        </p:txBody>
      </p:sp>
    </p:spTree>
    <p:extLst>
      <p:ext uri="{BB962C8B-B14F-4D97-AF65-F5344CB8AC3E}">
        <p14:creationId xmlns:p14="http://schemas.microsoft.com/office/powerpoint/2010/main" val="1530765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dirty="0">
                <a:latin typeface="Roboto" panose="02000000000000000000" pitchFamily="2" charset="0"/>
                <a:ea typeface="Roboto" panose="02000000000000000000" pitchFamily="2" charset="0"/>
              </a:rPr>
              <a:t>Situations where carryover is disallowed include</a:t>
            </a:r>
            <a:r>
              <a:rPr lang="en-US" dirty="0">
                <a:latin typeface="Roboto" panose="02000000000000000000" pitchFamily="2" charset="0"/>
                <a:ea typeface="Roboto" panose="02000000000000000000" pitchFamily="2" charset="0"/>
              </a:rPr>
              <a:t>: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Late reports without prior notification and written permission;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Overestimated the first year of the budget without hiring expected personnel in a timely manner;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Greater than $50,000 in funds remaining at the end of the fiscal year (entire amount cannot be requested for carryover- $$ to </a:t>
            </a:r>
            <a:r>
              <a:rPr lang="en-US" sz="1800" dirty="0" smtClean="0">
                <a:effectLst/>
                <a:latin typeface="Roboto" panose="02000000000000000000" pitchFamily="2" charset="0"/>
                <a:ea typeface="Roboto" panose="02000000000000000000" pitchFamily="2" charset="0"/>
                <a:cs typeface="Times New Roman" panose="02020603050405020304" pitchFamily="18" charset="0"/>
              </a:rPr>
              <a:t>be </a:t>
            </a:r>
            <a:r>
              <a:rPr lang="en-US" sz="1800" dirty="0">
                <a:effectLst/>
                <a:latin typeface="Roboto" panose="02000000000000000000" pitchFamily="2" charset="0"/>
                <a:ea typeface="Roboto" panose="02000000000000000000" pitchFamily="2" charset="0"/>
                <a:cs typeface="Times New Roman" panose="02020603050405020304" pitchFamily="18" charset="0"/>
              </a:rPr>
              <a:t>returned or subtracted from the next fiscal year’s planned payment invoice);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Did not submit </a:t>
            </a:r>
            <a:r>
              <a:rPr lang="en-US" sz="1800" b="1" dirty="0">
                <a:effectLst/>
                <a:latin typeface="Roboto" panose="02000000000000000000" pitchFamily="2" charset="0"/>
                <a:ea typeface="Roboto" panose="02000000000000000000" pitchFamily="2" charset="0"/>
                <a:cs typeface="Times New Roman" panose="02020603050405020304" pitchFamily="18" charset="0"/>
              </a:rPr>
              <a:t>mandatory data tables</a:t>
            </a:r>
            <a:r>
              <a:rPr lang="en-US" sz="1800" dirty="0">
                <a:effectLst/>
                <a:latin typeface="Roboto" panose="02000000000000000000" pitchFamily="2" charset="0"/>
                <a:ea typeface="Roboto" panose="02000000000000000000" pitchFamily="2" charset="0"/>
                <a:cs typeface="Times New Roman" panose="02020603050405020304" pitchFamily="18" charset="0"/>
              </a:rPr>
              <a:t>;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Did not complete </a:t>
            </a:r>
            <a:r>
              <a:rPr lang="en-US" sz="1800" b="1" dirty="0">
                <a:effectLst/>
                <a:latin typeface="Roboto" panose="02000000000000000000" pitchFamily="2" charset="0"/>
                <a:ea typeface="Roboto" panose="02000000000000000000" pitchFamily="2" charset="0"/>
                <a:cs typeface="Times New Roman" panose="02020603050405020304" pitchFamily="18" charset="0"/>
              </a:rPr>
              <a:t>annual mandatory dissemination </a:t>
            </a:r>
            <a:r>
              <a:rPr lang="en-US" sz="1800" dirty="0">
                <a:effectLst/>
                <a:latin typeface="Roboto" panose="02000000000000000000" pitchFamily="2" charset="0"/>
                <a:ea typeface="Roboto" panose="02000000000000000000" pitchFamily="2" charset="0"/>
                <a:cs typeface="Times New Roman" panose="02020603050405020304" pitchFamily="18" charset="0"/>
              </a:rPr>
              <a:t>and submit supporting citations and materials (one page sample of poster);</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Project is </a:t>
            </a:r>
            <a:r>
              <a:rPr lang="en-US" sz="1800" b="1" dirty="0">
                <a:effectLst/>
                <a:latin typeface="Roboto" panose="02000000000000000000" pitchFamily="2" charset="0"/>
                <a:ea typeface="Roboto" panose="02000000000000000000" pitchFamily="2" charset="0"/>
                <a:cs typeface="Times New Roman" panose="02020603050405020304" pitchFamily="18" charset="0"/>
              </a:rPr>
              <a:t>not meeting proposed outcomes and has no likelihood of success </a:t>
            </a:r>
            <a:r>
              <a:rPr lang="en-US" sz="1800" dirty="0">
                <a:effectLst/>
                <a:latin typeface="Roboto" panose="02000000000000000000" pitchFamily="2" charset="0"/>
                <a:ea typeface="Roboto" panose="02000000000000000000" pitchFamily="2" charset="0"/>
                <a:cs typeface="Times New Roman" panose="02020603050405020304" pitchFamily="18" charset="0"/>
              </a:rPr>
              <a:t>either through overstatement of proposed outcomes or unexpected changes in the institution.</a:t>
            </a:r>
            <a:r>
              <a:rPr lang="en-US" dirty="0">
                <a:latin typeface="Roboto" panose="02000000000000000000" pitchFamily="2" charset="0"/>
                <a:ea typeface="Roboto" panose="02000000000000000000" pitchFamily="2" charset="0"/>
              </a:rPr>
              <a:t> </a:t>
            </a:r>
          </a:p>
          <a:p>
            <a:pPr marL="0" indent="0">
              <a:buNone/>
            </a:pPr>
            <a:r>
              <a:rPr lang="en-US" sz="2200" b="1" dirty="0">
                <a:latin typeface="Roboto" panose="02000000000000000000" pitchFamily="2" charset="0"/>
                <a:ea typeface="Roboto" panose="02000000000000000000" pitchFamily="2" charset="0"/>
              </a:rPr>
              <a:t>The Carryover process is not a time for major reallocations in new line items not previously approved in the original proposal.</a:t>
            </a:r>
            <a:r>
              <a:rPr lang="en-US" sz="2200" dirty="0">
                <a:latin typeface="Roboto" panose="02000000000000000000" pitchFamily="2" charset="0"/>
                <a:ea typeface="Roboto" panose="02000000000000000000" pitchFamily="2" charset="0"/>
              </a:rPr>
              <a:t>                                                    </a:t>
            </a:r>
          </a:p>
          <a:p>
            <a:pPr marL="0" indent="0">
              <a:buNone/>
            </a:pPr>
            <a:r>
              <a:rPr lang="en-US" sz="2200" dirty="0">
                <a:latin typeface="Roboto" panose="02000000000000000000" pitchFamily="2" charset="0"/>
                <a:ea typeface="Roboto" panose="02000000000000000000" pitchFamily="2" charset="0"/>
              </a:rPr>
              <a:t>                                                                                </a:t>
            </a:r>
            <a:r>
              <a:rPr lang="en-US" sz="1600" dirty="0">
                <a:latin typeface="Roboto" panose="02000000000000000000" pitchFamily="2" charset="0"/>
                <a:ea typeface="Roboto" panose="02000000000000000000" pitchFamily="2" charset="0"/>
              </a:rPr>
              <a:t>RFA Pg. 30</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Carryover limited &lt; $50K</a:t>
            </a:r>
          </a:p>
        </p:txBody>
      </p:sp>
    </p:spTree>
    <p:extLst>
      <p:ext uri="{BB962C8B-B14F-4D97-AF65-F5344CB8AC3E}">
        <p14:creationId xmlns:p14="http://schemas.microsoft.com/office/powerpoint/2010/main" val="4091247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109728" indent="0">
              <a:buNone/>
            </a:pPr>
            <a:r>
              <a:rPr lang="en-US" sz="3200" b="1" dirty="0">
                <a:latin typeface="Roboto" panose="02000000000000000000" pitchFamily="2" charset="0"/>
                <a:ea typeface="Roboto" panose="02000000000000000000" pitchFamily="2" charset="0"/>
              </a:rPr>
              <a:t>NSP II Project remaining balances at the end of a FY that are greater than $50,000 cannot be used in the next FY. The goal is to achieve a rebalancing of the project funding. The next FY is sufficient for the project.</a:t>
            </a:r>
            <a:r>
              <a:rPr lang="en-US" sz="3200" dirty="0">
                <a:latin typeface="Roboto" panose="02000000000000000000" pitchFamily="2" charset="0"/>
                <a:ea typeface="Roboto" panose="02000000000000000000" pitchFamily="2" charset="0"/>
              </a:rPr>
              <a:t> </a:t>
            </a:r>
          </a:p>
          <a:p>
            <a:pPr marL="109728" indent="0">
              <a:buNone/>
            </a:pPr>
            <a:endParaRPr lang="en-US" sz="3200" dirty="0">
              <a:latin typeface="Roboto" panose="02000000000000000000" pitchFamily="2" charset="0"/>
              <a:ea typeface="Roboto" panose="02000000000000000000" pitchFamily="2" charset="0"/>
            </a:endParaRPr>
          </a:p>
          <a:p>
            <a:pPr marL="109728" indent="0">
              <a:buNone/>
            </a:pPr>
            <a:r>
              <a:rPr lang="en-US" sz="3200" dirty="0">
                <a:latin typeface="Roboto" panose="02000000000000000000" pitchFamily="2" charset="0"/>
                <a:ea typeface="Roboto" panose="02000000000000000000" pitchFamily="2" charset="0"/>
              </a:rPr>
              <a:t>Example: If funds in excess of $50,000 remain, those funds may be approved to remain at the school to begin your approved FY 2022 budget pending any additional funds for FY 2022. </a:t>
            </a:r>
            <a:r>
              <a:rPr lang="en-US" sz="3200" b="1" dirty="0">
                <a:latin typeface="Roboto" panose="02000000000000000000" pitchFamily="2" charset="0"/>
                <a:ea typeface="Roboto" panose="02000000000000000000" pitchFamily="2" charset="0"/>
              </a:rPr>
              <a:t>The annual reports are due 8/31.</a:t>
            </a:r>
            <a:r>
              <a:rPr lang="en-US" sz="3200" dirty="0">
                <a:latin typeface="Roboto" panose="02000000000000000000" pitchFamily="2" charset="0"/>
                <a:ea typeface="Roboto" panose="02000000000000000000" pitchFamily="2" charset="0"/>
              </a:rPr>
              <a:t> As soon as NSP II receives and approves your annual report, a formal letter describing the process and an invoice for the difference between the remaining funds on the report and expected FY 2022 payment was released by MHEC. This ensures projects continue uninterrupted and the funds are at the institution for the original approved FY 2022 budget.  The carryover amount is deducted from the original award for FY 2022.</a:t>
            </a:r>
          </a:p>
          <a:p>
            <a:r>
              <a:rPr lang="en-US" sz="3200" dirty="0">
                <a:latin typeface="Roboto" panose="02000000000000000000" pitchFamily="2" charset="0"/>
                <a:ea typeface="Roboto" panose="02000000000000000000" pitchFamily="2" charset="0"/>
              </a:rPr>
              <a:t>Ex:  If less than $50,000 in funds remain, you must submit project and budget amendments to request the use of carryover funds in FY 2022. If approved, funds may be kept going into FY 2022.  </a:t>
            </a:r>
          </a:p>
          <a:p>
            <a:r>
              <a:rPr lang="en-US" sz="3200" dirty="0">
                <a:latin typeface="Roboto" panose="02000000000000000000" pitchFamily="2" charset="0"/>
                <a:ea typeface="Roboto" panose="02000000000000000000" pitchFamily="2" charset="0"/>
              </a:rPr>
              <a:t>Ex: If greater than $50,000 in funds remain, you will not be able to use any of them and </a:t>
            </a:r>
            <a:r>
              <a:rPr lang="en-US" sz="3200" u="sng" dirty="0">
                <a:latin typeface="Roboto" panose="02000000000000000000" pitchFamily="2" charset="0"/>
                <a:ea typeface="Roboto" panose="02000000000000000000" pitchFamily="2" charset="0"/>
              </a:rPr>
              <a:t>plans to deduct them from FY 2022 or leave them to be returned at the end of the grant due to the amounts is communicated.</a:t>
            </a:r>
          </a:p>
          <a:p>
            <a:pPr marL="109728" indent="0">
              <a:buNone/>
            </a:pPr>
            <a:endParaRPr lang="en-US" sz="3200" b="1" u="sng" dirty="0">
              <a:latin typeface="Roboto" panose="02000000000000000000" pitchFamily="2" charset="0"/>
              <a:ea typeface="Roboto" panose="02000000000000000000" pitchFamily="2" charset="0"/>
            </a:endParaRPr>
          </a:p>
          <a:p>
            <a:pPr marL="109728" indent="0">
              <a:buNone/>
            </a:pPr>
            <a:r>
              <a:rPr lang="en-US" sz="3200" b="1" u="sng" dirty="0">
                <a:latin typeface="Roboto" panose="02000000000000000000" pitchFamily="2" charset="0"/>
                <a:ea typeface="Roboto" panose="02000000000000000000" pitchFamily="2" charset="0"/>
              </a:rPr>
              <a:t>New Line Items are Reviewed Closely. The Goal is to Follow the Original Approved Budget. Faculty and Instructors are the chief funding purpose for all NSP II grant projects.</a:t>
            </a:r>
          </a:p>
          <a:p>
            <a:endParaRPr lang="en-US" dirty="0"/>
          </a:p>
        </p:txBody>
      </p:sp>
      <p:sp>
        <p:nvSpPr>
          <p:cNvPr id="3" name="Title 2"/>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Excessive Carryover Guidance</a:t>
            </a:r>
          </a:p>
        </p:txBody>
      </p:sp>
    </p:spTree>
    <p:extLst>
      <p:ext uri="{BB962C8B-B14F-4D97-AF65-F5344CB8AC3E}">
        <p14:creationId xmlns:p14="http://schemas.microsoft.com/office/powerpoint/2010/main" val="259943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1C4F-91AC-480F-961D-586C456C22BA}"/>
              </a:ext>
            </a:extLst>
          </p:cNvPr>
          <p:cNvSpPr>
            <a:spLocks noGrp="1"/>
          </p:cNvSpPr>
          <p:nvPr>
            <p:ph idx="1"/>
          </p:nvPr>
        </p:nvSpPr>
        <p:spPr/>
        <p:txBody>
          <a:bodyPr>
            <a:normAutofit/>
          </a:bodyPr>
          <a:lstStyle/>
          <a:p>
            <a:pPr marL="109728" indent="0">
              <a:buNone/>
            </a:pPr>
            <a:r>
              <a:rPr lang="en-US" b="0" i="0" dirty="0">
                <a:solidFill>
                  <a:srgbClr val="404042"/>
                </a:solidFill>
                <a:effectLst/>
                <a:latin typeface="Roboto" panose="02000000000000000000" pitchFamily="2" charset="0"/>
              </a:rPr>
              <a:t>Since the 1970’s Maryland has set hospital rates.</a:t>
            </a:r>
          </a:p>
          <a:p>
            <a:pPr marL="109728" indent="0">
              <a:buNone/>
            </a:pPr>
            <a:r>
              <a:rPr lang="en-US" b="0" i="0" dirty="0">
                <a:solidFill>
                  <a:srgbClr val="404042"/>
                </a:solidFill>
                <a:effectLst/>
                <a:latin typeface="Roboto" panose="02000000000000000000" pitchFamily="2" charset="0"/>
              </a:rPr>
              <a:t>While the Commission sets an annual global budget for the hospitals, a fee-for-service payment system remains as the vehicle through which hospitals receive their revenue. </a:t>
            </a:r>
          </a:p>
          <a:p>
            <a:pPr marL="109728" indent="0">
              <a:buNone/>
            </a:pPr>
            <a:r>
              <a:rPr lang="en-US" b="1" i="0" dirty="0">
                <a:solidFill>
                  <a:srgbClr val="404042"/>
                </a:solidFill>
                <a:effectLst/>
                <a:latin typeface="Roboto" panose="02000000000000000000" pitchFamily="2" charset="0"/>
              </a:rPr>
              <a:t>At each hospital, all payers, including Medicare and Medicaid, face the same charge for each service, but the charges differ from hospital to hospital</a:t>
            </a:r>
            <a:r>
              <a:rPr lang="en-US" b="0" i="0" dirty="0">
                <a:solidFill>
                  <a:srgbClr val="404042"/>
                </a:solidFill>
                <a:effectLst/>
                <a:latin typeface="Roboto" panose="02000000000000000000" pitchFamily="2" charset="0"/>
              </a:rPr>
              <a:t>. The Commission provides hospitals limited flexibility to adjust their prices across all cost centers to conform with their global budgets.</a:t>
            </a:r>
          </a:p>
        </p:txBody>
      </p:sp>
      <p:sp>
        <p:nvSpPr>
          <p:cNvPr id="3" name="Title 2">
            <a:extLst>
              <a:ext uri="{FF2B5EF4-FFF2-40B4-BE49-F238E27FC236}">
                <a16:creationId xmlns:a16="http://schemas.microsoft.com/office/drawing/2014/main" id="{A253B0E6-1382-4DC5-BE35-B2F9E7A31DC8}"/>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Innovative Payment Model</a:t>
            </a:r>
          </a:p>
        </p:txBody>
      </p:sp>
    </p:spTree>
    <p:extLst>
      <p:ext uri="{BB962C8B-B14F-4D97-AF65-F5344CB8AC3E}">
        <p14:creationId xmlns:p14="http://schemas.microsoft.com/office/powerpoint/2010/main" val="2612887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43272"/>
          </a:xfrm>
        </p:spPr>
        <p:txBody>
          <a:bodyPr>
            <a:noAutofit/>
          </a:bodyPr>
          <a:lstStyle/>
          <a:p>
            <a:pPr>
              <a:buNone/>
            </a:pPr>
            <a:r>
              <a:rPr lang="en-US" sz="1800" dirty="0">
                <a:latin typeface="Roboto" panose="02000000000000000000" pitchFamily="2" charset="0"/>
                <a:ea typeface="Roboto" panose="02000000000000000000" pitchFamily="2" charset="0"/>
              </a:rPr>
              <a:t>Grantees must also request written approval to extend the expiration date of </a:t>
            </a:r>
          </a:p>
          <a:p>
            <a:pPr>
              <a:buNone/>
            </a:pPr>
            <a:r>
              <a:rPr lang="en-US" sz="1800" dirty="0">
                <a:latin typeface="Roboto" panose="02000000000000000000" pitchFamily="2" charset="0"/>
                <a:ea typeface="Roboto" panose="02000000000000000000" pitchFamily="2" charset="0"/>
              </a:rPr>
              <a:t>the grant if additional time beyond the completion of the approved activity </a:t>
            </a:r>
          </a:p>
          <a:p>
            <a:pPr>
              <a:buNone/>
            </a:pPr>
            <a:r>
              <a:rPr lang="en-US" sz="1800" dirty="0">
                <a:latin typeface="Roboto" panose="02000000000000000000" pitchFamily="2" charset="0"/>
                <a:ea typeface="Roboto" panose="02000000000000000000" pitchFamily="2" charset="0"/>
              </a:rPr>
              <a:t>within the funds already made available. A single extension, which shall not </a:t>
            </a:r>
          </a:p>
          <a:p>
            <a:pPr>
              <a:buNone/>
            </a:pPr>
            <a:r>
              <a:rPr lang="en-US" sz="1800" dirty="0">
                <a:latin typeface="Roboto" panose="02000000000000000000" pitchFamily="2" charset="0"/>
                <a:ea typeface="Roboto" panose="02000000000000000000" pitchFamily="2" charset="0"/>
              </a:rPr>
              <a:t>exceed six (6) to twelve (12) months, requested no less than one month prior </a:t>
            </a:r>
          </a:p>
          <a:p>
            <a:pPr>
              <a:buNone/>
            </a:pPr>
            <a:r>
              <a:rPr lang="en-US" sz="1800" dirty="0">
                <a:latin typeface="Roboto" panose="02000000000000000000" pitchFamily="2" charset="0"/>
                <a:ea typeface="Roboto" panose="02000000000000000000" pitchFamily="2" charset="0"/>
              </a:rPr>
              <a:t>to the originally established expiration date or May 31</a:t>
            </a:r>
            <a:r>
              <a:rPr lang="en-US" sz="1800" baseline="30000" dirty="0">
                <a:latin typeface="Roboto" panose="02000000000000000000" pitchFamily="2" charset="0"/>
                <a:ea typeface="Roboto" panose="02000000000000000000" pitchFamily="2" charset="0"/>
              </a:rPr>
              <a:t>st</a:t>
            </a:r>
            <a:r>
              <a:rPr lang="en-US" sz="1800" dirty="0">
                <a:latin typeface="Roboto" panose="02000000000000000000" pitchFamily="2" charset="0"/>
                <a:ea typeface="Roboto" panose="02000000000000000000" pitchFamily="2" charset="0"/>
              </a:rPr>
              <a:t>.  </a:t>
            </a:r>
          </a:p>
          <a:p>
            <a:pPr>
              <a:buNone/>
            </a:pPr>
            <a:r>
              <a:rPr lang="en-US" sz="1800" dirty="0">
                <a:latin typeface="Roboto" panose="02000000000000000000" pitchFamily="2" charset="0"/>
                <a:ea typeface="Roboto" panose="02000000000000000000" pitchFamily="2" charset="0"/>
              </a:rPr>
              <a:t>The request must explain the need for the extension and include</a:t>
            </a:r>
          </a:p>
          <a:p>
            <a:pPr>
              <a:buNone/>
            </a:pPr>
            <a:r>
              <a:rPr lang="en-US" sz="1800" dirty="0">
                <a:latin typeface="Roboto" panose="02000000000000000000" pitchFamily="2" charset="0"/>
                <a:ea typeface="Roboto" panose="02000000000000000000" pitchFamily="2" charset="0"/>
              </a:rPr>
              <a:t>an estimate of unobligated funds remaining and a plan for use.  </a:t>
            </a:r>
          </a:p>
          <a:p>
            <a:pPr>
              <a:buNone/>
            </a:pPr>
            <a:r>
              <a:rPr lang="en-US" sz="1800" dirty="0">
                <a:latin typeface="Roboto" panose="02000000000000000000" pitchFamily="2" charset="0"/>
                <a:ea typeface="Roboto" panose="02000000000000000000" pitchFamily="2" charset="0"/>
              </a:rPr>
              <a:t>The fact that unobligated funds may remain at the end of the</a:t>
            </a:r>
          </a:p>
          <a:p>
            <a:pPr>
              <a:buNone/>
            </a:pPr>
            <a:r>
              <a:rPr lang="en-US" sz="1800" dirty="0">
                <a:latin typeface="Roboto" panose="02000000000000000000" pitchFamily="2" charset="0"/>
                <a:ea typeface="Roboto" panose="02000000000000000000" pitchFamily="2" charset="0"/>
              </a:rPr>
              <a:t>Fiscal Year or at expiration of the grant is not in itself sufficient</a:t>
            </a:r>
          </a:p>
          <a:p>
            <a:pPr>
              <a:buNone/>
            </a:pPr>
            <a:r>
              <a:rPr lang="en-US" sz="1800" dirty="0">
                <a:latin typeface="Roboto" panose="02000000000000000000" pitchFamily="2" charset="0"/>
                <a:ea typeface="Roboto" panose="02000000000000000000" pitchFamily="2" charset="0"/>
              </a:rPr>
              <a:t>justification for carryover or an extension. </a:t>
            </a:r>
            <a:r>
              <a:rPr lang="en-US" sz="1800" b="1" dirty="0">
                <a:latin typeface="Roboto" panose="02000000000000000000" pitchFamily="2" charset="0"/>
                <a:ea typeface="Roboto" panose="02000000000000000000" pitchFamily="2" charset="0"/>
              </a:rPr>
              <a:t>It must be goal related</a:t>
            </a:r>
          </a:p>
          <a:p>
            <a:pPr>
              <a:buNone/>
            </a:pPr>
            <a:r>
              <a:rPr lang="en-US" sz="1800" b="1" dirty="0">
                <a:latin typeface="Roboto" panose="02000000000000000000" pitchFamily="2" charset="0"/>
                <a:ea typeface="Roboto" panose="02000000000000000000" pitchFamily="2" charset="0"/>
              </a:rPr>
              <a:t>and include an outcomes table with actual outcomes and a clear path</a:t>
            </a:r>
          </a:p>
          <a:p>
            <a:pPr>
              <a:buNone/>
            </a:pPr>
            <a:r>
              <a:rPr lang="en-US" sz="1800" b="1" dirty="0">
                <a:latin typeface="Roboto" panose="02000000000000000000" pitchFamily="2" charset="0"/>
                <a:ea typeface="Roboto" panose="02000000000000000000" pitchFamily="2" charset="0"/>
              </a:rPr>
              <a:t>to reach or exceed the number of original graduates or major promises.</a:t>
            </a:r>
          </a:p>
          <a:p>
            <a:pPr>
              <a:buNone/>
            </a:pPr>
            <a:r>
              <a:rPr lang="en-US" sz="1800" dirty="0">
                <a:latin typeface="Roboto" panose="02000000000000000000" pitchFamily="2" charset="0"/>
                <a:ea typeface="Roboto" panose="02000000000000000000" pitchFamily="2" charset="0"/>
              </a:rPr>
              <a:t>If an extension is granted, include the letter with the annual report</a:t>
            </a:r>
          </a:p>
          <a:p>
            <a:pPr>
              <a:buNone/>
            </a:pPr>
            <a:r>
              <a:rPr lang="en-US" sz="1800" dirty="0">
                <a:latin typeface="Roboto" panose="02000000000000000000" pitchFamily="2" charset="0"/>
                <a:ea typeface="Roboto" panose="02000000000000000000" pitchFamily="2" charset="0"/>
              </a:rPr>
              <a:t>and complete the project and budget amendment forms for carryover use.</a:t>
            </a:r>
          </a:p>
          <a:p>
            <a:pPr algn="r">
              <a:buNone/>
            </a:pPr>
            <a:r>
              <a:rPr lang="en-US" sz="1800" dirty="0">
                <a:latin typeface="Roboto" panose="02000000000000000000" pitchFamily="2" charset="0"/>
                <a:ea typeface="Roboto" panose="02000000000000000000" pitchFamily="2" charset="0"/>
              </a:rPr>
              <a:t>RFA p. 29</a:t>
            </a:r>
          </a:p>
        </p:txBody>
      </p:sp>
      <p:sp>
        <p:nvSpPr>
          <p:cNvPr id="2" name="Title 1"/>
          <p:cNvSpPr>
            <a:spLocks noGrp="1"/>
          </p:cNvSpPr>
          <p:nvPr>
            <p:ph type="title"/>
          </p:nvPr>
        </p:nvSpPr>
        <p:spPr/>
        <p:txBody>
          <a:bodyPr>
            <a:normAutofit fontScale="90000"/>
          </a:bodyPr>
          <a:lstStyle/>
          <a:p>
            <a:r>
              <a:rPr lang="en-US" b="1" dirty="0"/>
              <a:t/>
            </a:r>
            <a:br>
              <a:rPr lang="en-US" b="1" dirty="0"/>
            </a:br>
            <a:r>
              <a:rPr lang="en-US" sz="4000" dirty="0">
                <a:latin typeface="Roboto" panose="02000000000000000000" pitchFamily="2" charset="0"/>
                <a:ea typeface="Roboto" panose="02000000000000000000" pitchFamily="2" charset="0"/>
              </a:rPr>
              <a:t>Grant Extensions</a:t>
            </a:r>
            <a:r>
              <a:rPr lang="en-US" dirty="0"/>
              <a:t/>
            </a:r>
            <a:br>
              <a:rPr lang="en-US" dirty="0"/>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b="1" dirty="0">
                <a:latin typeface="Roboto" panose="02000000000000000000" pitchFamily="2" charset="0"/>
                <a:ea typeface="Roboto" panose="02000000000000000000" pitchFamily="2" charset="0"/>
              </a:rPr>
              <a:t>Return of funds process. </a:t>
            </a:r>
          </a:p>
          <a:p>
            <a:pPr>
              <a:buNone/>
            </a:pPr>
            <a:r>
              <a:rPr lang="en-US" dirty="0">
                <a:latin typeface="Roboto" panose="02000000000000000000" pitchFamily="2" charset="0"/>
                <a:ea typeface="Roboto" panose="02000000000000000000" pitchFamily="2" charset="0"/>
              </a:rPr>
              <a:t>Document in the annual report how the funds will be returned.</a:t>
            </a:r>
            <a:r>
              <a:rPr lang="en-US" b="1"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rPr>
              <a:t>All</a:t>
            </a:r>
          </a:p>
          <a:p>
            <a:pPr>
              <a:buNone/>
            </a:pPr>
            <a:r>
              <a:rPr lang="en-US" dirty="0">
                <a:latin typeface="Roboto" panose="02000000000000000000" pitchFamily="2" charset="0"/>
                <a:ea typeface="Roboto" panose="02000000000000000000" pitchFamily="2" charset="0"/>
              </a:rPr>
              <a:t>questions about funds transfer, transaction codes, tracking funding at the </a:t>
            </a:r>
          </a:p>
          <a:p>
            <a:pPr>
              <a:buNone/>
            </a:pPr>
            <a:r>
              <a:rPr lang="en-US" dirty="0">
                <a:latin typeface="Roboto" panose="02000000000000000000" pitchFamily="2" charset="0"/>
                <a:ea typeface="Roboto" panose="02000000000000000000" pitchFamily="2" charset="0"/>
              </a:rPr>
              <a:t>institution and detailed instructions about how to return any unused funds </a:t>
            </a:r>
          </a:p>
          <a:p>
            <a:pPr>
              <a:buNone/>
            </a:pPr>
            <a:r>
              <a:rPr lang="en-US" dirty="0">
                <a:latin typeface="Roboto" panose="02000000000000000000" pitchFamily="2" charset="0"/>
                <a:ea typeface="Roboto" panose="02000000000000000000" pitchFamily="2" charset="0"/>
              </a:rPr>
              <a:t>should be directed to MHEC’s Finance Director, Aubrey </a:t>
            </a:r>
            <a:r>
              <a:rPr lang="en-US" dirty="0" err="1">
                <a:latin typeface="Roboto" panose="02000000000000000000" pitchFamily="2" charset="0"/>
                <a:ea typeface="Roboto" panose="02000000000000000000" pitchFamily="2" charset="0"/>
              </a:rPr>
              <a:t>Bascombe</a:t>
            </a:r>
            <a:r>
              <a:rPr lang="en-US" dirty="0">
                <a:latin typeface="Roboto" panose="02000000000000000000" pitchFamily="2" charset="0"/>
                <a:ea typeface="Roboto" panose="02000000000000000000" pitchFamily="2" charset="0"/>
              </a:rPr>
              <a:t> at 410-</a:t>
            </a:r>
          </a:p>
          <a:p>
            <a:pPr>
              <a:buNone/>
            </a:pPr>
            <a:r>
              <a:rPr lang="en-US" dirty="0">
                <a:latin typeface="Roboto" panose="02000000000000000000" pitchFamily="2" charset="0"/>
                <a:ea typeface="Roboto" panose="02000000000000000000" pitchFamily="2" charset="0"/>
              </a:rPr>
              <a:t>767-3044, </a:t>
            </a:r>
            <a:r>
              <a:rPr lang="en-US" u="sng" dirty="0">
                <a:latin typeface="Roboto" panose="02000000000000000000" pitchFamily="2" charset="0"/>
                <a:ea typeface="Roboto" panose="02000000000000000000" pitchFamily="2" charset="0"/>
                <a:hlinkClick r:id="rId2"/>
              </a:rPr>
              <a:t>aubrey.bascombe1@maryland.gov</a:t>
            </a:r>
            <a:r>
              <a:rPr lang="en-US" dirty="0">
                <a:latin typeface="Roboto" panose="02000000000000000000" pitchFamily="2" charset="0"/>
                <a:ea typeface="Roboto" panose="02000000000000000000" pitchFamily="2" charset="0"/>
              </a:rPr>
              <a:t>.</a:t>
            </a:r>
          </a:p>
          <a:p>
            <a:pPr>
              <a:buNone/>
            </a:pPr>
            <a:r>
              <a:rPr lang="en-US" dirty="0">
                <a:latin typeface="Roboto" panose="02000000000000000000" pitchFamily="2" charset="0"/>
                <a:ea typeface="Roboto" panose="02000000000000000000" pitchFamily="2" charset="0"/>
              </a:rPr>
              <a:t>Example: All electronic transactions for refunds for the NSP II Competitive </a:t>
            </a:r>
          </a:p>
          <a:p>
            <a:pPr>
              <a:buNone/>
            </a:pPr>
            <a:r>
              <a:rPr lang="en-US" dirty="0">
                <a:latin typeface="Roboto" panose="02000000000000000000" pitchFamily="2" charset="0"/>
                <a:ea typeface="Roboto" panose="02000000000000000000" pitchFamily="2" charset="0"/>
              </a:rPr>
              <a:t>Institutional Grants use. Agency  R62; TC  412; AOBJ  1204</a:t>
            </a:r>
          </a:p>
          <a:p>
            <a:pPr>
              <a:buNone/>
            </a:pPr>
            <a:r>
              <a:rPr lang="en-US" dirty="0">
                <a:latin typeface="Roboto" panose="02000000000000000000" pitchFamily="2" charset="0"/>
                <a:ea typeface="Roboto" panose="02000000000000000000" pitchFamily="2" charset="0"/>
              </a:rPr>
              <a:t>PCA  38203, $ of refund and NSP II Grant #, with Title</a:t>
            </a:r>
          </a:p>
          <a:p>
            <a:pPr>
              <a:buNone/>
            </a:pPr>
            <a:r>
              <a:rPr lang="en-US" dirty="0">
                <a:solidFill>
                  <a:srgbClr val="FF0000"/>
                </a:solidFill>
                <a:latin typeface="Roboto" panose="02000000000000000000" pitchFamily="2" charset="0"/>
                <a:ea typeface="Roboto" panose="02000000000000000000" pitchFamily="2" charset="0"/>
              </a:rPr>
              <a:t>Document the date and amount of transfer or enclose a copy of the </a:t>
            </a:r>
          </a:p>
          <a:p>
            <a:pPr>
              <a:buNone/>
            </a:pPr>
            <a:r>
              <a:rPr lang="en-US" dirty="0">
                <a:solidFill>
                  <a:srgbClr val="FF0000"/>
                </a:solidFill>
                <a:latin typeface="Roboto" panose="02000000000000000000" pitchFamily="2" charset="0"/>
                <a:ea typeface="Roboto" panose="02000000000000000000" pitchFamily="2" charset="0"/>
              </a:rPr>
              <a:t>refund check sent to MHEC with the project number, title, Attention NSP </a:t>
            </a:r>
          </a:p>
          <a:p>
            <a:pPr>
              <a:buNone/>
            </a:pPr>
            <a:r>
              <a:rPr lang="en-US" dirty="0">
                <a:solidFill>
                  <a:srgbClr val="FF0000"/>
                </a:solidFill>
                <a:latin typeface="Roboto" panose="02000000000000000000" pitchFamily="2" charset="0"/>
                <a:ea typeface="Roboto" panose="02000000000000000000" pitchFamily="2" charset="0"/>
              </a:rPr>
              <a:t>II in the Annual/Final report</a:t>
            </a:r>
          </a:p>
          <a:p>
            <a:pPr>
              <a:buNone/>
            </a:pPr>
            <a:endParaRPr lang="en-US" b="1"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Note: Grant awards are subject to the availability of funds and not all eligible applicants may receive an award. The HSCRC has the option to rescind awards if funds are not available.      </a:t>
            </a:r>
            <a:r>
              <a:rPr lang="en-US" dirty="0">
                <a:latin typeface="Roboto" panose="02000000000000000000" pitchFamily="2" charset="0"/>
                <a:ea typeface="Roboto" panose="02000000000000000000" pitchFamily="2" charset="0"/>
              </a:rPr>
              <a:t>  </a:t>
            </a:r>
            <a:r>
              <a:rPr lang="en-US" dirty="0"/>
              <a:t>  </a:t>
            </a:r>
          </a:p>
          <a:p>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Availability &amp; Return of Funds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DA0BC7-753E-43D2-9092-F9919C027A4D}"/>
              </a:ext>
            </a:extLst>
          </p:cNvPr>
          <p:cNvSpPr>
            <a:spLocks noGrp="1"/>
          </p:cNvSpPr>
          <p:nvPr>
            <p:ph idx="1"/>
          </p:nvPr>
        </p:nvSpPr>
        <p:spPr/>
        <p:txBody>
          <a:bodyPr>
            <a:normAutofit/>
          </a:bodyPr>
          <a:lstStyle/>
          <a:p>
            <a:pPr marL="0" lvl="0" indent="0" fontAlgn="base">
              <a:lnSpc>
                <a:spcPct val="105000"/>
              </a:lnSpc>
              <a:spcBef>
                <a:spcPts val="0"/>
              </a:spcBef>
              <a:buNone/>
            </a:pPr>
            <a:r>
              <a:rPr lang="en-US" sz="1800" kern="0" dirty="0">
                <a:solidFill>
                  <a:srgbClr val="000000"/>
                </a:solidFill>
                <a:latin typeface="Roboto" panose="02000000000000000000" pitchFamily="2" charset="0"/>
                <a:ea typeface="Roboto" panose="02000000000000000000" pitchFamily="2" charset="0"/>
                <a:cs typeface="Cambria" panose="02040503050406030204" pitchFamily="18" charset="0"/>
              </a:rPr>
              <a:t>An original single-sided proposal, application budget summary with all required signatures (with a binder clip), </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and nine double-sided copies (stapled) of the entire application are due for the </a:t>
            </a: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NSP II FY 2023 Competitive</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 Institutional Grants </a:t>
            </a: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on </a:t>
            </a: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Friday, January 28, 2022 by 4:00 pm at the: </a:t>
            </a:r>
          </a:p>
          <a:p>
            <a:pPr marL="0" marR="0" lvl="0" indent="0" fontAlgn="base">
              <a:lnSpc>
                <a:spcPct val="105000"/>
              </a:lnSpc>
              <a:spcBef>
                <a:spcPts val="0"/>
              </a:spcBef>
              <a:spcAft>
                <a:spcPts val="0"/>
              </a:spcAft>
              <a:buNone/>
            </a:pPr>
            <a:endParaRPr lang="en-US" sz="1800" b="1" kern="0" dirty="0">
              <a:latin typeface="Roboto" panose="02000000000000000000" pitchFamily="2" charset="0"/>
              <a:ea typeface="Roboto" panose="02000000000000000000" pitchFamily="2" charset="0"/>
              <a:cs typeface="Cambria" panose="02040503050406030204" pitchFamily="18" charset="0"/>
            </a:endParaRPr>
          </a:p>
          <a:p>
            <a:pPr marL="0" marR="0" lvl="0" indent="0" fontAlgn="base">
              <a:lnSpc>
                <a:spcPct val="105000"/>
              </a:lnSpc>
              <a:spcBef>
                <a:spcPts val="0"/>
              </a:spcBef>
              <a:spcAft>
                <a:spcPts val="0"/>
              </a:spcAft>
              <a:buNone/>
            </a:pP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Maryland Higher Education Commission (MHEC)</a:t>
            </a:r>
          </a:p>
          <a:p>
            <a:pPr marL="0" marR="0" lvl="0" indent="0" fontAlgn="base">
              <a:lnSpc>
                <a:spcPct val="105000"/>
              </a:lnSpc>
              <a:spcBef>
                <a:spcPts val="0"/>
              </a:spcBef>
              <a:spcAft>
                <a:spcPts val="0"/>
              </a:spcAft>
              <a:buNone/>
            </a:pP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6 N. Liberty Street, 10th floor</a:t>
            </a:r>
          </a:p>
          <a:p>
            <a:pPr marL="0" marR="0" lvl="0" indent="0" fontAlgn="base">
              <a:lnSpc>
                <a:spcPct val="105000"/>
              </a:lnSpc>
              <a:spcBef>
                <a:spcPts val="0"/>
              </a:spcBef>
              <a:spcAft>
                <a:spcPts val="0"/>
              </a:spcAft>
              <a:buNone/>
            </a:pP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Baltimore, M.D.  21201 </a:t>
            </a:r>
          </a:p>
          <a:p>
            <a:pPr marL="0" marR="0" lvl="0" indent="0" fontAlgn="base">
              <a:lnSpc>
                <a:spcPct val="105000"/>
              </a:lnSpc>
              <a:spcBef>
                <a:spcPts val="0"/>
              </a:spcBef>
              <a:spcAft>
                <a:spcPts val="0"/>
              </a:spcAft>
              <a:buNone/>
            </a:pPr>
            <a:endParaRPr lang="en-US" sz="1800" kern="0" dirty="0">
              <a:latin typeface="Roboto" panose="02000000000000000000" pitchFamily="2" charset="0"/>
              <a:ea typeface="Roboto" panose="02000000000000000000" pitchFamily="2" charset="0"/>
              <a:cs typeface="Cambria" panose="02040503050406030204" pitchFamily="18" charset="0"/>
            </a:endParaRPr>
          </a:p>
          <a:p>
            <a:pPr marL="0" marR="0" lvl="0" indent="0" fontAlgn="base">
              <a:lnSpc>
                <a:spcPct val="105000"/>
              </a:lnSpc>
              <a:spcBef>
                <a:spcPts val="0"/>
              </a:spcBef>
              <a:spcAft>
                <a:spcPts val="0"/>
              </a:spcAft>
              <a:buNone/>
            </a:pP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If inclement weather causes either MHEC or the applicant institution to close that day, the proposal will be due the next full business day of both MHEC and the applicant institution.</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0" marR="0" lvl="0" indent="0" fontAlgn="base">
              <a:lnSpc>
                <a:spcPct val="105000"/>
              </a:lnSpc>
              <a:spcBef>
                <a:spcPts val="0"/>
              </a:spcBef>
              <a:spcAft>
                <a:spcPts val="0"/>
              </a:spcAft>
              <a:buNone/>
            </a:pPr>
            <a:endPar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endParaRPr>
          </a:p>
          <a:p>
            <a:pPr marL="0" marR="0" lvl="0" indent="0" fontAlgn="base">
              <a:lnSpc>
                <a:spcPct val="105000"/>
              </a:lnSpc>
              <a:spcBef>
                <a:spcPts val="0"/>
              </a:spcBef>
              <a:spcAft>
                <a:spcPts val="0"/>
              </a:spcAft>
              <a:buNone/>
            </a:pP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Applicants will be notified on or near June 8, 2022, as to whether</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 their proposals were approved for funding by HSCRC. Please follow the HSCRC meeting website for the process of recommendations and approvals by the Commission.</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endParaRPr lang="en-US" dirty="0"/>
          </a:p>
        </p:txBody>
      </p:sp>
      <p:sp>
        <p:nvSpPr>
          <p:cNvPr id="3" name="Title 2">
            <a:extLst>
              <a:ext uri="{FF2B5EF4-FFF2-40B4-BE49-F238E27FC236}">
                <a16:creationId xmlns:a16="http://schemas.microsoft.com/office/drawing/2014/main" id="{198CFDEE-F05B-4D94-A2F3-59C4D89CC77E}"/>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FY 2023 Proposals Due 1/28/22</a:t>
            </a:r>
          </a:p>
        </p:txBody>
      </p:sp>
    </p:spTree>
    <p:extLst>
      <p:ext uri="{BB962C8B-B14F-4D97-AF65-F5344CB8AC3E}">
        <p14:creationId xmlns:p14="http://schemas.microsoft.com/office/powerpoint/2010/main" val="2461963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767072"/>
          </a:xfrm>
        </p:spPr>
        <p:txBody>
          <a:bodyPr>
            <a:normAutofit fontScale="92500" lnSpcReduction="20000"/>
          </a:bodyPr>
          <a:lstStyle/>
          <a:p>
            <a:pPr>
              <a:buNone/>
            </a:pPr>
            <a:r>
              <a:rPr lang="en-US" dirty="0">
                <a:latin typeface="Roboto" panose="02000000000000000000" pitchFamily="2" charset="0"/>
                <a:ea typeface="Roboto" panose="02000000000000000000" pitchFamily="2" charset="0"/>
              </a:rPr>
              <a:t>Start with the end in MIND.</a:t>
            </a:r>
          </a:p>
          <a:p>
            <a:pPr>
              <a:buNone/>
            </a:pPr>
            <a:r>
              <a:rPr lang="en-US" dirty="0">
                <a:latin typeface="Roboto" panose="02000000000000000000" pitchFamily="2" charset="0"/>
                <a:ea typeface="Roboto" panose="02000000000000000000" pitchFamily="2" charset="0"/>
              </a:rPr>
              <a:t>NSP II focuses on Graduates (you should too)</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Personnel is the primary intent of </a:t>
            </a:r>
            <a:r>
              <a:rPr lang="en-US" b="1" dirty="0">
                <a:solidFill>
                  <a:srgbClr val="00B050"/>
                </a:solidFill>
                <a:latin typeface="Roboto" panose="02000000000000000000" pitchFamily="2" charset="0"/>
                <a:ea typeface="Roboto" panose="02000000000000000000" pitchFamily="2" charset="0"/>
              </a:rPr>
              <a:t>NSP II $$$$.</a:t>
            </a:r>
          </a:p>
          <a:p>
            <a:pPr>
              <a:buNone/>
            </a:pPr>
            <a:r>
              <a:rPr lang="en-US" b="1" dirty="0">
                <a:solidFill>
                  <a:srgbClr val="00B050"/>
                </a:solidFill>
                <a:latin typeface="Roboto" panose="02000000000000000000" pitchFamily="2" charset="0"/>
                <a:ea typeface="Roboto" panose="02000000000000000000" pitchFamily="2" charset="0"/>
              </a:rPr>
              <a:t>Nurse</a:t>
            </a:r>
            <a:r>
              <a:rPr lang="en-US" dirty="0">
                <a:latin typeface="Roboto" panose="02000000000000000000" pitchFamily="2" charset="0"/>
                <a:ea typeface="Roboto" panose="02000000000000000000" pitchFamily="2" charset="0"/>
              </a:rPr>
              <a:t> Faculty to Teach</a:t>
            </a:r>
          </a:p>
          <a:p>
            <a:pPr>
              <a:buNone/>
            </a:pPr>
            <a:r>
              <a:rPr lang="en-US" dirty="0">
                <a:latin typeface="Roboto" panose="02000000000000000000" pitchFamily="2" charset="0"/>
                <a:ea typeface="Roboto" panose="02000000000000000000" pitchFamily="2" charset="0"/>
              </a:rPr>
              <a:t>Clinical </a:t>
            </a:r>
            <a:r>
              <a:rPr lang="en-US" b="1" dirty="0">
                <a:solidFill>
                  <a:srgbClr val="00B050"/>
                </a:solidFill>
                <a:latin typeface="Roboto" panose="02000000000000000000" pitchFamily="2" charset="0"/>
                <a:ea typeface="Roboto" panose="02000000000000000000" pitchFamily="2" charset="0"/>
              </a:rPr>
              <a:t>Nurse</a:t>
            </a:r>
            <a:r>
              <a:rPr lang="en-US" dirty="0">
                <a:latin typeface="Roboto" panose="02000000000000000000" pitchFamily="2" charset="0"/>
                <a:ea typeface="Roboto" panose="02000000000000000000" pitchFamily="2" charset="0"/>
              </a:rPr>
              <a:t> Instructors to Teach</a:t>
            </a:r>
          </a:p>
          <a:p>
            <a:pPr>
              <a:buNone/>
            </a:pPr>
            <a:r>
              <a:rPr lang="en-US" b="1" dirty="0">
                <a:solidFill>
                  <a:srgbClr val="00B050"/>
                </a:solidFill>
                <a:latin typeface="Roboto" panose="02000000000000000000" pitchFamily="2" charset="0"/>
                <a:ea typeface="Roboto" panose="02000000000000000000" pitchFamily="2" charset="0"/>
              </a:rPr>
              <a:t>Nurse</a:t>
            </a:r>
            <a:r>
              <a:rPr lang="en-US" dirty="0">
                <a:latin typeface="Roboto" panose="02000000000000000000" pitchFamily="2" charset="0"/>
                <a:ea typeface="Roboto" panose="02000000000000000000" pitchFamily="2" charset="0"/>
              </a:rPr>
              <a:t> grant managers to direct projects</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Next </a:t>
            </a:r>
            <a:r>
              <a:rPr lang="en-US" dirty="0" smtClean="0">
                <a:latin typeface="Roboto" panose="02000000000000000000" pitchFamily="2" charset="0"/>
                <a:ea typeface="Roboto" panose="02000000000000000000" pitchFamily="2" charset="0"/>
              </a:rPr>
              <a:t>priorities for funding </a:t>
            </a:r>
            <a:r>
              <a:rPr lang="en-US" dirty="0">
                <a:latin typeface="Roboto" panose="02000000000000000000" pitchFamily="2" charset="0"/>
                <a:ea typeface="Roboto" panose="02000000000000000000" pitchFamily="2" charset="0"/>
              </a:rPr>
              <a:t>are: instructional technology </a:t>
            </a:r>
            <a:r>
              <a:rPr lang="en-US" dirty="0" smtClean="0">
                <a:latin typeface="Roboto" panose="02000000000000000000" pitchFamily="2" charset="0"/>
                <a:ea typeface="Roboto" panose="02000000000000000000" pitchFamily="2" charset="0"/>
              </a:rPr>
              <a:t>&amp; support </a:t>
            </a:r>
            <a:r>
              <a:rPr lang="en-US" dirty="0">
                <a:latin typeface="Roboto" panose="02000000000000000000" pitchFamily="2" charset="0"/>
                <a:ea typeface="Roboto" panose="02000000000000000000" pitchFamily="2" charset="0"/>
              </a:rPr>
              <a:t>to </a:t>
            </a:r>
            <a:r>
              <a:rPr lang="en-US" dirty="0" smtClean="0">
                <a:latin typeface="Roboto" panose="02000000000000000000" pitchFamily="2" charset="0"/>
                <a:ea typeface="Roboto" panose="02000000000000000000" pitchFamily="2" charset="0"/>
              </a:rPr>
              <a:t>develop </a:t>
            </a:r>
            <a:r>
              <a:rPr lang="en-US" dirty="0">
                <a:latin typeface="Roboto" panose="02000000000000000000" pitchFamily="2" charset="0"/>
                <a:ea typeface="Roboto" panose="02000000000000000000" pitchFamily="2" charset="0"/>
              </a:rPr>
              <a:t>online delivery of defined materials, curriculum </a:t>
            </a:r>
            <a:r>
              <a:rPr lang="en-US" dirty="0" smtClean="0">
                <a:latin typeface="Roboto" panose="02000000000000000000" pitchFamily="2" charset="0"/>
                <a:ea typeface="Roboto" panose="02000000000000000000" pitchFamily="2" charset="0"/>
              </a:rPr>
              <a:t>development, supplies, direct expenses </a:t>
            </a:r>
            <a:r>
              <a:rPr lang="en-US" dirty="0" smtClean="0">
                <a:latin typeface="Roboto" panose="02000000000000000000" pitchFamily="2" charset="0"/>
                <a:ea typeface="Roboto" panose="02000000000000000000" pitchFamily="2" charset="0"/>
              </a:rPr>
              <a:t>essential to the project, </a:t>
            </a:r>
            <a:r>
              <a:rPr lang="en-US" dirty="0" smtClean="0">
                <a:latin typeface="Roboto" panose="02000000000000000000" pitchFamily="2" charset="0"/>
                <a:ea typeface="Roboto" panose="02000000000000000000" pitchFamily="2" charset="0"/>
              </a:rPr>
              <a:t>participating </a:t>
            </a:r>
            <a:r>
              <a:rPr lang="en-US" dirty="0">
                <a:latin typeface="Roboto" panose="02000000000000000000" pitchFamily="2" charset="0"/>
                <a:ea typeface="Roboto" panose="02000000000000000000" pitchFamily="2" charset="0"/>
              </a:rPr>
              <a:t>partners, dissemination, etc.</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Think about Evaluation (2025)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3F29A-B24F-459D-904A-6C58DAB3F500}"/>
              </a:ext>
            </a:extLst>
          </p:cNvPr>
          <p:cNvSpPr>
            <a:spLocks noGrp="1"/>
          </p:cNvSpPr>
          <p:nvPr>
            <p:ph idx="1"/>
          </p:nvPr>
        </p:nvSpPr>
        <p:spPr/>
        <p:txBody>
          <a:bodyPr>
            <a:normAutofit fontScale="92500" lnSpcReduction="10000"/>
          </a:bodyPr>
          <a:lstStyle/>
          <a:p>
            <a:pPr marL="109728" indent="0">
              <a:buNone/>
            </a:pPr>
            <a:r>
              <a:rPr lang="en-US" dirty="0">
                <a:latin typeface="Roboto" panose="02000000000000000000" pitchFamily="2" charset="0"/>
                <a:ea typeface="Roboto" panose="02000000000000000000" pitchFamily="2" charset="0"/>
              </a:rPr>
              <a:t>Statewide Initiatives and Statewide Capacity</a:t>
            </a:r>
          </a:p>
          <a:p>
            <a:pPr marL="109728" indent="0">
              <a:buNone/>
            </a:pPr>
            <a:r>
              <a:rPr lang="en-US" dirty="0">
                <a:latin typeface="Roboto" panose="02000000000000000000" pitchFamily="2" charset="0"/>
                <a:ea typeface="Roboto" panose="02000000000000000000" pitchFamily="2" charset="0"/>
                <a:hlinkClick r:id="rId2"/>
              </a:rPr>
              <a:t>https://nursesupport.org/nurse-support-program-ii/grants/statewide-initiatives/</a:t>
            </a:r>
            <a:endParaRPr lang="en-US" dirty="0">
              <a:latin typeface="Roboto" panose="02000000000000000000" pitchFamily="2" charset="0"/>
              <a:ea typeface="Roboto" panose="02000000000000000000" pitchFamily="2" charset="0"/>
            </a:endParaRPr>
          </a:p>
          <a:p>
            <a:pPr marL="109728" indent="0">
              <a:buNone/>
            </a:pPr>
            <a:r>
              <a:rPr lang="en-US" dirty="0">
                <a:latin typeface="Roboto" panose="02000000000000000000" pitchFamily="2" charset="0"/>
                <a:ea typeface="Roboto" panose="02000000000000000000" pitchFamily="2" charset="0"/>
              </a:rPr>
              <a:t>Competitive Institutional Grants and Abstracts</a:t>
            </a:r>
          </a:p>
          <a:p>
            <a:pPr marL="109728" indent="0">
              <a:buNone/>
            </a:pPr>
            <a:r>
              <a:rPr lang="en-US" dirty="0">
                <a:latin typeface="Roboto" panose="02000000000000000000" pitchFamily="2" charset="0"/>
                <a:ea typeface="Roboto" panose="02000000000000000000" pitchFamily="2" charset="0"/>
                <a:hlinkClick r:id="rId3"/>
              </a:rPr>
              <a:t>https://nursesupport.org/nurse-support-program-ii/grants/competitive-institutional-grants/</a:t>
            </a:r>
            <a:r>
              <a:rPr lang="en-US" dirty="0">
                <a:latin typeface="Roboto" panose="02000000000000000000" pitchFamily="2" charset="0"/>
                <a:ea typeface="Roboto" panose="02000000000000000000" pitchFamily="2" charset="0"/>
              </a:rPr>
              <a:t> </a:t>
            </a:r>
          </a:p>
          <a:p>
            <a:pPr marL="109728" indent="0">
              <a:buNone/>
            </a:pPr>
            <a:r>
              <a:rPr lang="en-US" dirty="0">
                <a:latin typeface="Roboto" panose="02000000000000000000" pitchFamily="2" charset="0"/>
                <a:ea typeface="Roboto" panose="02000000000000000000" pitchFamily="2" charset="0"/>
              </a:rPr>
              <a:t>Forms- Proposal, Annual and Final Reports</a:t>
            </a:r>
          </a:p>
          <a:p>
            <a:pPr marL="109728" indent="0">
              <a:buNone/>
            </a:pPr>
            <a:r>
              <a:rPr lang="en-US" dirty="0">
                <a:latin typeface="Roboto" panose="02000000000000000000" pitchFamily="2" charset="0"/>
                <a:ea typeface="Roboto" panose="02000000000000000000" pitchFamily="2" charset="0"/>
                <a:hlinkClick r:id="rId4"/>
              </a:rPr>
              <a:t>https://nursesupport.org/nurse-support-program-ii/forms/</a:t>
            </a:r>
            <a:r>
              <a:rPr lang="en-US" dirty="0">
                <a:latin typeface="Roboto" panose="02000000000000000000" pitchFamily="2" charset="0"/>
                <a:ea typeface="Roboto" panose="02000000000000000000" pitchFamily="2" charset="0"/>
              </a:rPr>
              <a:t> </a:t>
            </a:r>
          </a:p>
          <a:p>
            <a:pPr marL="109728" indent="0">
              <a:buNone/>
            </a:pPr>
            <a:r>
              <a:rPr lang="en-US" dirty="0">
                <a:latin typeface="Roboto" panose="02000000000000000000" pitchFamily="2" charset="0"/>
                <a:ea typeface="Roboto" panose="02000000000000000000" pitchFamily="2" charset="0"/>
              </a:rPr>
              <a:t>Next Generation NCLEX-RN Sessions</a:t>
            </a:r>
          </a:p>
          <a:p>
            <a:pPr marL="109728" indent="0">
              <a:buNone/>
            </a:pPr>
            <a:r>
              <a:rPr lang="en-US" dirty="0">
                <a:latin typeface="Roboto" panose="02000000000000000000" pitchFamily="2" charset="0"/>
                <a:ea typeface="Roboto" panose="02000000000000000000" pitchFamily="2" charset="0"/>
                <a:hlinkClick r:id="rId5"/>
              </a:rPr>
              <a:t>https://nursesupport.org/nurse-support-program-ii/next-generation-nclex-ngn-/</a:t>
            </a:r>
            <a:r>
              <a:rPr lang="en-US" dirty="0">
                <a:latin typeface="Roboto" panose="02000000000000000000" pitchFamily="2" charset="0"/>
                <a:ea typeface="Roboto" panose="02000000000000000000" pitchFamily="2" charset="0"/>
              </a:rPr>
              <a:t> </a:t>
            </a:r>
          </a:p>
        </p:txBody>
      </p:sp>
      <p:sp>
        <p:nvSpPr>
          <p:cNvPr id="3" name="Title 2">
            <a:extLst>
              <a:ext uri="{FF2B5EF4-FFF2-40B4-BE49-F238E27FC236}">
                <a16:creationId xmlns:a16="http://schemas.microsoft.com/office/drawing/2014/main" id="{5BEACB73-BCEC-4B1E-900C-53E635C12EA9}"/>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Nurse Support Program Resources</a:t>
            </a:r>
          </a:p>
        </p:txBody>
      </p:sp>
    </p:spTree>
    <p:extLst>
      <p:ext uri="{BB962C8B-B14F-4D97-AF65-F5344CB8AC3E}">
        <p14:creationId xmlns:p14="http://schemas.microsoft.com/office/powerpoint/2010/main" val="3727989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4600" y="1219200"/>
            <a:ext cx="4457700" cy="4457700"/>
          </a:xfrm>
          <a:prstGeom prst="rect">
            <a:avLst/>
          </a:prstGeom>
        </p:spPr>
      </p:pic>
      <p:sp>
        <p:nvSpPr>
          <p:cNvPr id="2" name="Title 1"/>
          <p:cNvSpPr>
            <a:spLocks noGrp="1"/>
          </p:cNvSpPr>
          <p:nvPr>
            <p:ph type="title"/>
          </p:nvPr>
        </p:nvSpPr>
        <p:spPr>
          <a:xfrm>
            <a:off x="457200" y="274638"/>
            <a:ext cx="8229600" cy="1096962"/>
          </a:xfrm>
        </p:spPr>
        <p:txBody>
          <a:bodyPr>
            <a:normAutofit/>
          </a:bodyPr>
          <a:lstStyle/>
          <a:p>
            <a:pPr algn="ctr"/>
            <a:r>
              <a:rPr lang="en-US" sz="3600" dirty="0"/>
              <a:t>  </a:t>
            </a:r>
            <a:r>
              <a:rPr lang="en-US" sz="3600" dirty="0">
                <a:latin typeface="Roboto" panose="02000000000000000000" pitchFamily="2" charset="0"/>
                <a:ea typeface="Roboto" panose="02000000000000000000" pitchFamily="2" charset="0"/>
              </a:rPr>
              <a:t>Questions?</a:t>
            </a:r>
            <a:r>
              <a:rPr lang="en-US" dirty="0"/>
              <a:t>   </a:t>
            </a:r>
            <a:br>
              <a:rPr lang="en-US" dirty="0"/>
            </a:br>
            <a:endParaRPr lang="en-US" sz="1800"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a:latin typeface="Roboto" panose="02000000000000000000" pitchFamily="2" charset="0"/>
                <a:ea typeface="Roboto" panose="02000000000000000000" pitchFamily="2" charset="0"/>
              </a:rPr>
              <a:t>Annotated Code of Maryland, Education Article § 11-405. Nurse Support Program Assistance Fund​​,​ [2006, </a:t>
            </a:r>
            <a:r>
              <a:rPr lang="en-US" dirty="0" err="1">
                <a:latin typeface="Roboto" panose="02000000000000000000" pitchFamily="2" charset="0"/>
                <a:ea typeface="Roboto" panose="02000000000000000000" pitchFamily="2" charset="0"/>
              </a:rPr>
              <a:t>chs</a:t>
            </a:r>
            <a:r>
              <a:rPr lang="en-US" dirty="0">
                <a:latin typeface="Roboto" panose="02000000000000000000" pitchFamily="2" charset="0"/>
                <a:ea typeface="Roboto" panose="02000000000000000000" pitchFamily="2" charset="0"/>
              </a:rPr>
              <a:t>. 221, 222.][2016].</a:t>
            </a:r>
          </a:p>
          <a:p>
            <a:pPr>
              <a:buNone/>
            </a:pPr>
            <a:r>
              <a:rPr lang="en-US" dirty="0" err="1">
                <a:latin typeface="Roboto" panose="02000000000000000000" pitchFamily="2" charset="0"/>
                <a:ea typeface="Roboto" panose="02000000000000000000" pitchFamily="2" charset="0"/>
              </a:rPr>
              <a:t>Auerbach</a:t>
            </a:r>
            <a:r>
              <a:rPr lang="en-US" dirty="0">
                <a:latin typeface="Roboto" panose="02000000000000000000" pitchFamily="2" charset="0"/>
                <a:ea typeface="Roboto" panose="02000000000000000000" pitchFamily="2" charset="0"/>
              </a:rPr>
              <a:t>, D. I., </a:t>
            </a:r>
            <a:r>
              <a:rPr lang="en-US" dirty="0" err="1">
                <a:latin typeface="Roboto" panose="02000000000000000000" pitchFamily="2" charset="0"/>
                <a:ea typeface="Roboto" panose="02000000000000000000" pitchFamily="2" charset="0"/>
              </a:rPr>
              <a:t>Chattopadhyay</a:t>
            </a:r>
            <a:r>
              <a:rPr lang="en-US" dirty="0">
                <a:latin typeface="Roboto" panose="02000000000000000000" pitchFamily="2" charset="0"/>
                <a:ea typeface="Roboto" panose="02000000000000000000" pitchFamily="2" charset="0"/>
              </a:rPr>
              <a:t>, A., </a:t>
            </a:r>
            <a:r>
              <a:rPr lang="en-US" dirty="0" err="1">
                <a:latin typeface="Roboto" panose="02000000000000000000" pitchFamily="2" charset="0"/>
                <a:ea typeface="Roboto" panose="02000000000000000000" pitchFamily="2" charset="0"/>
              </a:rPr>
              <a:t>Zangoro</a:t>
            </a:r>
            <a:r>
              <a:rPr lang="en-US" dirty="0">
                <a:latin typeface="Roboto" panose="02000000000000000000" pitchFamily="2" charset="0"/>
                <a:ea typeface="Roboto" panose="02000000000000000000" pitchFamily="2" charset="0"/>
              </a:rPr>
              <a:t>, G., </a:t>
            </a:r>
            <a:r>
              <a:rPr lang="en-US" dirty="0" err="1">
                <a:latin typeface="Roboto" panose="02000000000000000000" pitchFamily="2" charset="0"/>
                <a:ea typeface="Roboto" panose="02000000000000000000" pitchFamily="2" charset="0"/>
              </a:rPr>
              <a:t>Staiger</a:t>
            </a:r>
            <a:r>
              <a:rPr lang="en-US" dirty="0">
                <a:latin typeface="Roboto" panose="02000000000000000000" pitchFamily="2" charset="0"/>
                <a:ea typeface="Roboto" panose="02000000000000000000" pitchFamily="2" charset="0"/>
              </a:rPr>
              <a:t>, D. O. &amp; </a:t>
            </a:r>
            <a:r>
              <a:rPr lang="en-US" dirty="0" err="1">
                <a:latin typeface="Roboto" panose="02000000000000000000" pitchFamily="2" charset="0"/>
                <a:ea typeface="Roboto" panose="02000000000000000000" pitchFamily="2" charset="0"/>
              </a:rPr>
              <a:t>Buerhaus</a:t>
            </a:r>
            <a:r>
              <a:rPr lang="en-US" dirty="0">
                <a:latin typeface="Roboto" panose="02000000000000000000" pitchFamily="2" charset="0"/>
                <a:ea typeface="Roboto" panose="02000000000000000000" pitchFamily="2" charset="0"/>
              </a:rPr>
              <a:t>, P. I. (2017). Improving nursing workforce forecasts: Comparative analysis of the cohort supply model and the health workforce simulation model. </a:t>
            </a:r>
            <a:r>
              <a:rPr lang="en-US" i="1" dirty="0">
                <a:latin typeface="Roboto" panose="02000000000000000000" pitchFamily="2" charset="0"/>
                <a:ea typeface="Roboto" panose="02000000000000000000" pitchFamily="2" charset="0"/>
              </a:rPr>
              <a:t>Nursing Economics, </a:t>
            </a:r>
            <a:r>
              <a:rPr lang="en-US" dirty="0">
                <a:latin typeface="Roboto" panose="02000000000000000000" pitchFamily="2" charset="0"/>
                <a:ea typeface="Roboto" panose="02000000000000000000" pitchFamily="2" charset="0"/>
              </a:rPr>
              <a:t>35(6), 283-326.</a:t>
            </a:r>
          </a:p>
          <a:p>
            <a:pPr>
              <a:buNone/>
            </a:pPr>
            <a:r>
              <a:rPr lang="en-US" dirty="0">
                <a:latin typeface="Roboto" panose="02000000000000000000" pitchFamily="2" charset="0"/>
                <a:ea typeface="Roboto" panose="02000000000000000000" pitchFamily="2" charset="0"/>
              </a:rPr>
              <a:t>Health Services Cost Review Commission, </a:t>
            </a:r>
            <a:r>
              <a:rPr lang="en-US" dirty="0">
                <a:latin typeface="Roboto" panose="02000000000000000000" pitchFamily="2" charset="0"/>
                <a:ea typeface="Roboto" panose="02000000000000000000" pitchFamily="2" charset="0"/>
                <a:hlinkClick r:id="rId2"/>
              </a:rPr>
              <a:t>https://hscrc.maryland.gov</a:t>
            </a:r>
            <a:r>
              <a:rPr lang="en-US" dirty="0">
                <a:latin typeface="Roboto" panose="02000000000000000000" pitchFamily="2" charset="0"/>
                <a:ea typeface="Roboto" panose="02000000000000000000" pitchFamily="2" charset="0"/>
              </a:rPr>
              <a:t> </a:t>
            </a:r>
          </a:p>
          <a:p>
            <a:pPr>
              <a:buNone/>
            </a:pPr>
            <a:r>
              <a:rPr lang="en-US" dirty="0">
                <a:latin typeface="Roboto" panose="02000000000000000000" pitchFamily="2" charset="0"/>
                <a:ea typeface="Roboto" panose="02000000000000000000" pitchFamily="2" charset="0"/>
              </a:rPr>
              <a:t>Maryland Higher Education Commission, Nurse Support Program II, </a:t>
            </a:r>
            <a:r>
              <a:rPr lang="en-US" u="sng" dirty="0">
                <a:latin typeface="Roboto" panose="02000000000000000000" pitchFamily="2" charset="0"/>
                <a:ea typeface="Roboto" panose="02000000000000000000" pitchFamily="2" charset="0"/>
                <a:hlinkClick r:id="rId3"/>
              </a:rPr>
              <a:t>www.nursesupport.org</a:t>
            </a:r>
            <a:endParaRPr lang="en-US" dirty="0">
              <a:latin typeface="Roboto" panose="02000000000000000000" pitchFamily="2" charset="0"/>
              <a:ea typeface="Roboto" panose="02000000000000000000" pitchFamily="2" charset="0"/>
            </a:endParaRP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References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912A0-86F6-4884-A463-AF304B4D3E75}"/>
              </a:ext>
            </a:extLst>
          </p:cNvPr>
          <p:cNvSpPr>
            <a:spLocks noGrp="1"/>
          </p:cNvSpPr>
          <p:nvPr>
            <p:ph idx="1"/>
          </p:nvPr>
        </p:nvSpPr>
        <p:spPr/>
        <p:txBody>
          <a:bodyPr/>
          <a:lstStyle/>
          <a:p>
            <a:pPr marL="109728" indent="0">
              <a:buNone/>
            </a:pPr>
            <a:r>
              <a:rPr lang="en-US" dirty="0">
                <a:latin typeface="Roboto" panose="02000000000000000000" pitchFamily="2" charset="0"/>
                <a:ea typeface="Roboto" panose="02000000000000000000" pitchFamily="2" charset="0"/>
              </a:rPr>
              <a:t>Peterson, C.L. &amp; Schumacher, D.N. (2020) How Maryland’s Total Cost of Care Model has helped hospitals manage the Covid-19 Stress Test, Health Affairs Blog, October 7, 2020</a:t>
            </a:r>
          </a:p>
          <a:p>
            <a:endParaRPr lang="en-US" dirty="0">
              <a:latin typeface="Roboto" panose="02000000000000000000" pitchFamily="2" charset="0"/>
              <a:ea typeface="Roboto" panose="02000000000000000000" pitchFamily="2" charset="0"/>
            </a:endParaRPr>
          </a:p>
          <a:p>
            <a:pPr marL="109728" indent="0">
              <a:buNone/>
            </a:pPr>
            <a:r>
              <a:rPr lang="en-US" dirty="0">
                <a:latin typeface="Roboto" panose="02000000000000000000" pitchFamily="2" charset="0"/>
                <a:ea typeface="Roboto" panose="02000000000000000000" pitchFamily="2" charset="0"/>
                <a:hlinkClick r:id="rId2"/>
              </a:rPr>
              <a:t>https://www.healthaffairs.org/do/10.1377/hblog20201005.677034/full/</a:t>
            </a:r>
            <a:r>
              <a:rPr lang="en-US" dirty="0">
                <a:latin typeface="Roboto" panose="02000000000000000000" pitchFamily="2" charset="0"/>
                <a:ea typeface="Roboto" panose="02000000000000000000" pitchFamily="2" charset="0"/>
              </a:rPr>
              <a:t> </a:t>
            </a:r>
          </a:p>
        </p:txBody>
      </p:sp>
      <p:sp>
        <p:nvSpPr>
          <p:cNvPr id="3" name="Title 2">
            <a:extLst>
              <a:ext uri="{FF2B5EF4-FFF2-40B4-BE49-F238E27FC236}">
                <a16:creationId xmlns:a16="http://schemas.microsoft.com/office/drawing/2014/main" id="{F5131145-7C30-4FAA-BA09-35F6AB5B096C}"/>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References</a:t>
            </a:r>
          </a:p>
        </p:txBody>
      </p:sp>
    </p:spTree>
    <p:extLst>
      <p:ext uri="{BB962C8B-B14F-4D97-AF65-F5344CB8AC3E}">
        <p14:creationId xmlns:p14="http://schemas.microsoft.com/office/powerpoint/2010/main" val="1600823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latin typeface="Roboto" panose="02000000000000000000" pitchFamily="2" charset="0"/>
                <a:ea typeface="Roboto" panose="02000000000000000000" pitchFamily="2" charset="0"/>
              </a:rPr>
              <a:t>Zhang, X., Tai, D., </a:t>
            </a:r>
            <a:r>
              <a:rPr lang="en-US" dirty="0" err="1">
                <a:latin typeface="Roboto" panose="02000000000000000000" pitchFamily="2" charset="0"/>
                <a:ea typeface="Roboto" panose="02000000000000000000" pitchFamily="2" charset="0"/>
              </a:rPr>
              <a:t>Pforsich</a:t>
            </a:r>
            <a:r>
              <a:rPr lang="en-US" dirty="0">
                <a:latin typeface="Roboto" panose="02000000000000000000" pitchFamily="2" charset="0"/>
                <a:ea typeface="Roboto" panose="02000000000000000000" pitchFamily="2" charset="0"/>
              </a:rPr>
              <a:t>, H. &amp; Lin, V. (2018). US registered nurse workforce report card and shortage forecast: A revisit. American </a:t>
            </a:r>
            <a:r>
              <a:rPr lang="en-US" i="1" dirty="0">
                <a:latin typeface="Roboto" panose="02000000000000000000" pitchFamily="2" charset="0"/>
                <a:ea typeface="Roboto" panose="02000000000000000000" pitchFamily="2" charset="0"/>
              </a:rPr>
              <a:t>Journal of Medical Quality</a:t>
            </a:r>
            <a:r>
              <a:rPr lang="en-US" dirty="0">
                <a:latin typeface="Roboto" panose="02000000000000000000" pitchFamily="2" charset="0"/>
                <a:ea typeface="Roboto" panose="02000000000000000000" pitchFamily="2" charset="0"/>
              </a:rPr>
              <a:t>, 33(3), 229- 236. </a:t>
            </a:r>
            <a:r>
              <a:rPr lang="en-US" dirty="0">
                <a:latin typeface="Roboto" panose="02000000000000000000" pitchFamily="2" charset="0"/>
                <a:ea typeface="Roboto" panose="02000000000000000000" pitchFamily="2" charset="0"/>
                <a:hlinkClick r:id="rId2"/>
              </a:rPr>
              <a:t>https://edsource.org/wp-content/uploads/2019/02/Zhang-Daniel-Pforsich-Lin-2017- United-States-Registered-Nurse-Workforce-Report-Card-and-Shortage-Forecast_-</a:t>
            </a:r>
            <a:r>
              <a:rPr lang="en-US" dirty="0" err="1">
                <a:latin typeface="Roboto" panose="02000000000000000000" pitchFamily="2" charset="0"/>
                <a:ea typeface="Roboto" panose="02000000000000000000" pitchFamily="2" charset="0"/>
                <a:hlinkClick r:id="rId2"/>
              </a:rPr>
              <a:t>ARevisit.pdf</a:t>
            </a:r>
            <a:r>
              <a:rPr lang="en-US" dirty="0">
                <a:latin typeface="Roboto" panose="02000000000000000000" pitchFamily="2" charset="0"/>
                <a:ea typeface="Roboto" panose="02000000000000000000" pitchFamily="2" charset="0"/>
              </a:rPr>
              <a:t> </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References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2CF673-E631-4EB1-9655-249217DA3BEA}"/>
              </a:ext>
            </a:extLst>
          </p:cNvPr>
          <p:cNvSpPr>
            <a:spLocks noGrp="1"/>
          </p:cNvSpPr>
          <p:nvPr>
            <p:ph type="title"/>
          </p:nvPr>
        </p:nvSpPr>
        <p:spPr/>
        <p:txBody>
          <a:bodyPr>
            <a:normAutofit/>
          </a:bodyPr>
          <a:lstStyle/>
          <a:p>
            <a:r>
              <a:rPr lang="en-US" dirty="0"/>
              <a:t>            </a:t>
            </a:r>
            <a:r>
              <a:rPr lang="en-US" sz="3600" dirty="0">
                <a:latin typeface="Roboto" panose="02000000000000000000" pitchFamily="2" charset="0"/>
                <a:ea typeface="Roboto" panose="02000000000000000000" pitchFamily="2" charset="0"/>
              </a:rPr>
              <a:t>Changes with Covid</a:t>
            </a:r>
          </a:p>
        </p:txBody>
      </p:sp>
      <p:pic>
        <p:nvPicPr>
          <p:cNvPr id="8" name="Content Placeholder 7">
            <a:extLst>
              <a:ext uri="{FF2B5EF4-FFF2-40B4-BE49-F238E27FC236}">
                <a16:creationId xmlns:a16="http://schemas.microsoft.com/office/drawing/2014/main" id="{4A042FF7-7926-4EFC-BD21-6064DEF52C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966787" y="1715294"/>
            <a:ext cx="721042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18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F9C74D-6F4F-4CB4-8AB6-6062AEC0110A}"/>
              </a:ext>
            </a:extLst>
          </p:cNvPr>
          <p:cNvSpPr>
            <a:spLocks noGrp="1"/>
          </p:cNvSpPr>
          <p:nvPr>
            <p:ph idx="1"/>
          </p:nvPr>
        </p:nvSpPr>
        <p:spPr>
          <a:xfrm>
            <a:off x="805543" y="1037771"/>
            <a:ext cx="8305800" cy="5300472"/>
          </a:xfrm>
        </p:spPr>
        <p:txBody>
          <a:bodyPr>
            <a:normAutofit fontScale="92500" lnSpcReduction="10000"/>
          </a:bodyPr>
          <a:lstStyle/>
          <a:p>
            <a:pPr marL="109728" indent="0">
              <a:buNone/>
            </a:pPr>
            <a:r>
              <a:rPr lang="en-US" b="0" i="0" dirty="0">
                <a:solidFill>
                  <a:srgbClr val="404042"/>
                </a:solidFill>
                <a:effectLst/>
                <a:latin typeface="Roboto" panose="02000000000000000000" pitchFamily="2" charset="0"/>
              </a:rPr>
              <a:t>The Commission’s first step was to eliminate any </a:t>
            </a:r>
            <a:r>
              <a:rPr lang="en-US" b="0" i="0" u="sng" dirty="0">
                <a:solidFill>
                  <a:srgbClr val="07646D"/>
                </a:solidFill>
                <a:effectLst/>
                <a:latin typeface="Roboto" panose="02000000000000000000" pitchFamily="2" charset="0"/>
                <a:hlinkClick r:id="rId2"/>
              </a:rPr>
              <a:t>undercharge penalty</a:t>
            </a:r>
            <a:r>
              <a:rPr lang="en-US" b="0" i="0" dirty="0">
                <a:solidFill>
                  <a:srgbClr val="404042"/>
                </a:solidFill>
                <a:effectLst/>
                <a:latin typeface="Roboto" panose="02000000000000000000" pitchFamily="2" charset="0"/>
              </a:rPr>
              <a:t> that would typically apply for a hospital not attaining its global budget at the end of the fiscal year. Second, hospitals were permitted to </a:t>
            </a:r>
            <a:r>
              <a:rPr lang="en-US" b="0" i="0" u="sng" dirty="0">
                <a:solidFill>
                  <a:srgbClr val="07646D"/>
                </a:solidFill>
                <a:effectLst/>
                <a:latin typeface="Roboto" panose="02000000000000000000" pitchFamily="2" charset="0"/>
                <a:hlinkClick r:id="rId2"/>
              </a:rPr>
              <a:t>carry their FY20 undercharge into</a:t>
            </a:r>
            <a:r>
              <a:rPr lang="en-US" b="0" i="0" dirty="0">
                <a:solidFill>
                  <a:srgbClr val="404042"/>
                </a:solidFill>
                <a:effectLst/>
                <a:latin typeface="Roboto" panose="02000000000000000000" pitchFamily="2" charset="0"/>
              </a:rPr>
              <a:t> FY21 and to spread the recapture of that revenue over time so prices would not dramatically increase. Third, as of May 15, 2020, an estimated </a:t>
            </a:r>
            <a:r>
              <a:rPr lang="en-US" b="0" i="0" u="sng" dirty="0">
                <a:solidFill>
                  <a:srgbClr val="07646D"/>
                </a:solidFill>
                <a:effectLst/>
                <a:latin typeface="Roboto" panose="02000000000000000000" pitchFamily="2" charset="0"/>
                <a:hlinkClick r:id="rId3"/>
              </a:rPr>
              <a:t>$500 million in grant money</a:t>
            </a:r>
            <a:r>
              <a:rPr lang="en-US" b="0" i="0" dirty="0">
                <a:solidFill>
                  <a:srgbClr val="404042"/>
                </a:solidFill>
                <a:effectLst/>
                <a:latin typeface="Roboto" panose="02000000000000000000" pitchFamily="2" charset="0"/>
              </a:rPr>
              <a:t> was provided to Maryland hospitals from the federal Coronavirus Aid, Relief, and Economic Security (CARES) Act. These funds were treated as a debit to the undercharge credit, thus reducing by approximately half the amounts that would otherwise be paid by Medicare, Medicaid, and other payers, employers, and consumers through hospital price increases.</a:t>
            </a:r>
          </a:p>
          <a:p>
            <a:r>
              <a:rPr lang="en-US" b="0" i="1" dirty="0">
                <a:solidFill>
                  <a:srgbClr val="404042"/>
                </a:solidFill>
                <a:effectLst/>
                <a:latin typeface="Roboto" panose="02000000000000000000" pitchFamily="2" charset="0"/>
              </a:rPr>
              <a:t>Source: 575th Meeting of the Health Services Cost Review Commission, July 8, 2020, page 155.</a:t>
            </a:r>
            <a:endParaRPr lang="en-US" dirty="0"/>
          </a:p>
        </p:txBody>
      </p:sp>
      <p:sp>
        <p:nvSpPr>
          <p:cNvPr id="3" name="Title 2">
            <a:extLst>
              <a:ext uri="{FF2B5EF4-FFF2-40B4-BE49-F238E27FC236}">
                <a16:creationId xmlns:a16="http://schemas.microsoft.com/office/drawing/2014/main" id="{191F3DC4-360B-4EB3-98A5-0E35128F6346}"/>
              </a:ext>
            </a:extLst>
          </p:cNvPr>
          <p:cNvSpPr>
            <a:spLocks noGrp="1"/>
          </p:cNvSpPr>
          <p:nvPr>
            <p:ph type="title"/>
          </p:nvPr>
        </p:nvSpPr>
        <p:spPr>
          <a:xfrm>
            <a:off x="457200" y="274638"/>
            <a:ext cx="8229600" cy="792162"/>
          </a:xfrm>
        </p:spPr>
        <p:txBody>
          <a:bodyPr>
            <a:normAutofit/>
          </a:bodyPr>
          <a:lstStyle/>
          <a:p>
            <a:r>
              <a:rPr lang="en-US" sz="3600" dirty="0">
                <a:latin typeface="Roboto" panose="02000000000000000000" pitchFamily="2" charset="0"/>
                <a:ea typeface="Roboto" panose="02000000000000000000" pitchFamily="2" charset="0"/>
              </a:rPr>
              <a:t>Important Role of HSCRC</a:t>
            </a:r>
          </a:p>
        </p:txBody>
      </p:sp>
    </p:spTree>
    <p:extLst>
      <p:ext uri="{BB962C8B-B14F-4D97-AF65-F5344CB8AC3E}">
        <p14:creationId xmlns:p14="http://schemas.microsoft.com/office/powerpoint/2010/main" val="21115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6B46C-5E5A-4D14-897D-58ADA77CADEC}"/>
              </a:ext>
            </a:extLst>
          </p:cNvPr>
          <p:cNvSpPr>
            <a:spLocks noGrp="1"/>
          </p:cNvSpPr>
          <p:nvPr>
            <p:ph idx="1"/>
          </p:nvPr>
        </p:nvSpPr>
        <p:spPr/>
        <p:txBody>
          <a:bodyPr>
            <a:normAutofit fontScale="92500"/>
          </a:bodyPr>
          <a:lstStyle/>
          <a:p>
            <a:pPr marL="109728" indent="0">
              <a:buNone/>
            </a:pPr>
            <a:r>
              <a:rPr lang="en-US" b="0" i="0" dirty="0">
                <a:solidFill>
                  <a:srgbClr val="404042"/>
                </a:solidFill>
                <a:effectLst/>
                <a:latin typeface="Roboto" panose="02000000000000000000" pitchFamily="2" charset="0"/>
              </a:rPr>
              <a:t>The state adjusted its policies, in collaboration with Center for Medicare and Medicaid Innovation (CMMI), to successfully respond to the pandemic’s volume impacts and ensure hospitals’ financial stability.</a:t>
            </a:r>
          </a:p>
          <a:p>
            <a:pPr marL="109728" indent="0">
              <a:buNone/>
            </a:pPr>
            <a:r>
              <a:rPr lang="en-US" dirty="0">
                <a:solidFill>
                  <a:srgbClr val="404042"/>
                </a:solidFill>
                <a:latin typeface="Roboto" panose="02000000000000000000" pitchFamily="2" charset="0"/>
              </a:rPr>
              <a:t>Well positioned in</a:t>
            </a:r>
            <a:r>
              <a:rPr lang="en-US" b="0" i="0" dirty="0">
                <a:solidFill>
                  <a:srgbClr val="404042"/>
                </a:solidFill>
                <a:effectLst/>
                <a:latin typeface="Roboto" panose="02000000000000000000" pitchFamily="2" charset="0"/>
              </a:rPr>
              <a:t> terms of Medicare savings, the state’s performance in CY2019 was the best yet since hospital global budgets were implemented in 2014. </a:t>
            </a:r>
          </a:p>
          <a:p>
            <a:pPr marL="109728" indent="0">
              <a:buNone/>
            </a:pPr>
            <a:r>
              <a:rPr lang="en-US" b="0" i="0" dirty="0">
                <a:solidFill>
                  <a:srgbClr val="404042"/>
                </a:solidFill>
                <a:effectLst/>
                <a:latin typeface="Roboto" panose="02000000000000000000" pitchFamily="2" charset="0"/>
              </a:rPr>
              <a:t>The arrival of COVID-19 in 2020 has been a system test. Maryland has managed the challenges well in collaboration with the CMMI, the hospitals, and other stakeholders, although the </a:t>
            </a:r>
            <a:r>
              <a:rPr lang="en-US" b="1" i="0" dirty="0">
                <a:solidFill>
                  <a:srgbClr val="404042"/>
                </a:solidFill>
                <a:effectLst/>
                <a:latin typeface="Roboto" panose="02000000000000000000" pitchFamily="2" charset="0"/>
              </a:rPr>
              <a:t>ultimate impact of COVID-19 remains to be seen. </a:t>
            </a:r>
            <a:endParaRPr lang="en-US" b="1" dirty="0"/>
          </a:p>
        </p:txBody>
      </p:sp>
      <p:sp>
        <p:nvSpPr>
          <p:cNvPr id="3" name="Title 2">
            <a:extLst>
              <a:ext uri="{FF2B5EF4-FFF2-40B4-BE49-F238E27FC236}">
                <a16:creationId xmlns:a16="http://schemas.microsoft.com/office/drawing/2014/main" id="{5A957F21-1162-4049-AE49-0944E302F176}"/>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Impact of Covid on the Model</a:t>
            </a:r>
          </a:p>
        </p:txBody>
      </p:sp>
    </p:spTree>
    <p:extLst>
      <p:ext uri="{BB962C8B-B14F-4D97-AF65-F5344CB8AC3E}">
        <p14:creationId xmlns:p14="http://schemas.microsoft.com/office/powerpoint/2010/main" val="2137374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Roboto" panose="02000000000000000000" pitchFamily="2" charset="0"/>
                <a:ea typeface="Roboto" panose="02000000000000000000" pitchFamily="2" charset="0"/>
                <a:cs typeface="Times New Roman" panose="02020603050405020304" pitchFamily="18" charset="0"/>
              </a:rPr>
              <a:t>NSP II : An Overview</a:t>
            </a:r>
          </a:p>
        </p:txBody>
      </p:sp>
      <p:sp>
        <p:nvSpPr>
          <p:cNvPr id="3" name="Content Placeholder 2"/>
          <p:cNvSpPr>
            <a:spLocks noGrp="1"/>
          </p:cNvSpPr>
          <p:nvPr>
            <p:ph sz="quarter" idx="1"/>
          </p:nvPr>
        </p:nvSpPr>
        <p:spPr/>
        <p:txBody>
          <a:bodyPr>
            <a:normAutofit/>
          </a:bodyPr>
          <a:lstStyle/>
          <a:p>
            <a:r>
              <a:rPr lang="en-US" sz="2800" dirty="0">
                <a:latin typeface="Roboto" panose="02000000000000000000" pitchFamily="2" charset="0"/>
                <a:ea typeface="Roboto" panose="02000000000000000000" pitchFamily="2" charset="0"/>
                <a:cs typeface="Times New Roman" panose="02020603050405020304" pitchFamily="18" charset="0"/>
              </a:rPr>
              <a:t>Established in 2005 to increase Maryland’s academic capacity for nursing education </a:t>
            </a:r>
          </a:p>
          <a:p>
            <a:r>
              <a:rPr lang="en-US" sz="2800" dirty="0">
                <a:latin typeface="Roboto" panose="02000000000000000000" pitchFamily="2" charset="0"/>
                <a:ea typeface="Roboto" panose="02000000000000000000" pitchFamily="2" charset="0"/>
                <a:cs typeface="Times New Roman" panose="02020603050405020304" pitchFamily="18" charset="0"/>
              </a:rPr>
              <a:t>Administered by the Maryland Higher Education Commission (MHEC)</a:t>
            </a:r>
          </a:p>
          <a:p>
            <a:r>
              <a:rPr lang="en-US" sz="2800" dirty="0">
                <a:latin typeface="Roboto" panose="02000000000000000000" pitchFamily="2" charset="0"/>
                <a:ea typeface="Roboto" panose="02000000000000000000" pitchFamily="2" charset="0"/>
                <a:cs typeface="Times New Roman" panose="02020603050405020304" pitchFamily="18" charset="0"/>
              </a:rPr>
              <a:t>Funded through pooled assessments totaling up to 0.1 % of </a:t>
            </a:r>
            <a:r>
              <a:rPr lang="en-US" sz="2800" b="1" dirty="0">
                <a:latin typeface="Roboto" panose="02000000000000000000" pitchFamily="2" charset="0"/>
                <a:ea typeface="Roboto" panose="02000000000000000000" pitchFamily="2" charset="0"/>
                <a:cs typeface="Times New Roman" panose="02020603050405020304" pitchFamily="18" charset="0"/>
              </a:rPr>
              <a:t>hospital</a:t>
            </a:r>
            <a:r>
              <a:rPr lang="en-US" sz="2800" dirty="0">
                <a:latin typeface="Roboto" panose="02000000000000000000" pitchFamily="2" charset="0"/>
                <a:ea typeface="Roboto" panose="02000000000000000000" pitchFamily="2" charset="0"/>
                <a:cs typeface="Times New Roman" panose="02020603050405020304" pitchFamily="18" charset="0"/>
              </a:rPr>
              <a:t> regulated gross patient revenue</a:t>
            </a:r>
          </a:p>
          <a:p>
            <a:r>
              <a:rPr lang="en-US" sz="2800" dirty="0">
                <a:latin typeface="Roboto" panose="02000000000000000000" pitchFamily="2" charset="0"/>
                <a:ea typeface="Roboto" panose="02000000000000000000" pitchFamily="2" charset="0"/>
                <a:cs typeface="Times New Roman" panose="02020603050405020304" pitchFamily="18" charset="0"/>
              </a:rPr>
              <a:t>Goal: to </a:t>
            </a:r>
            <a:r>
              <a:rPr lang="en-US" sz="2800" b="1" dirty="0">
                <a:latin typeface="Roboto" panose="02000000000000000000" pitchFamily="2" charset="0"/>
                <a:ea typeface="Roboto" panose="02000000000000000000" pitchFamily="2" charset="0"/>
                <a:cs typeface="Times New Roman" panose="02020603050405020304" pitchFamily="18" charset="0"/>
              </a:rPr>
              <a:t>increase nursing graduates </a:t>
            </a:r>
            <a:r>
              <a:rPr lang="en-US" sz="2800" dirty="0">
                <a:latin typeface="Roboto" panose="02000000000000000000" pitchFamily="2" charset="0"/>
                <a:ea typeface="Roboto" panose="02000000000000000000" pitchFamily="2" charset="0"/>
                <a:cs typeface="Times New Roman" panose="02020603050405020304" pitchFamily="18" charset="0"/>
              </a:rPr>
              <a:t>and mitigate barriers to nursing education through institutional and faculty focused initiatives</a:t>
            </a:r>
          </a:p>
        </p:txBody>
      </p:sp>
    </p:spTree>
    <p:extLst>
      <p:ext uri="{BB962C8B-B14F-4D97-AF65-F5344CB8AC3E}">
        <p14:creationId xmlns:p14="http://schemas.microsoft.com/office/powerpoint/2010/main" val="3802526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4804</TotalTime>
  <Words>7364</Words>
  <Application>Microsoft Office PowerPoint</Application>
  <PresentationFormat>On-screen Show (4:3)</PresentationFormat>
  <Paragraphs>678</Paragraphs>
  <Slides>58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Calibri</vt:lpstr>
      <vt:lpstr>Cambria</vt:lpstr>
      <vt:lpstr>Lucida Sans Unicode</vt:lpstr>
      <vt:lpstr>Roboto</vt:lpstr>
      <vt:lpstr>Symbol</vt:lpstr>
      <vt:lpstr>Times New Roman</vt:lpstr>
      <vt:lpstr>Verdana</vt:lpstr>
      <vt:lpstr>Wingdings 2</vt:lpstr>
      <vt:lpstr>Wingdings 3</vt:lpstr>
      <vt:lpstr>Concourse</vt:lpstr>
      <vt:lpstr>   Nurse Support Program II FY 2023 Technical Assistance  </vt:lpstr>
      <vt:lpstr>HSCRC and MHEC Contacts</vt:lpstr>
      <vt:lpstr>NSP I and NSP II: Two Sides of the Coin</vt:lpstr>
      <vt:lpstr>        Maryland Model</vt:lpstr>
      <vt:lpstr>Innovative Payment Model</vt:lpstr>
      <vt:lpstr>            Changes with Covid</vt:lpstr>
      <vt:lpstr>Important Role of HSCRC</vt:lpstr>
      <vt:lpstr>Impact of Covid on the Model</vt:lpstr>
      <vt:lpstr>NSP II : An Overview</vt:lpstr>
      <vt:lpstr>NSP II Program Evaluation </vt:lpstr>
      <vt:lpstr>NSP II Program Evaluation- cont.</vt:lpstr>
      <vt:lpstr>Major Achievements By Initiative 2020 </vt:lpstr>
      <vt:lpstr>Major Achievements By Initiative 2020 </vt:lpstr>
      <vt:lpstr>Major Achievements By Initiative 2020</vt:lpstr>
      <vt:lpstr>Competitive Institutional Grants Funding </vt:lpstr>
      <vt:lpstr>Statewide Initiatives Faculty-Focused Awards</vt:lpstr>
      <vt:lpstr>Approved Recommendations FY 2021-FY 2025</vt:lpstr>
      <vt:lpstr>Maryland Higher Education Commission (MHEC)</vt:lpstr>
      <vt:lpstr>Foundational Goals</vt:lpstr>
      <vt:lpstr>NSP II: Two Aims</vt:lpstr>
      <vt:lpstr> ROI for NSP II</vt:lpstr>
      <vt:lpstr>NSP I and NSP II Advisory Group</vt:lpstr>
      <vt:lpstr>NSP II measures entry level RNs</vt:lpstr>
      <vt:lpstr>Nursing Supply vs. Demand</vt:lpstr>
      <vt:lpstr>Mandatory Dissemination</vt:lpstr>
      <vt:lpstr>Mandatory Dissemination</vt:lpstr>
      <vt:lpstr>Mandatory Dissemination</vt:lpstr>
      <vt:lpstr>Maryland Nurses Association</vt:lpstr>
      <vt:lpstr>National and State Conferences</vt:lpstr>
      <vt:lpstr>Academic Nurse Educator Certification (ANEC) </vt:lpstr>
      <vt:lpstr>Key Items on Cover Sheet</vt:lpstr>
      <vt:lpstr>Pick One*: Type and Initiative </vt:lpstr>
      <vt:lpstr>#5 Statewide Capacity Programs</vt:lpstr>
      <vt:lpstr>Projected and Actual Outcomes</vt:lpstr>
      <vt:lpstr>Panel Review Process</vt:lpstr>
      <vt:lpstr>Line Up of Proposal’s 15+ pages</vt:lpstr>
      <vt:lpstr>Data Definitions and Sources</vt:lpstr>
      <vt:lpstr>Mandatory Data Tables</vt:lpstr>
      <vt:lpstr>Important: # of Graduates</vt:lpstr>
      <vt:lpstr>Person completing Data Tables</vt:lpstr>
      <vt:lpstr>Budgets- Annual and Total Years</vt:lpstr>
      <vt:lpstr>Budget Narrative</vt:lpstr>
      <vt:lpstr>Budget Information </vt:lpstr>
      <vt:lpstr>Ineligible Costs New Proposals</vt:lpstr>
      <vt:lpstr>Responsibility for the Budget</vt:lpstr>
      <vt:lpstr>Start with a tight budget</vt:lpstr>
      <vt:lpstr>Annual and Final Reports</vt:lpstr>
      <vt:lpstr>Carryover limited &lt; $50K</vt:lpstr>
      <vt:lpstr>Excessive Carryover Guidance</vt:lpstr>
      <vt:lpstr> Grant Extensions </vt:lpstr>
      <vt:lpstr>Availability &amp; Return of Funds</vt:lpstr>
      <vt:lpstr>FY 2023 Proposals Due 1/28/22</vt:lpstr>
      <vt:lpstr>Think about Evaluation (2025)</vt:lpstr>
      <vt:lpstr>Nurse Support Program Resources</vt:lpstr>
      <vt:lpstr>  Questions?    </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Support Program II</dc:title>
  <dc:creator>Peggy</dc:creator>
  <cp:lastModifiedBy>Ford, Kimberly</cp:lastModifiedBy>
  <cp:revision>112</cp:revision>
  <dcterms:created xsi:type="dcterms:W3CDTF">2020-08-29T20:03:36Z</dcterms:created>
  <dcterms:modified xsi:type="dcterms:W3CDTF">2021-09-15T16:50:51Z</dcterms:modified>
</cp:coreProperties>
</file>