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3"/>
  </p:notesMasterIdLst>
  <p:sldIdLst>
    <p:sldId id="271" r:id="rId2"/>
    <p:sldId id="270" r:id="rId3"/>
    <p:sldId id="273" r:id="rId4"/>
    <p:sldId id="276" r:id="rId5"/>
    <p:sldId id="277" r:id="rId6"/>
    <p:sldId id="327" r:id="rId7"/>
    <p:sldId id="279" r:id="rId8"/>
    <p:sldId id="280" r:id="rId9"/>
    <p:sldId id="335" r:id="rId10"/>
    <p:sldId id="336" r:id="rId11"/>
    <p:sldId id="274" r:id="rId12"/>
    <p:sldId id="282" r:id="rId13"/>
    <p:sldId id="283" r:id="rId14"/>
    <p:sldId id="284" r:id="rId15"/>
    <p:sldId id="285" r:id="rId16"/>
    <p:sldId id="329" r:id="rId17"/>
    <p:sldId id="328" r:id="rId18"/>
    <p:sldId id="288" r:id="rId19"/>
    <p:sldId id="289" r:id="rId20"/>
    <p:sldId id="290" r:id="rId21"/>
    <p:sldId id="291" r:id="rId22"/>
    <p:sldId id="275"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30" r:id="rId36"/>
    <p:sldId id="305" r:id="rId37"/>
    <p:sldId id="306" r:id="rId38"/>
    <p:sldId id="307" r:id="rId39"/>
    <p:sldId id="308" r:id="rId40"/>
    <p:sldId id="309" r:id="rId41"/>
    <p:sldId id="310" r:id="rId42"/>
    <p:sldId id="331" r:id="rId43"/>
    <p:sldId id="312" r:id="rId44"/>
    <p:sldId id="313" r:id="rId45"/>
    <p:sldId id="315" r:id="rId46"/>
    <p:sldId id="316" r:id="rId47"/>
    <p:sldId id="332" r:id="rId48"/>
    <p:sldId id="333" r:id="rId49"/>
    <p:sldId id="319" r:id="rId50"/>
    <p:sldId id="320" r:id="rId51"/>
    <p:sldId id="321" r:id="rId52"/>
    <p:sldId id="322" r:id="rId53"/>
    <p:sldId id="323" r:id="rId54"/>
    <p:sldId id="325" r:id="rId55"/>
    <p:sldId id="334" r:id="rId56"/>
    <p:sldId id="344" r:id="rId57"/>
    <p:sldId id="345" r:id="rId58"/>
    <p:sldId id="346" r:id="rId59"/>
    <p:sldId id="347" r:id="rId60"/>
    <p:sldId id="348" r:id="rId61"/>
    <p:sldId id="349" r:id="rId62"/>
  </p:sldIdLst>
  <p:sldSz cx="12192000" cy="6858000"/>
  <p:notesSz cx="6858000" cy="9144000"/>
  <p:embeddedFontLst>
    <p:embeddedFont>
      <p:font typeface="Calibri" panose="020F050202020403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8" roundtripDataSignature="AMtx7mi0Ie0raq31Q1hfuYuWZgh0ppZtY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ne Williams" initials="CW" lastIdx="5" clrIdx="0">
    <p:extLst>
      <p:ext uri="{19B8F6BF-5375-455C-9EA6-DF929625EA0E}">
        <p15:presenceInfo xmlns:p15="http://schemas.microsoft.com/office/powerpoint/2012/main" userId="S::cwilliams@hscrc.maryland.gov::6e799f2a-d3a6-4587-8877-a613de70f3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38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005D0A-7AC0-4572-80CB-FF305ADB2BB4}">
  <a:tblStyle styleId="{40005D0A-7AC0-4572-80CB-FF305ADB2BB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09" autoAdjust="0"/>
    <p:restoredTop sz="94689"/>
  </p:normalViewPr>
  <p:slideViewPr>
    <p:cSldViewPr snapToGrid="0" snapToObjects="1">
      <p:cViewPr varScale="1">
        <p:scale>
          <a:sx n="69" d="100"/>
          <a:sy n="69" d="100"/>
        </p:scale>
        <p:origin x="474" y="7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A59A9C-04A1-47DF-ADD6-9441610CEB9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D21DD0C-7F10-45C1-9152-EA3CEB3E0307}">
      <dgm:prSet phldrT="[Text]"/>
      <dgm:spPr/>
      <dgm:t>
        <a:bodyPr/>
        <a:lstStyle/>
        <a:p>
          <a:r>
            <a:rPr lang="en-US" dirty="0"/>
            <a:t>1986</a:t>
          </a:r>
        </a:p>
      </dgm:t>
    </dgm:pt>
    <dgm:pt modelId="{2EEC8837-B1E1-477E-A3EA-56A954F5316B}" type="parTrans" cxnId="{E5DF0821-F620-4665-A47C-6B24C6718EE0}">
      <dgm:prSet/>
      <dgm:spPr/>
      <dgm:t>
        <a:bodyPr/>
        <a:lstStyle/>
        <a:p>
          <a:endParaRPr lang="en-US"/>
        </a:p>
      </dgm:t>
    </dgm:pt>
    <dgm:pt modelId="{20349D8B-6D7E-4EC0-88A2-398470B52E10}" type="sibTrans" cxnId="{E5DF0821-F620-4665-A47C-6B24C6718EE0}">
      <dgm:prSet/>
      <dgm:spPr/>
      <dgm:t>
        <a:bodyPr/>
        <a:lstStyle/>
        <a:p>
          <a:endParaRPr lang="en-US"/>
        </a:p>
      </dgm:t>
    </dgm:pt>
    <dgm:pt modelId="{26558A2F-7FE6-40F1-8693-6F1922BDD1B5}">
      <dgm:prSet phldrT="[Text]"/>
      <dgm:spPr/>
      <dgm:t>
        <a:bodyPr/>
        <a:lstStyle/>
        <a:p>
          <a:r>
            <a:rPr lang="en-US" dirty="0"/>
            <a:t>HSCRC initiates the Nurse Education Support Program</a:t>
          </a:r>
        </a:p>
      </dgm:t>
    </dgm:pt>
    <dgm:pt modelId="{431DC742-A2B5-44BC-9762-9EA34998CE2A}" type="parTrans" cxnId="{3BAC5F83-FE16-4CEA-AC1D-F653730837F9}">
      <dgm:prSet/>
      <dgm:spPr/>
      <dgm:t>
        <a:bodyPr/>
        <a:lstStyle/>
        <a:p>
          <a:endParaRPr lang="en-US"/>
        </a:p>
      </dgm:t>
    </dgm:pt>
    <dgm:pt modelId="{9CEBA8BE-4EBD-42AC-9376-8DC603ED7BEB}" type="sibTrans" cxnId="{3BAC5F83-FE16-4CEA-AC1D-F653730837F9}">
      <dgm:prSet/>
      <dgm:spPr/>
      <dgm:t>
        <a:bodyPr/>
        <a:lstStyle/>
        <a:p>
          <a:endParaRPr lang="en-US"/>
        </a:p>
      </dgm:t>
    </dgm:pt>
    <dgm:pt modelId="{14EA632A-E7A5-407F-98F7-83193BB1E2E8}">
      <dgm:prSet phldrT="[Text]"/>
      <dgm:spPr/>
      <dgm:t>
        <a:bodyPr/>
        <a:lstStyle/>
        <a:p>
          <a:r>
            <a:rPr lang="en-US" dirty="0"/>
            <a:t>2000</a:t>
          </a:r>
        </a:p>
      </dgm:t>
    </dgm:pt>
    <dgm:pt modelId="{EF4CEA6C-5776-4163-AB23-98469C549DCF}" type="parTrans" cxnId="{601672A6-E42F-42EF-AC69-59D15CA832A5}">
      <dgm:prSet/>
      <dgm:spPr/>
      <dgm:t>
        <a:bodyPr/>
        <a:lstStyle/>
        <a:p>
          <a:endParaRPr lang="en-US"/>
        </a:p>
      </dgm:t>
    </dgm:pt>
    <dgm:pt modelId="{1C4D600A-0200-4638-BCBD-B3C18578F7A5}" type="sibTrans" cxnId="{601672A6-E42F-42EF-AC69-59D15CA832A5}">
      <dgm:prSet/>
      <dgm:spPr/>
      <dgm:t>
        <a:bodyPr/>
        <a:lstStyle/>
        <a:p>
          <a:endParaRPr lang="en-US"/>
        </a:p>
      </dgm:t>
    </dgm:pt>
    <dgm:pt modelId="{2F0B4251-3D1E-43EA-A94B-213AA4ADEE22}">
      <dgm:prSet phldrT="[Text]"/>
      <dgm:spPr/>
      <dgm:t>
        <a:bodyPr/>
        <a:lstStyle/>
        <a:p>
          <a:r>
            <a:rPr lang="en-US" dirty="0"/>
            <a:t>Nursing Support Program I was established</a:t>
          </a:r>
        </a:p>
      </dgm:t>
    </dgm:pt>
    <dgm:pt modelId="{FB6FD917-F037-44A5-B8A1-BEDE958F4FD3}" type="parTrans" cxnId="{2527280F-4DC1-4A35-B0CF-5839D9AB731D}">
      <dgm:prSet/>
      <dgm:spPr/>
      <dgm:t>
        <a:bodyPr/>
        <a:lstStyle/>
        <a:p>
          <a:endParaRPr lang="en-US"/>
        </a:p>
      </dgm:t>
    </dgm:pt>
    <dgm:pt modelId="{8A79D62E-FC1B-4A46-9085-CF62A9C5EA8A}" type="sibTrans" cxnId="{2527280F-4DC1-4A35-B0CF-5839D9AB731D}">
      <dgm:prSet/>
      <dgm:spPr/>
      <dgm:t>
        <a:bodyPr/>
        <a:lstStyle/>
        <a:p>
          <a:endParaRPr lang="en-US"/>
        </a:p>
      </dgm:t>
    </dgm:pt>
    <dgm:pt modelId="{6DB49329-3819-4D7E-A731-9E3AF642340D}">
      <dgm:prSet phldrT="[Text]"/>
      <dgm:spPr/>
      <dgm:t>
        <a:bodyPr/>
        <a:lstStyle/>
        <a:p>
          <a:r>
            <a:rPr lang="en-US" dirty="0"/>
            <a:t>2001</a:t>
          </a:r>
        </a:p>
      </dgm:t>
    </dgm:pt>
    <dgm:pt modelId="{0A8AF614-3ECC-49BB-BF5E-BDB5807BFF87}" type="parTrans" cxnId="{FE36E2B5-9C77-4CDF-8292-23B39DD6F124}">
      <dgm:prSet/>
      <dgm:spPr/>
      <dgm:t>
        <a:bodyPr/>
        <a:lstStyle/>
        <a:p>
          <a:endParaRPr lang="en-US"/>
        </a:p>
      </dgm:t>
    </dgm:pt>
    <dgm:pt modelId="{BE07EE54-362A-466E-BA78-BDFDB6DF47F4}" type="sibTrans" cxnId="{FE36E2B5-9C77-4CDF-8292-23B39DD6F124}">
      <dgm:prSet/>
      <dgm:spPr/>
      <dgm:t>
        <a:bodyPr/>
        <a:lstStyle/>
        <a:p>
          <a:endParaRPr lang="en-US"/>
        </a:p>
      </dgm:t>
    </dgm:pt>
    <dgm:pt modelId="{93581F29-E39F-4533-A255-633C0948D2B2}">
      <dgm:prSet phldrT="[Text]"/>
      <dgm:spPr/>
      <dgm:t>
        <a:bodyPr/>
        <a:lstStyle/>
        <a:p>
          <a:r>
            <a:rPr lang="en-US" dirty="0"/>
            <a:t>The first five-year NSP I grant cycle was approved by the Commission</a:t>
          </a:r>
        </a:p>
      </dgm:t>
    </dgm:pt>
    <dgm:pt modelId="{BCB38ACC-1C5F-4E8B-A445-86112466B252}" type="parTrans" cxnId="{A6EBDEB7-C3C1-4351-9EC5-29DDE78FF680}">
      <dgm:prSet/>
      <dgm:spPr/>
      <dgm:t>
        <a:bodyPr/>
        <a:lstStyle/>
        <a:p>
          <a:endParaRPr lang="en-US"/>
        </a:p>
      </dgm:t>
    </dgm:pt>
    <dgm:pt modelId="{E9D626AD-C006-4CD0-9B1A-9808888C8582}" type="sibTrans" cxnId="{A6EBDEB7-C3C1-4351-9EC5-29DDE78FF680}">
      <dgm:prSet/>
      <dgm:spPr/>
      <dgm:t>
        <a:bodyPr/>
        <a:lstStyle/>
        <a:p>
          <a:endParaRPr lang="en-US"/>
        </a:p>
      </dgm:t>
    </dgm:pt>
    <dgm:pt modelId="{EA582590-4782-4284-82C3-4E1CD4A39550}">
      <dgm:prSet phldrT="[Text]"/>
      <dgm:spPr/>
      <dgm:t>
        <a:bodyPr/>
        <a:lstStyle/>
        <a:p>
          <a:r>
            <a:rPr lang="en-US" dirty="0"/>
            <a:t>2012</a:t>
          </a:r>
        </a:p>
      </dgm:t>
    </dgm:pt>
    <dgm:pt modelId="{12024185-745C-4FF5-BAAC-2CB81471A027}" type="parTrans" cxnId="{4A0C4D65-84C7-4667-9DC8-E85CB86D5CF8}">
      <dgm:prSet/>
      <dgm:spPr/>
      <dgm:t>
        <a:bodyPr/>
        <a:lstStyle/>
        <a:p>
          <a:endParaRPr lang="en-US"/>
        </a:p>
      </dgm:t>
    </dgm:pt>
    <dgm:pt modelId="{D8A28DC8-4C5D-4278-8C0C-D1B87871140E}" type="sibTrans" cxnId="{4A0C4D65-84C7-4667-9DC8-E85CB86D5CF8}">
      <dgm:prSet/>
      <dgm:spPr/>
      <dgm:t>
        <a:bodyPr/>
        <a:lstStyle/>
        <a:p>
          <a:endParaRPr lang="en-US"/>
        </a:p>
      </dgm:t>
    </dgm:pt>
    <dgm:pt modelId="{67E7823C-EFA2-4AAD-803E-55C22AB1E101}">
      <dgm:prSet phldrT="[Text]"/>
      <dgm:spPr/>
      <dgm:t>
        <a:bodyPr/>
        <a:lstStyle/>
        <a:p>
          <a:r>
            <a:rPr lang="en-US" dirty="0"/>
            <a:t>The NSP I program realigned aims with the Institutes of Medicine’s (IOM) recommendations in its Future of Nursing Report</a:t>
          </a:r>
        </a:p>
      </dgm:t>
    </dgm:pt>
    <dgm:pt modelId="{98F54FBA-517B-4D6A-9167-4E26E195412A}" type="parTrans" cxnId="{4FB2A165-59F1-41A0-A5A0-7B2704687DEA}">
      <dgm:prSet/>
      <dgm:spPr/>
      <dgm:t>
        <a:bodyPr/>
        <a:lstStyle/>
        <a:p>
          <a:endParaRPr lang="en-US"/>
        </a:p>
      </dgm:t>
    </dgm:pt>
    <dgm:pt modelId="{21E6AA50-33B8-4286-BA6D-FA5D4CC303C2}" type="sibTrans" cxnId="{4FB2A165-59F1-41A0-A5A0-7B2704687DEA}">
      <dgm:prSet/>
      <dgm:spPr/>
      <dgm:t>
        <a:bodyPr/>
        <a:lstStyle/>
        <a:p>
          <a:endParaRPr lang="en-US"/>
        </a:p>
      </dgm:t>
    </dgm:pt>
    <dgm:pt modelId="{F48AA71C-351C-4744-AEFD-9DE823AE28B1}">
      <dgm:prSet phldrT="[Text]"/>
      <dgm:spPr/>
      <dgm:t>
        <a:bodyPr/>
        <a:lstStyle/>
        <a:p>
          <a:r>
            <a:rPr lang="en-US" dirty="0"/>
            <a:t>2017</a:t>
          </a:r>
        </a:p>
      </dgm:t>
    </dgm:pt>
    <dgm:pt modelId="{113B4679-3D2F-4D86-99A3-24F926B936BA}" type="parTrans" cxnId="{F74D3C64-63AE-4C28-AE97-DFC09D27A87E}">
      <dgm:prSet/>
      <dgm:spPr/>
      <dgm:t>
        <a:bodyPr/>
        <a:lstStyle/>
        <a:p>
          <a:endParaRPr lang="en-US"/>
        </a:p>
      </dgm:t>
    </dgm:pt>
    <dgm:pt modelId="{4283135D-8F55-4E3A-A9E3-8C21DBCD0A1B}" type="sibTrans" cxnId="{F74D3C64-63AE-4C28-AE97-DFC09D27A87E}">
      <dgm:prSet/>
      <dgm:spPr/>
      <dgm:t>
        <a:bodyPr/>
        <a:lstStyle/>
        <a:p>
          <a:endParaRPr lang="en-US"/>
        </a:p>
      </dgm:t>
    </dgm:pt>
    <dgm:pt modelId="{57D31575-46DB-4899-BBFE-D674B4F26494}">
      <dgm:prSet phldrT="[Text]"/>
      <dgm:spPr/>
      <dgm:t>
        <a:bodyPr/>
        <a:lstStyle/>
        <a:p>
          <a:r>
            <a:rPr lang="en-US" dirty="0"/>
            <a:t>The NSP I program is approved by the Commission for another five-year grant cycle (until FY 2022)</a:t>
          </a:r>
        </a:p>
      </dgm:t>
    </dgm:pt>
    <dgm:pt modelId="{559BBF8E-D597-4A25-83DF-3BF1067DB0A7}" type="parTrans" cxnId="{76D7AD16-16E7-4A30-B873-8614EC96D956}">
      <dgm:prSet/>
      <dgm:spPr/>
      <dgm:t>
        <a:bodyPr/>
        <a:lstStyle/>
        <a:p>
          <a:endParaRPr lang="en-US"/>
        </a:p>
      </dgm:t>
    </dgm:pt>
    <dgm:pt modelId="{867B793B-9C1F-4115-825D-378911162BD6}" type="sibTrans" cxnId="{76D7AD16-16E7-4A30-B873-8614EC96D956}">
      <dgm:prSet/>
      <dgm:spPr/>
      <dgm:t>
        <a:bodyPr/>
        <a:lstStyle/>
        <a:p>
          <a:endParaRPr lang="en-US"/>
        </a:p>
      </dgm:t>
    </dgm:pt>
    <dgm:pt modelId="{8399066B-E407-4D49-8DAA-6FDED64751CF}" type="pres">
      <dgm:prSet presAssocID="{73A59A9C-04A1-47DF-ADD6-9441610CEB98}" presName="Name0" presStyleCnt="0">
        <dgm:presLayoutVars>
          <dgm:dir/>
          <dgm:animLvl val="lvl"/>
          <dgm:resizeHandles val="exact"/>
        </dgm:presLayoutVars>
      </dgm:prSet>
      <dgm:spPr/>
      <dgm:t>
        <a:bodyPr/>
        <a:lstStyle/>
        <a:p>
          <a:endParaRPr lang="en-US"/>
        </a:p>
      </dgm:t>
    </dgm:pt>
    <dgm:pt modelId="{64B8FBC6-C4C0-4A4E-BD6A-3B54482569E5}" type="pres">
      <dgm:prSet presAssocID="{0D21DD0C-7F10-45C1-9152-EA3CEB3E0307}" presName="linNode" presStyleCnt="0"/>
      <dgm:spPr/>
    </dgm:pt>
    <dgm:pt modelId="{8ABD3E42-E01B-4885-8A2F-E8C50A8554FB}" type="pres">
      <dgm:prSet presAssocID="{0D21DD0C-7F10-45C1-9152-EA3CEB3E0307}" presName="parentText" presStyleLbl="node1" presStyleIdx="0" presStyleCnt="5">
        <dgm:presLayoutVars>
          <dgm:chMax val="1"/>
          <dgm:bulletEnabled val="1"/>
        </dgm:presLayoutVars>
      </dgm:prSet>
      <dgm:spPr/>
      <dgm:t>
        <a:bodyPr/>
        <a:lstStyle/>
        <a:p>
          <a:endParaRPr lang="en-US"/>
        </a:p>
      </dgm:t>
    </dgm:pt>
    <dgm:pt modelId="{70019FEC-B617-4721-8881-7CCBC6912B16}" type="pres">
      <dgm:prSet presAssocID="{0D21DD0C-7F10-45C1-9152-EA3CEB3E0307}" presName="descendantText" presStyleLbl="alignAccFollowNode1" presStyleIdx="0" presStyleCnt="5">
        <dgm:presLayoutVars>
          <dgm:bulletEnabled val="1"/>
        </dgm:presLayoutVars>
      </dgm:prSet>
      <dgm:spPr/>
      <dgm:t>
        <a:bodyPr/>
        <a:lstStyle/>
        <a:p>
          <a:endParaRPr lang="en-US"/>
        </a:p>
      </dgm:t>
    </dgm:pt>
    <dgm:pt modelId="{CF42CC09-1CD8-4E64-9E3A-0626797A570D}" type="pres">
      <dgm:prSet presAssocID="{20349D8B-6D7E-4EC0-88A2-398470B52E10}" presName="sp" presStyleCnt="0"/>
      <dgm:spPr/>
    </dgm:pt>
    <dgm:pt modelId="{E39CB395-2289-4A2E-A4E7-DAF98522B6DF}" type="pres">
      <dgm:prSet presAssocID="{14EA632A-E7A5-407F-98F7-83193BB1E2E8}" presName="linNode" presStyleCnt="0"/>
      <dgm:spPr/>
    </dgm:pt>
    <dgm:pt modelId="{D11CFB62-E7A5-4924-BCB4-79792A2D12C8}" type="pres">
      <dgm:prSet presAssocID="{14EA632A-E7A5-407F-98F7-83193BB1E2E8}" presName="parentText" presStyleLbl="node1" presStyleIdx="1" presStyleCnt="5">
        <dgm:presLayoutVars>
          <dgm:chMax val="1"/>
          <dgm:bulletEnabled val="1"/>
        </dgm:presLayoutVars>
      </dgm:prSet>
      <dgm:spPr/>
      <dgm:t>
        <a:bodyPr/>
        <a:lstStyle/>
        <a:p>
          <a:endParaRPr lang="en-US"/>
        </a:p>
      </dgm:t>
    </dgm:pt>
    <dgm:pt modelId="{96BAE41A-D1B8-4EEE-B87F-AC73C2ADBB55}" type="pres">
      <dgm:prSet presAssocID="{14EA632A-E7A5-407F-98F7-83193BB1E2E8}" presName="descendantText" presStyleLbl="alignAccFollowNode1" presStyleIdx="1" presStyleCnt="5">
        <dgm:presLayoutVars>
          <dgm:bulletEnabled val="1"/>
        </dgm:presLayoutVars>
      </dgm:prSet>
      <dgm:spPr/>
      <dgm:t>
        <a:bodyPr/>
        <a:lstStyle/>
        <a:p>
          <a:endParaRPr lang="en-US"/>
        </a:p>
      </dgm:t>
    </dgm:pt>
    <dgm:pt modelId="{3EC51307-383B-4396-BE5B-2D06E96B503A}" type="pres">
      <dgm:prSet presAssocID="{1C4D600A-0200-4638-BCBD-B3C18578F7A5}" presName="sp" presStyleCnt="0"/>
      <dgm:spPr/>
    </dgm:pt>
    <dgm:pt modelId="{02AB7183-364A-48A4-B661-A6D7D75F5162}" type="pres">
      <dgm:prSet presAssocID="{6DB49329-3819-4D7E-A731-9E3AF642340D}" presName="linNode" presStyleCnt="0"/>
      <dgm:spPr/>
    </dgm:pt>
    <dgm:pt modelId="{2D3A8028-8E28-4F0D-814F-2F4E9F456467}" type="pres">
      <dgm:prSet presAssocID="{6DB49329-3819-4D7E-A731-9E3AF642340D}" presName="parentText" presStyleLbl="node1" presStyleIdx="2" presStyleCnt="5" custLinFactNeighborX="221">
        <dgm:presLayoutVars>
          <dgm:chMax val="1"/>
          <dgm:bulletEnabled val="1"/>
        </dgm:presLayoutVars>
      </dgm:prSet>
      <dgm:spPr/>
      <dgm:t>
        <a:bodyPr/>
        <a:lstStyle/>
        <a:p>
          <a:endParaRPr lang="en-US"/>
        </a:p>
      </dgm:t>
    </dgm:pt>
    <dgm:pt modelId="{630ADF70-D760-47D8-8E92-B66800CF9769}" type="pres">
      <dgm:prSet presAssocID="{6DB49329-3819-4D7E-A731-9E3AF642340D}" presName="descendantText" presStyleLbl="alignAccFollowNode1" presStyleIdx="2" presStyleCnt="5">
        <dgm:presLayoutVars>
          <dgm:bulletEnabled val="1"/>
        </dgm:presLayoutVars>
      </dgm:prSet>
      <dgm:spPr/>
      <dgm:t>
        <a:bodyPr/>
        <a:lstStyle/>
        <a:p>
          <a:endParaRPr lang="en-US"/>
        </a:p>
      </dgm:t>
    </dgm:pt>
    <dgm:pt modelId="{2654789D-CCB6-4EB8-8A8D-5A520A145853}" type="pres">
      <dgm:prSet presAssocID="{BE07EE54-362A-466E-BA78-BDFDB6DF47F4}" presName="sp" presStyleCnt="0"/>
      <dgm:spPr/>
    </dgm:pt>
    <dgm:pt modelId="{E515C7DF-7933-48F3-87D2-BC24D8586F15}" type="pres">
      <dgm:prSet presAssocID="{EA582590-4782-4284-82C3-4E1CD4A39550}" presName="linNode" presStyleCnt="0"/>
      <dgm:spPr/>
    </dgm:pt>
    <dgm:pt modelId="{36752D3A-5600-4032-88D2-41F8FED2E679}" type="pres">
      <dgm:prSet presAssocID="{EA582590-4782-4284-82C3-4E1CD4A39550}" presName="parentText" presStyleLbl="node1" presStyleIdx="3" presStyleCnt="5">
        <dgm:presLayoutVars>
          <dgm:chMax val="1"/>
          <dgm:bulletEnabled val="1"/>
        </dgm:presLayoutVars>
      </dgm:prSet>
      <dgm:spPr/>
      <dgm:t>
        <a:bodyPr/>
        <a:lstStyle/>
        <a:p>
          <a:endParaRPr lang="en-US"/>
        </a:p>
      </dgm:t>
    </dgm:pt>
    <dgm:pt modelId="{FCAB6FC6-4FAE-44C4-816E-CDCBD916CB1C}" type="pres">
      <dgm:prSet presAssocID="{EA582590-4782-4284-82C3-4E1CD4A39550}" presName="descendantText" presStyleLbl="alignAccFollowNode1" presStyleIdx="3" presStyleCnt="5">
        <dgm:presLayoutVars>
          <dgm:bulletEnabled val="1"/>
        </dgm:presLayoutVars>
      </dgm:prSet>
      <dgm:spPr/>
      <dgm:t>
        <a:bodyPr/>
        <a:lstStyle/>
        <a:p>
          <a:endParaRPr lang="en-US"/>
        </a:p>
      </dgm:t>
    </dgm:pt>
    <dgm:pt modelId="{8940C505-2C48-4E9A-918D-2560CCCF4BC8}" type="pres">
      <dgm:prSet presAssocID="{D8A28DC8-4C5D-4278-8C0C-D1B87871140E}" presName="sp" presStyleCnt="0"/>
      <dgm:spPr/>
    </dgm:pt>
    <dgm:pt modelId="{CCE43476-82BE-40ED-A4D2-741D7D809599}" type="pres">
      <dgm:prSet presAssocID="{F48AA71C-351C-4744-AEFD-9DE823AE28B1}" presName="linNode" presStyleCnt="0"/>
      <dgm:spPr/>
    </dgm:pt>
    <dgm:pt modelId="{78A0E813-CDA6-4680-B673-2C96F005243B}" type="pres">
      <dgm:prSet presAssocID="{F48AA71C-351C-4744-AEFD-9DE823AE28B1}" presName="parentText" presStyleLbl="node1" presStyleIdx="4" presStyleCnt="5">
        <dgm:presLayoutVars>
          <dgm:chMax val="1"/>
          <dgm:bulletEnabled val="1"/>
        </dgm:presLayoutVars>
      </dgm:prSet>
      <dgm:spPr/>
      <dgm:t>
        <a:bodyPr/>
        <a:lstStyle/>
        <a:p>
          <a:endParaRPr lang="en-US"/>
        </a:p>
      </dgm:t>
    </dgm:pt>
    <dgm:pt modelId="{301AB82E-7DD0-4336-9B97-FD19D0B963BC}" type="pres">
      <dgm:prSet presAssocID="{F48AA71C-351C-4744-AEFD-9DE823AE28B1}" presName="descendantText" presStyleLbl="alignAccFollowNode1" presStyleIdx="4" presStyleCnt="5">
        <dgm:presLayoutVars>
          <dgm:bulletEnabled val="1"/>
        </dgm:presLayoutVars>
      </dgm:prSet>
      <dgm:spPr/>
      <dgm:t>
        <a:bodyPr/>
        <a:lstStyle/>
        <a:p>
          <a:endParaRPr lang="en-US"/>
        </a:p>
      </dgm:t>
    </dgm:pt>
  </dgm:ptLst>
  <dgm:cxnLst>
    <dgm:cxn modelId="{3BAC5F83-FE16-4CEA-AC1D-F653730837F9}" srcId="{0D21DD0C-7F10-45C1-9152-EA3CEB3E0307}" destId="{26558A2F-7FE6-40F1-8693-6F1922BDD1B5}" srcOrd="0" destOrd="0" parTransId="{431DC742-A2B5-44BC-9762-9EA34998CE2A}" sibTransId="{9CEBA8BE-4EBD-42AC-9376-8DC603ED7BEB}"/>
    <dgm:cxn modelId="{601672A6-E42F-42EF-AC69-59D15CA832A5}" srcId="{73A59A9C-04A1-47DF-ADD6-9441610CEB98}" destId="{14EA632A-E7A5-407F-98F7-83193BB1E2E8}" srcOrd="1" destOrd="0" parTransId="{EF4CEA6C-5776-4163-AB23-98469C549DCF}" sibTransId="{1C4D600A-0200-4638-BCBD-B3C18578F7A5}"/>
    <dgm:cxn modelId="{B1754BDE-3C0D-4E04-B529-5D933B6243D4}" type="presOf" srcId="{6DB49329-3819-4D7E-A731-9E3AF642340D}" destId="{2D3A8028-8E28-4F0D-814F-2F4E9F456467}" srcOrd="0" destOrd="0" presId="urn:microsoft.com/office/officeart/2005/8/layout/vList5"/>
    <dgm:cxn modelId="{A6EBDEB7-C3C1-4351-9EC5-29DDE78FF680}" srcId="{6DB49329-3819-4D7E-A731-9E3AF642340D}" destId="{93581F29-E39F-4533-A255-633C0948D2B2}" srcOrd="0" destOrd="0" parTransId="{BCB38ACC-1C5F-4E8B-A445-86112466B252}" sibTransId="{E9D626AD-C006-4CD0-9B1A-9808888C8582}"/>
    <dgm:cxn modelId="{00AB3C1B-C1DD-40A8-A0E2-054748ECF82A}" type="presOf" srcId="{0D21DD0C-7F10-45C1-9152-EA3CEB3E0307}" destId="{8ABD3E42-E01B-4885-8A2F-E8C50A8554FB}" srcOrd="0" destOrd="0" presId="urn:microsoft.com/office/officeart/2005/8/layout/vList5"/>
    <dgm:cxn modelId="{E8C0B0D6-4D63-4EFC-857D-D9FE5F374F04}" type="presOf" srcId="{26558A2F-7FE6-40F1-8693-6F1922BDD1B5}" destId="{70019FEC-B617-4721-8881-7CCBC6912B16}" srcOrd="0" destOrd="0" presId="urn:microsoft.com/office/officeart/2005/8/layout/vList5"/>
    <dgm:cxn modelId="{42490426-DEE0-4629-BDC0-4002A267B3F5}" type="presOf" srcId="{73A59A9C-04A1-47DF-ADD6-9441610CEB98}" destId="{8399066B-E407-4D49-8DAA-6FDED64751CF}" srcOrd="0" destOrd="0" presId="urn:microsoft.com/office/officeart/2005/8/layout/vList5"/>
    <dgm:cxn modelId="{C8A7F5D9-EBDA-4161-BB50-BFCA5BADDED3}" type="presOf" srcId="{93581F29-E39F-4533-A255-633C0948D2B2}" destId="{630ADF70-D760-47D8-8E92-B66800CF9769}" srcOrd="0" destOrd="0" presId="urn:microsoft.com/office/officeart/2005/8/layout/vList5"/>
    <dgm:cxn modelId="{FE36E2B5-9C77-4CDF-8292-23B39DD6F124}" srcId="{73A59A9C-04A1-47DF-ADD6-9441610CEB98}" destId="{6DB49329-3819-4D7E-A731-9E3AF642340D}" srcOrd="2" destOrd="0" parTransId="{0A8AF614-3ECC-49BB-BF5E-BDB5807BFF87}" sibTransId="{BE07EE54-362A-466E-BA78-BDFDB6DF47F4}"/>
    <dgm:cxn modelId="{4FB2A165-59F1-41A0-A5A0-7B2704687DEA}" srcId="{EA582590-4782-4284-82C3-4E1CD4A39550}" destId="{67E7823C-EFA2-4AAD-803E-55C22AB1E101}" srcOrd="0" destOrd="0" parTransId="{98F54FBA-517B-4D6A-9167-4E26E195412A}" sibTransId="{21E6AA50-33B8-4286-BA6D-FA5D4CC303C2}"/>
    <dgm:cxn modelId="{76D7AD16-16E7-4A30-B873-8614EC96D956}" srcId="{F48AA71C-351C-4744-AEFD-9DE823AE28B1}" destId="{57D31575-46DB-4899-BBFE-D674B4F26494}" srcOrd="0" destOrd="0" parTransId="{559BBF8E-D597-4A25-83DF-3BF1067DB0A7}" sibTransId="{867B793B-9C1F-4115-825D-378911162BD6}"/>
    <dgm:cxn modelId="{2527280F-4DC1-4A35-B0CF-5839D9AB731D}" srcId="{14EA632A-E7A5-407F-98F7-83193BB1E2E8}" destId="{2F0B4251-3D1E-43EA-A94B-213AA4ADEE22}" srcOrd="0" destOrd="0" parTransId="{FB6FD917-F037-44A5-B8A1-BEDE958F4FD3}" sibTransId="{8A79D62E-FC1B-4A46-9085-CF62A9C5EA8A}"/>
    <dgm:cxn modelId="{4A0C4D65-84C7-4667-9DC8-E85CB86D5CF8}" srcId="{73A59A9C-04A1-47DF-ADD6-9441610CEB98}" destId="{EA582590-4782-4284-82C3-4E1CD4A39550}" srcOrd="3" destOrd="0" parTransId="{12024185-745C-4FF5-BAAC-2CB81471A027}" sibTransId="{D8A28DC8-4C5D-4278-8C0C-D1B87871140E}"/>
    <dgm:cxn modelId="{BFBF5F90-2A5E-4A5F-9B78-1C6F1E4E39DA}" type="presOf" srcId="{F48AA71C-351C-4744-AEFD-9DE823AE28B1}" destId="{78A0E813-CDA6-4680-B673-2C96F005243B}" srcOrd="0" destOrd="0" presId="urn:microsoft.com/office/officeart/2005/8/layout/vList5"/>
    <dgm:cxn modelId="{145EF93C-D79E-417A-8708-581A43AB2E76}" type="presOf" srcId="{57D31575-46DB-4899-BBFE-D674B4F26494}" destId="{301AB82E-7DD0-4336-9B97-FD19D0B963BC}" srcOrd="0" destOrd="0" presId="urn:microsoft.com/office/officeart/2005/8/layout/vList5"/>
    <dgm:cxn modelId="{E5DF0821-F620-4665-A47C-6B24C6718EE0}" srcId="{73A59A9C-04A1-47DF-ADD6-9441610CEB98}" destId="{0D21DD0C-7F10-45C1-9152-EA3CEB3E0307}" srcOrd="0" destOrd="0" parTransId="{2EEC8837-B1E1-477E-A3EA-56A954F5316B}" sibTransId="{20349D8B-6D7E-4EC0-88A2-398470B52E10}"/>
    <dgm:cxn modelId="{F74D3C64-63AE-4C28-AE97-DFC09D27A87E}" srcId="{73A59A9C-04A1-47DF-ADD6-9441610CEB98}" destId="{F48AA71C-351C-4744-AEFD-9DE823AE28B1}" srcOrd="4" destOrd="0" parTransId="{113B4679-3D2F-4D86-99A3-24F926B936BA}" sibTransId="{4283135D-8F55-4E3A-A9E3-8C21DBCD0A1B}"/>
    <dgm:cxn modelId="{9602916E-49B7-48FA-83B8-96B4E4C92D24}" type="presOf" srcId="{67E7823C-EFA2-4AAD-803E-55C22AB1E101}" destId="{FCAB6FC6-4FAE-44C4-816E-CDCBD916CB1C}" srcOrd="0" destOrd="0" presId="urn:microsoft.com/office/officeart/2005/8/layout/vList5"/>
    <dgm:cxn modelId="{20847649-5AB0-4115-B673-BFA731779EF8}" type="presOf" srcId="{EA582590-4782-4284-82C3-4E1CD4A39550}" destId="{36752D3A-5600-4032-88D2-41F8FED2E679}" srcOrd="0" destOrd="0" presId="urn:microsoft.com/office/officeart/2005/8/layout/vList5"/>
    <dgm:cxn modelId="{C1CD4BB2-08C7-4A33-8C79-D43F31E945F3}" type="presOf" srcId="{2F0B4251-3D1E-43EA-A94B-213AA4ADEE22}" destId="{96BAE41A-D1B8-4EEE-B87F-AC73C2ADBB55}" srcOrd="0" destOrd="0" presId="urn:microsoft.com/office/officeart/2005/8/layout/vList5"/>
    <dgm:cxn modelId="{9E253F33-1AD0-4AD9-9A1F-CB8B2C58F16C}" type="presOf" srcId="{14EA632A-E7A5-407F-98F7-83193BB1E2E8}" destId="{D11CFB62-E7A5-4924-BCB4-79792A2D12C8}" srcOrd="0" destOrd="0" presId="urn:microsoft.com/office/officeart/2005/8/layout/vList5"/>
    <dgm:cxn modelId="{19C29F25-C844-49AA-9FC2-CF80E55297C3}" type="presParOf" srcId="{8399066B-E407-4D49-8DAA-6FDED64751CF}" destId="{64B8FBC6-C4C0-4A4E-BD6A-3B54482569E5}" srcOrd="0" destOrd="0" presId="urn:microsoft.com/office/officeart/2005/8/layout/vList5"/>
    <dgm:cxn modelId="{319D3D6B-B51D-49FF-A961-8C67D4DA913E}" type="presParOf" srcId="{64B8FBC6-C4C0-4A4E-BD6A-3B54482569E5}" destId="{8ABD3E42-E01B-4885-8A2F-E8C50A8554FB}" srcOrd="0" destOrd="0" presId="urn:microsoft.com/office/officeart/2005/8/layout/vList5"/>
    <dgm:cxn modelId="{320C6FC0-9AE2-4176-9119-A480EC454B40}" type="presParOf" srcId="{64B8FBC6-C4C0-4A4E-BD6A-3B54482569E5}" destId="{70019FEC-B617-4721-8881-7CCBC6912B16}" srcOrd="1" destOrd="0" presId="urn:microsoft.com/office/officeart/2005/8/layout/vList5"/>
    <dgm:cxn modelId="{23777896-E8E3-479D-8B0E-FE80A1B62A9A}" type="presParOf" srcId="{8399066B-E407-4D49-8DAA-6FDED64751CF}" destId="{CF42CC09-1CD8-4E64-9E3A-0626797A570D}" srcOrd="1" destOrd="0" presId="urn:microsoft.com/office/officeart/2005/8/layout/vList5"/>
    <dgm:cxn modelId="{7AEF6CEC-0C67-44D4-9315-F523CA639C21}" type="presParOf" srcId="{8399066B-E407-4D49-8DAA-6FDED64751CF}" destId="{E39CB395-2289-4A2E-A4E7-DAF98522B6DF}" srcOrd="2" destOrd="0" presId="urn:microsoft.com/office/officeart/2005/8/layout/vList5"/>
    <dgm:cxn modelId="{F5017BAC-6F56-4DE2-9850-4D3811D84FCF}" type="presParOf" srcId="{E39CB395-2289-4A2E-A4E7-DAF98522B6DF}" destId="{D11CFB62-E7A5-4924-BCB4-79792A2D12C8}" srcOrd="0" destOrd="0" presId="urn:microsoft.com/office/officeart/2005/8/layout/vList5"/>
    <dgm:cxn modelId="{497F7E9D-032D-43F3-86D5-EE9AD6DFD346}" type="presParOf" srcId="{E39CB395-2289-4A2E-A4E7-DAF98522B6DF}" destId="{96BAE41A-D1B8-4EEE-B87F-AC73C2ADBB55}" srcOrd="1" destOrd="0" presId="urn:microsoft.com/office/officeart/2005/8/layout/vList5"/>
    <dgm:cxn modelId="{36EDA2BF-E11E-4F72-B480-E3B46BD1A4FC}" type="presParOf" srcId="{8399066B-E407-4D49-8DAA-6FDED64751CF}" destId="{3EC51307-383B-4396-BE5B-2D06E96B503A}" srcOrd="3" destOrd="0" presId="urn:microsoft.com/office/officeart/2005/8/layout/vList5"/>
    <dgm:cxn modelId="{D539E823-53AF-439A-AD5F-7C422D55D23B}" type="presParOf" srcId="{8399066B-E407-4D49-8DAA-6FDED64751CF}" destId="{02AB7183-364A-48A4-B661-A6D7D75F5162}" srcOrd="4" destOrd="0" presId="urn:microsoft.com/office/officeart/2005/8/layout/vList5"/>
    <dgm:cxn modelId="{18171850-8372-4DC3-A709-15226FEA867A}" type="presParOf" srcId="{02AB7183-364A-48A4-B661-A6D7D75F5162}" destId="{2D3A8028-8E28-4F0D-814F-2F4E9F456467}" srcOrd="0" destOrd="0" presId="urn:microsoft.com/office/officeart/2005/8/layout/vList5"/>
    <dgm:cxn modelId="{9CA05007-FB54-4F42-9B11-3FBB9EFD7750}" type="presParOf" srcId="{02AB7183-364A-48A4-B661-A6D7D75F5162}" destId="{630ADF70-D760-47D8-8E92-B66800CF9769}" srcOrd="1" destOrd="0" presId="urn:microsoft.com/office/officeart/2005/8/layout/vList5"/>
    <dgm:cxn modelId="{81064C98-2BCE-4540-8211-400B9924533B}" type="presParOf" srcId="{8399066B-E407-4D49-8DAA-6FDED64751CF}" destId="{2654789D-CCB6-4EB8-8A8D-5A520A145853}" srcOrd="5" destOrd="0" presId="urn:microsoft.com/office/officeart/2005/8/layout/vList5"/>
    <dgm:cxn modelId="{25B67B5A-8296-4DCC-AF71-DBA2B4E02DBF}" type="presParOf" srcId="{8399066B-E407-4D49-8DAA-6FDED64751CF}" destId="{E515C7DF-7933-48F3-87D2-BC24D8586F15}" srcOrd="6" destOrd="0" presId="urn:microsoft.com/office/officeart/2005/8/layout/vList5"/>
    <dgm:cxn modelId="{E16646BB-6EEE-4823-87F7-78A2EB025E43}" type="presParOf" srcId="{E515C7DF-7933-48F3-87D2-BC24D8586F15}" destId="{36752D3A-5600-4032-88D2-41F8FED2E679}" srcOrd="0" destOrd="0" presId="urn:microsoft.com/office/officeart/2005/8/layout/vList5"/>
    <dgm:cxn modelId="{CABC6FC9-07D3-4D0D-A98F-51822723FC86}" type="presParOf" srcId="{E515C7DF-7933-48F3-87D2-BC24D8586F15}" destId="{FCAB6FC6-4FAE-44C4-816E-CDCBD916CB1C}" srcOrd="1" destOrd="0" presId="urn:microsoft.com/office/officeart/2005/8/layout/vList5"/>
    <dgm:cxn modelId="{CA3E5847-6820-4AD9-B521-F67381A2A375}" type="presParOf" srcId="{8399066B-E407-4D49-8DAA-6FDED64751CF}" destId="{8940C505-2C48-4E9A-918D-2560CCCF4BC8}" srcOrd="7" destOrd="0" presId="urn:microsoft.com/office/officeart/2005/8/layout/vList5"/>
    <dgm:cxn modelId="{950EC3ED-2E09-43C5-83A9-10273C1C5AAF}" type="presParOf" srcId="{8399066B-E407-4D49-8DAA-6FDED64751CF}" destId="{CCE43476-82BE-40ED-A4D2-741D7D809599}" srcOrd="8" destOrd="0" presId="urn:microsoft.com/office/officeart/2005/8/layout/vList5"/>
    <dgm:cxn modelId="{DFDF0524-72D1-4F41-B55D-F1174BA74E16}" type="presParOf" srcId="{CCE43476-82BE-40ED-A4D2-741D7D809599}" destId="{78A0E813-CDA6-4680-B673-2C96F005243B}" srcOrd="0" destOrd="0" presId="urn:microsoft.com/office/officeart/2005/8/layout/vList5"/>
    <dgm:cxn modelId="{897B59E8-2F4E-4BF8-95CF-99E41AF66789}" type="presParOf" srcId="{CCE43476-82BE-40ED-A4D2-741D7D809599}" destId="{301AB82E-7DD0-4336-9B97-FD19D0B963B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8B2C13-3D60-4AD3-B29A-8AD6F19C5198}" type="doc">
      <dgm:prSet loTypeId="urn:microsoft.com/office/officeart/2005/8/layout/hProcess9" loCatId="process" qsTypeId="urn:microsoft.com/office/officeart/2005/8/quickstyle/simple1" qsCatId="simple" csTypeId="urn:microsoft.com/office/officeart/2005/8/colors/accent1_2" csCatId="accent1" phldr="1"/>
      <dgm:spPr/>
    </dgm:pt>
    <dgm:pt modelId="{83FD0455-0A0E-491B-A424-FB628884D6CF}">
      <dgm:prSet phldrT="[Text]"/>
      <dgm:spPr/>
      <dgm:t>
        <a:bodyPr/>
        <a:lstStyle/>
        <a:p>
          <a:r>
            <a:rPr lang="en-US" dirty="0"/>
            <a:t>Continue funding for next cycle (FY 2018-2022)</a:t>
          </a:r>
        </a:p>
      </dgm:t>
    </dgm:pt>
    <dgm:pt modelId="{2E226986-8220-42C8-8A85-B31A3C8D625A}" type="parTrans" cxnId="{AFF8CB41-20F3-4AB2-AA01-13A9BB5535C9}">
      <dgm:prSet/>
      <dgm:spPr/>
      <dgm:t>
        <a:bodyPr/>
        <a:lstStyle/>
        <a:p>
          <a:endParaRPr lang="en-US"/>
        </a:p>
      </dgm:t>
    </dgm:pt>
    <dgm:pt modelId="{B3C70CB1-EF33-4DE3-A2BB-F7423DCB3E06}" type="sibTrans" cxnId="{AFF8CB41-20F3-4AB2-AA01-13A9BB5535C9}">
      <dgm:prSet/>
      <dgm:spPr/>
      <dgm:t>
        <a:bodyPr/>
        <a:lstStyle/>
        <a:p>
          <a:endParaRPr lang="en-US"/>
        </a:p>
      </dgm:t>
    </dgm:pt>
    <dgm:pt modelId="{8E6F28B5-EBCD-4B1D-B703-C1C474F2C97C}">
      <dgm:prSet phldrT="[Text]"/>
      <dgm:spPr/>
      <dgm:t>
        <a:bodyPr/>
        <a:lstStyle/>
        <a:p>
          <a:r>
            <a:rPr lang="en-US" dirty="0"/>
            <a:t>Broaden the NSP goal to include all hospital-based RNs</a:t>
          </a:r>
        </a:p>
      </dgm:t>
    </dgm:pt>
    <dgm:pt modelId="{B52BE9E1-584F-4E30-8048-BE69739FF0AC}" type="parTrans" cxnId="{4412E6FB-F6FF-4F6A-B794-BC7E31C32063}">
      <dgm:prSet/>
      <dgm:spPr/>
      <dgm:t>
        <a:bodyPr/>
        <a:lstStyle/>
        <a:p>
          <a:endParaRPr lang="en-US"/>
        </a:p>
      </dgm:t>
    </dgm:pt>
    <dgm:pt modelId="{DB8E121F-F40E-41D8-AF44-B77516FFEAA2}" type="sibTrans" cxnId="{4412E6FB-F6FF-4F6A-B794-BC7E31C32063}">
      <dgm:prSet/>
      <dgm:spPr/>
      <dgm:t>
        <a:bodyPr/>
        <a:lstStyle/>
        <a:p>
          <a:endParaRPr lang="en-US"/>
        </a:p>
      </dgm:t>
    </dgm:pt>
    <dgm:pt modelId="{254748BD-F47F-4CF2-87D1-0317BFC5CDA0}">
      <dgm:prSet phldrT="[Text]"/>
      <dgm:spPr/>
      <dgm:t>
        <a:bodyPr/>
        <a:lstStyle/>
        <a:p>
          <a:r>
            <a:rPr lang="en-US" dirty="0"/>
            <a:t>Refine categories for eligible funding, add category for growing nurse leaders</a:t>
          </a:r>
        </a:p>
      </dgm:t>
    </dgm:pt>
    <dgm:pt modelId="{C32A08CE-6F39-4182-8E2A-49031B67B5D0}" type="parTrans" cxnId="{C4CB5562-0185-4066-9DA0-FB88C6F23311}">
      <dgm:prSet/>
      <dgm:spPr/>
      <dgm:t>
        <a:bodyPr/>
        <a:lstStyle/>
        <a:p>
          <a:endParaRPr lang="en-US"/>
        </a:p>
      </dgm:t>
    </dgm:pt>
    <dgm:pt modelId="{D5DD57E4-9EB9-40ED-AE86-5B2D2152B2B3}" type="sibTrans" cxnId="{C4CB5562-0185-4066-9DA0-FB88C6F23311}">
      <dgm:prSet/>
      <dgm:spPr/>
      <dgm:t>
        <a:bodyPr/>
        <a:lstStyle/>
        <a:p>
          <a:endParaRPr lang="en-US"/>
        </a:p>
      </dgm:t>
    </dgm:pt>
    <dgm:pt modelId="{BFEC2D3A-81E5-4451-AF7E-1885399F8281}">
      <dgm:prSet phldrT="[Text]"/>
      <dgm:spPr/>
      <dgm:t>
        <a:bodyPr/>
        <a:lstStyle/>
        <a:p>
          <a:r>
            <a:rPr lang="en-US" dirty="0"/>
            <a:t>Establish categories of initiatives that are not eligible for funding</a:t>
          </a:r>
        </a:p>
      </dgm:t>
    </dgm:pt>
    <dgm:pt modelId="{C717BB83-E3C7-48F1-8223-074BC2A7DB7D}" type="parTrans" cxnId="{66F627DD-E42A-451C-B213-7FB4AE58ADCB}">
      <dgm:prSet/>
      <dgm:spPr/>
      <dgm:t>
        <a:bodyPr/>
        <a:lstStyle/>
        <a:p>
          <a:endParaRPr lang="en-US"/>
        </a:p>
      </dgm:t>
    </dgm:pt>
    <dgm:pt modelId="{F0B2AF2F-0813-4D47-AE40-F55C885B8011}" type="sibTrans" cxnId="{66F627DD-E42A-451C-B213-7FB4AE58ADCB}">
      <dgm:prSet/>
      <dgm:spPr/>
      <dgm:t>
        <a:bodyPr/>
        <a:lstStyle/>
        <a:p>
          <a:endParaRPr lang="en-US"/>
        </a:p>
      </dgm:t>
    </dgm:pt>
    <dgm:pt modelId="{C9A3F7AC-0835-4A3F-BC32-9C3E839645AE}">
      <dgm:prSet phldrT="[Text]"/>
      <dgm:spPr/>
      <dgm:t>
        <a:bodyPr/>
        <a:lstStyle/>
        <a:p>
          <a:r>
            <a:rPr lang="en-US" dirty="0"/>
            <a:t>Establish NSP I Advisory Board</a:t>
          </a:r>
        </a:p>
      </dgm:t>
    </dgm:pt>
    <dgm:pt modelId="{CEAF4676-111A-499E-B032-7D8DE2420B4F}" type="parTrans" cxnId="{5B4459B3-2F55-422A-93BF-20709BE2C877}">
      <dgm:prSet/>
      <dgm:spPr/>
      <dgm:t>
        <a:bodyPr/>
        <a:lstStyle/>
        <a:p>
          <a:endParaRPr lang="en-US"/>
        </a:p>
      </dgm:t>
    </dgm:pt>
    <dgm:pt modelId="{FD299A16-AE80-4DF4-BC8B-A537B06B25F4}" type="sibTrans" cxnId="{5B4459B3-2F55-422A-93BF-20709BE2C877}">
      <dgm:prSet/>
      <dgm:spPr/>
      <dgm:t>
        <a:bodyPr/>
        <a:lstStyle/>
        <a:p>
          <a:endParaRPr lang="en-US"/>
        </a:p>
      </dgm:t>
    </dgm:pt>
    <dgm:pt modelId="{5F047AD6-0A04-4597-836D-2E8AA32ECA19}">
      <dgm:prSet phldrT="[Text]"/>
      <dgm:spPr/>
      <dgm:t>
        <a:bodyPr/>
        <a:lstStyle/>
        <a:p>
          <a:r>
            <a:rPr lang="en-US" dirty="0"/>
            <a:t>Revise forms to align with the data collect tool</a:t>
          </a:r>
        </a:p>
      </dgm:t>
    </dgm:pt>
    <dgm:pt modelId="{9ACE68EC-A0A6-4766-BCA0-ADBE40CFED06}" type="parTrans" cxnId="{F1FE49B5-8774-4295-85AC-DEF759B99D2D}">
      <dgm:prSet/>
      <dgm:spPr/>
      <dgm:t>
        <a:bodyPr/>
        <a:lstStyle/>
        <a:p>
          <a:endParaRPr lang="en-US"/>
        </a:p>
      </dgm:t>
    </dgm:pt>
    <dgm:pt modelId="{A000A90A-82D1-4D00-825B-1ADFDB5C8C77}" type="sibTrans" cxnId="{F1FE49B5-8774-4295-85AC-DEF759B99D2D}">
      <dgm:prSet/>
      <dgm:spPr/>
      <dgm:t>
        <a:bodyPr/>
        <a:lstStyle/>
        <a:p>
          <a:endParaRPr lang="en-US"/>
        </a:p>
      </dgm:t>
    </dgm:pt>
    <dgm:pt modelId="{51B4EA10-1E7F-4C36-84FE-8FD48B7B6249}">
      <dgm:prSet phldrT="[Text]"/>
      <dgm:spPr/>
      <dgm:t>
        <a:bodyPr/>
        <a:lstStyle/>
        <a:p>
          <a:r>
            <a:rPr lang="en-US" dirty="0"/>
            <a:t>Develop and implement a data reporting and analytic tool</a:t>
          </a:r>
        </a:p>
      </dgm:t>
    </dgm:pt>
    <dgm:pt modelId="{42009AEA-EAA8-4A84-B511-ED24D612A1FB}" type="parTrans" cxnId="{D5279237-7FEF-4E1C-942C-C97F81C1CA02}">
      <dgm:prSet/>
      <dgm:spPr/>
      <dgm:t>
        <a:bodyPr/>
        <a:lstStyle/>
        <a:p>
          <a:endParaRPr lang="en-US"/>
        </a:p>
      </dgm:t>
    </dgm:pt>
    <dgm:pt modelId="{0886CE1F-9874-4C7B-BA19-6B8B26A1C91B}" type="sibTrans" cxnId="{D5279237-7FEF-4E1C-942C-C97F81C1CA02}">
      <dgm:prSet/>
      <dgm:spPr/>
      <dgm:t>
        <a:bodyPr/>
        <a:lstStyle/>
        <a:p>
          <a:endParaRPr lang="en-US"/>
        </a:p>
      </dgm:t>
    </dgm:pt>
    <dgm:pt modelId="{692AD3AD-CCEB-4061-BCE9-DEC70B61B05D}" type="pres">
      <dgm:prSet presAssocID="{688B2C13-3D60-4AD3-B29A-8AD6F19C5198}" presName="CompostProcess" presStyleCnt="0">
        <dgm:presLayoutVars>
          <dgm:dir/>
          <dgm:resizeHandles val="exact"/>
        </dgm:presLayoutVars>
      </dgm:prSet>
      <dgm:spPr/>
    </dgm:pt>
    <dgm:pt modelId="{D05397E9-4F5A-47F5-B888-3F2AC887B30A}" type="pres">
      <dgm:prSet presAssocID="{688B2C13-3D60-4AD3-B29A-8AD6F19C5198}" presName="arrow" presStyleLbl="bgShp" presStyleIdx="0" presStyleCnt="1"/>
      <dgm:spPr/>
    </dgm:pt>
    <dgm:pt modelId="{6F8E4099-240B-4B9A-B733-111C5FD98C0F}" type="pres">
      <dgm:prSet presAssocID="{688B2C13-3D60-4AD3-B29A-8AD6F19C5198}" presName="linearProcess" presStyleCnt="0"/>
      <dgm:spPr/>
    </dgm:pt>
    <dgm:pt modelId="{AE882AFE-AB03-4936-B7A5-4038F8F64D0B}" type="pres">
      <dgm:prSet presAssocID="{83FD0455-0A0E-491B-A424-FB628884D6CF}" presName="textNode" presStyleLbl="node1" presStyleIdx="0" presStyleCnt="7">
        <dgm:presLayoutVars>
          <dgm:bulletEnabled val="1"/>
        </dgm:presLayoutVars>
      </dgm:prSet>
      <dgm:spPr/>
      <dgm:t>
        <a:bodyPr/>
        <a:lstStyle/>
        <a:p>
          <a:endParaRPr lang="en-US"/>
        </a:p>
      </dgm:t>
    </dgm:pt>
    <dgm:pt modelId="{B9A15245-8457-40DF-8200-2DAF7027B083}" type="pres">
      <dgm:prSet presAssocID="{B3C70CB1-EF33-4DE3-A2BB-F7423DCB3E06}" presName="sibTrans" presStyleCnt="0"/>
      <dgm:spPr/>
    </dgm:pt>
    <dgm:pt modelId="{E0EAEDD0-01D0-4A1D-A3C3-D48C2DF7C845}" type="pres">
      <dgm:prSet presAssocID="{8E6F28B5-EBCD-4B1D-B703-C1C474F2C97C}" presName="textNode" presStyleLbl="node1" presStyleIdx="1" presStyleCnt="7">
        <dgm:presLayoutVars>
          <dgm:bulletEnabled val="1"/>
        </dgm:presLayoutVars>
      </dgm:prSet>
      <dgm:spPr/>
      <dgm:t>
        <a:bodyPr/>
        <a:lstStyle/>
        <a:p>
          <a:endParaRPr lang="en-US"/>
        </a:p>
      </dgm:t>
    </dgm:pt>
    <dgm:pt modelId="{8C4540D4-33AB-4FFE-BAED-B5BDD39A5A24}" type="pres">
      <dgm:prSet presAssocID="{DB8E121F-F40E-41D8-AF44-B77516FFEAA2}" presName="sibTrans" presStyleCnt="0"/>
      <dgm:spPr/>
    </dgm:pt>
    <dgm:pt modelId="{6A6D252D-91A1-4A79-9C72-32970ADE22E4}" type="pres">
      <dgm:prSet presAssocID="{254748BD-F47F-4CF2-87D1-0317BFC5CDA0}" presName="textNode" presStyleLbl="node1" presStyleIdx="2" presStyleCnt="7">
        <dgm:presLayoutVars>
          <dgm:bulletEnabled val="1"/>
        </dgm:presLayoutVars>
      </dgm:prSet>
      <dgm:spPr/>
      <dgm:t>
        <a:bodyPr/>
        <a:lstStyle/>
        <a:p>
          <a:endParaRPr lang="en-US"/>
        </a:p>
      </dgm:t>
    </dgm:pt>
    <dgm:pt modelId="{CD1E85F1-23A9-425C-9A4F-E8EC69DC53EE}" type="pres">
      <dgm:prSet presAssocID="{D5DD57E4-9EB9-40ED-AE86-5B2D2152B2B3}" presName="sibTrans" presStyleCnt="0"/>
      <dgm:spPr/>
    </dgm:pt>
    <dgm:pt modelId="{5DFF9005-EF65-45A8-8D4B-65795C93B7A7}" type="pres">
      <dgm:prSet presAssocID="{BFEC2D3A-81E5-4451-AF7E-1885399F8281}" presName="textNode" presStyleLbl="node1" presStyleIdx="3" presStyleCnt="7">
        <dgm:presLayoutVars>
          <dgm:bulletEnabled val="1"/>
        </dgm:presLayoutVars>
      </dgm:prSet>
      <dgm:spPr/>
      <dgm:t>
        <a:bodyPr/>
        <a:lstStyle/>
        <a:p>
          <a:endParaRPr lang="en-US"/>
        </a:p>
      </dgm:t>
    </dgm:pt>
    <dgm:pt modelId="{650B6E56-FDAF-43D9-9FEC-BC420C1D5CEA}" type="pres">
      <dgm:prSet presAssocID="{F0B2AF2F-0813-4D47-AE40-F55C885B8011}" presName="sibTrans" presStyleCnt="0"/>
      <dgm:spPr/>
    </dgm:pt>
    <dgm:pt modelId="{15683B6A-D1D6-4DF8-A97F-69B24AEF209D}" type="pres">
      <dgm:prSet presAssocID="{C9A3F7AC-0835-4A3F-BC32-9C3E839645AE}" presName="textNode" presStyleLbl="node1" presStyleIdx="4" presStyleCnt="7">
        <dgm:presLayoutVars>
          <dgm:bulletEnabled val="1"/>
        </dgm:presLayoutVars>
      </dgm:prSet>
      <dgm:spPr/>
      <dgm:t>
        <a:bodyPr/>
        <a:lstStyle/>
        <a:p>
          <a:endParaRPr lang="en-US"/>
        </a:p>
      </dgm:t>
    </dgm:pt>
    <dgm:pt modelId="{D9F864AF-D78C-470C-AA66-9693A29A34FC}" type="pres">
      <dgm:prSet presAssocID="{FD299A16-AE80-4DF4-BC8B-A537B06B25F4}" presName="sibTrans" presStyleCnt="0"/>
      <dgm:spPr/>
    </dgm:pt>
    <dgm:pt modelId="{21B05FE7-A0B9-4534-B614-CC0ABEFDE498}" type="pres">
      <dgm:prSet presAssocID="{5F047AD6-0A04-4597-836D-2E8AA32ECA19}" presName="textNode" presStyleLbl="node1" presStyleIdx="5" presStyleCnt="7">
        <dgm:presLayoutVars>
          <dgm:bulletEnabled val="1"/>
        </dgm:presLayoutVars>
      </dgm:prSet>
      <dgm:spPr/>
      <dgm:t>
        <a:bodyPr/>
        <a:lstStyle/>
        <a:p>
          <a:endParaRPr lang="en-US"/>
        </a:p>
      </dgm:t>
    </dgm:pt>
    <dgm:pt modelId="{1573EBF1-CF03-4EAA-A0B2-A39BD88D217D}" type="pres">
      <dgm:prSet presAssocID="{A000A90A-82D1-4D00-825B-1ADFDB5C8C77}" presName="sibTrans" presStyleCnt="0"/>
      <dgm:spPr/>
    </dgm:pt>
    <dgm:pt modelId="{690863B8-E934-4D7C-A5A7-4FEF97A8EA18}" type="pres">
      <dgm:prSet presAssocID="{51B4EA10-1E7F-4C36-84FE-8FD48B7B6249}" presName="textNode" presStyleLbl="node1" presStyleIdx="6" presStyleCnt="7">
        <dgm:presLayoutVars>
          <dgm:bulletEnabled val="1"/>
        </dgm:presLayoutVars>
      </dgm:prSet>
      <dgm:spPr/>
      <dgm:t>
        <a:bodyPr/>
        <a:lstStyle/>
        <a:p>
          <a:endParaRPr lang="en-US"/>
        </a:p>
      </dgm:t>
    </dgm:pt>
  </dgm:ptLst>
  <dgm:cxnLst>
    <dgm:cxn modelId="{09778FBA-7E44-4CDB-B068-F405AE5C85D5}" type="presOf" srcId="{C9A3F7AC-0835-4A3F-BC32-9C3E839645AE}" destId="{15683B6A-D1D6-4DF8-A97F-69B24AEF209D}" srcOrd="0" destOrd="0" presId="urn:microsoft.com/office/officeart/2005/8/layout/hProcess9"/>
    <dgm:cxn modelId="{BD09915E-65FC-4F53-BA25-5EA34C214E29}" type="presOf" srcId="{51B4EA10-1E7F-4C36-84FE-8FD48B7B6249}" destId="{690863B8-E934-4D7C-A5A7-4FEF97A8EA18}" srcOrd="0" destOrd="0" presId="urn:microsoft.com/office/officeart/2005/8/layout/hProcess9"/>
    <dgm:cxn modelId="{4412E6FB-F6FF-4F6A-B794-BC7E31C32063}" srcId="{688B2C13-3D60-4AD3-B29A-8AD6F19C5198}" destId="{8E6F28B5-EBCD-4B1D-B703-C1C474F2C97C}" srcOrd="1" destOrd="0" parTransId="{B52BE9E1-584F-4E30-8048-BE69739FF0AC}" sibTransId="{DB8E121F-F40E-41D8-AF44-B77516FFEAA2}"/>
    <dgm:cxn modelId="{2A3FBDFF-1C3A-4F2C-A06D-582E02D866EA}" type="presOf" srcId="{8E6F28B5-EBCD-4B1D-B703-C1C474F2C97C}" destId="{E0EAEDD0-01D0-4A1D-A3C3-D48C2DF7C845}" srcOrd="0" destOrd="0" presId="urn:microsoft.com/office/officeart/2005/8/layout/hProcess9"/>
    <dgm:cxn modelId="{0F3C6F9A-9061-4EEE-B243-CB25F20AE3ED}" type="presOf" srcId="{5F047AD6-0A04-4597-836D-2E8AA32ECA19}" destId="{21B05FE7-A0B9-4534-B614-CC0ABEFDE498}" srcOrd="0" destOrd="0" presId="urn:microsoft.com/office/officeart/2005/8/layout/hProcess9"/>
    <dgm:cxn modelId="{66F627DD-E42A-451C-B213-7FB4AE58ADCB}" srcId="{688B2C13-3D60-4AD3-B29A-8AD6F19C5198}" destId="{BFEC2D3A-81E5-4451-AF7E-1885399F8281}" srcOrd="3" destOrd="0" parTransId="{C717BB83-E3C7-48F1-8223-074BC2A7DB7D}" sibTransId="{F0B2AF2F-0813-4D47-AE40-F55C885B8011}"/>
    <dgm:cxn modelId="{6A4E7BEF-0307-4D1F-A0AC-59C45210CA02}" type="presOf" srcId="{BFEC2D3A-81E5-4451-AF7E-1885399F8281}" destId="{5DFF9005-EF65-45A8-8D4B-65795C93B7A7}" srcOrd="0" destOrd="0" presId="urn:microsoft.com/office/officeart/2005/8/layout/hProcess9"/>
    <dgm:cxn modelId="{5B4459B3-2F55-422A-93BF-20709BE2C877}" srcId="{688B2C13-3D60-4AD3-B29A-8AD6F19C5198}" destId="{C9A3F7AC-0835-4A3F-BC32-9C3E839645AE}" srcOrd="4" destOrd="0" parTransId="{CEAF4676-111A-499E-B032-7D8DE2420B4F}" sibTransId="{FD299A16-AE80-4DF4-BC8B-A537B06B25F4}"/>
    <dgm:cxn modelId="{D5279237-7FEF-4E1C-942C-C97F81C1CA02}" srcId="{688B2C13-3D60-4AD3-B29A-8AD6F19C5198}" destId="{51B4EA10-1E7F-4C36-84FE-8FD48B7B6249}" srcOrd="6" destOrd="0" parTransId="{42009AEA-EAA8-4A84-B511-ED24D612A1FB}" sibTransId="{0886CE1F-9874-4C7B-BA19-6B8B26A1C91B}"/>
    <dgm:cxn modelId="{F24E6B0B-7F42-4FD4-B591-42D01DB25719}" type="presOf" srcId="{254748BD-F47F-4CF2-87D1-0317BFC5CDA0}" destId="{6A6D252D-91A1-4A79-9C72-32970ADE22E4}" srcOrd="0" destOrd="0" presId="urn:microsoft.com/office/officeart/2005/8/layout/hProcess9"/>
    <dgm:cxn modelId="{A9F7CBEB-5A0C-4F62-92E8-050643738452}" type="presOf" srcId="{688B2C13-3D60-4AD3-B29A-8AD6F19C5198}" destId="{692AD3AD-CCEB-4061-BCE9-DEC70B61B05D}" srcOrd="0" destOrd="0" presId="urn:microsoft.com/office/officeart/2005/8/layout/hProcess9"/>
    <dgm:cxn modelId="{AFF8CB41-20F3-4AB2-AA01-13A9BB5535C9}" srcId="{688B2C13-3D60-4AD3-B29A-8AD6F19C5198}" destId="{83FD0455-0A0E-491B-A424-FB628884D6CF}" srcOrd="0" destOrd="0" parTransId="{2E226986-8220-42C8-8A85-B31A3C8D625A}" sibTransId="{B3C70CB1-EF33-4DE3-A2BB-F7423DCB3E06}"/>
    <dgm:cxn modelId="{80E50D4A-9E5C-4169-A3D8-A0FFCC02278E}" type="presOf" srcId="{83FD0455-0A0E-491B-A424-FB628884D6CF}" destId="{AE882AFE-AB03-4936-B7A5-4038F8F64D0B}" srcOrd="0" destOrd="0" presId="urn:microsoft.com/office/officeart/2005/8/layout/hProcess9"/>
    <dgm:cxn modelId="{F1FE49B5-8774-4295-85AC-DEF759B99D2D}" srcId="{688B2C13-3D60-4AD3-B29A-8AD6F19C5198}" destId="{5F047AD6-0A04-4597-836D-2E8AA32ECA19}" srcOrd="5" destOrd="0" parTransId="{9ACE68EC-A0A6-4766-BCA0-ADBE40CFED06}" sibTransId="{A000A90A-82D1-4D00-825B-1ADFDB5C8C77}"/>
    <dgm:cxn modelId="{C4CB5562-0185-4066-9DA0-FB88C6F23311}" srcId="{688B2C13-3D60-4AD3-B29A-8AD6F19C5198}" destId="{254748BD-F47F-4CF2-87D1-0317BFC5CDA0}" srcOrd="2" destOrd="0" parTransId="{C32A08CE-6F39-4182-8E2A-49031B67B5D0}" sibTransId="{D5DD57E4-9EB9-40ED-AE86-5B2D2152B2B3}"/>
    <dgm:cxn modelId="{FFF668E3-2898-45E8-B804-DB9CAA758D2C}" type="presParOf" srcId="{692AD3AD-CCEB-4061-BCE9-DEC70B61B05D}" destId="{D05397E9-4F5A-47F5-B888-3F2AC887B30A}" srcOrd="0" destOrd="0" presId="urn:microsoft.com/office/officeart/2005/8/layout/hProcess9"/>
    <dgm:cxn modelId="{DB84ACCD-0F26-4B6C-95C9-20DB60560276}" type="presParOf" srcId="{692AD3AD-CCEB-4061-BCE9-DEC70B61B05D}" destId="{6F8E4099-240B-4B9A-B733-111C5FD98C0F}" srcOrd="1" destOrd="0" presId="urn:microsoft.com/office/officeart/2005/8/layout/hProcess9"/>
    <dgm:cxn modelId="{953A2D0E-244D-4ACE-84E7-C91201D557C2}" type="presParOf" srcId="{6F8E4099-240B-4B9A-B733-111C5FD98C0F}" destId="{AE882AFE-AB03-4936-B7A5-4038F8F64D0B}" srcOrd="0" destOrd="0" presId="urn:microsoft.com/office/officeart/2005/8/layout/hProcess9"/>
    <dgm:cxn modelId="{3C7059B4-6840-47F0-AD89-31458DB242DD}" type="presParOf" srcId="{6F8E4099-240B-4B9A-B733-111C5FD98C0F}" destId="{B9A15245-8457-40DF-8200-2DAF7027B083}" srcOrd="1" destOrd="0" presId="urn:microsoft.com/office/officeart/2005/8/layout/hProcess9"/>
    <dgm:cxn modelId="{8CE429D1-80AC-4D3B-B80A-6CA2E9FA0335}" type="presParOf" srcId="{6F8E4099-240B-4B9A-B733-111C5FD98C0F}" destId="{E0EAEDD0-01D0-4A1D-A3C3-D48C2DF7C845}" srcOrd="2" destOrd="0" presId="urn:microsoft.com/office/officeart/2005/8/layout/hProcess9"/>
    <dgm:cxn modelId="{891E1CAA-2733-4CA6-ADC4-7FADE2CA0C93}" type="presParOf" srcId="{6F8E4099-240B-4B9A-B733-111C5FD98C0F}" destId="{8C4540D4-33AB-4FFE-BAED-B5BDD39A5A24}" srcOrd="3" destOrd="0" presId="urn:microsoft.com/office/officeart/2005/8/layout/hProcess9"/>
    <dgm:cxn modelId="{F04ABF57-EECA-4A34-B5E3-F10B6D204176}" type="presParOf" srcId="{6F8E4099-240B-4B9A-B733-111C5FD98C0F}" destId="{6A6D252D-91A1-4A79-9C72-32970ADE22E4}" srcOrd="4" destOrd="0" presId="urn:microsoft.com/office/officeart/2005/8/layout/hProcess9"/>
    <dgm:cxn modelId="{FCFD2A86-F5B9-48DA-958A-42991935132B}" type="presParOf" srcId="{6F8E4099-240B-4B9A-B733-111C5FD98C0F}" destId="{CD1E85F1-23A9-425C-9A4F-E8EC69DC53EE}" srcOrd="5" destOrd="0" presId="urn:microsoft.com/office/officeart/2005/8/layout/hProcess9"/>
    <dgm:cxn modelId="{C66BA93C-F706-417C-86B9-A3DBB3D140DD}" type="presParOf" srcId="{6F8E4099-240B-4B9A-B733-111C5FD98C0F}" destId="{5DFF9005-EF65-45A8-8D4B-65795C93B7A7}" srcOrd="6" destOrd="0" presId="urn:microsoft.com/office/officeart/2005/8/layout/hProcess9"/>
    <dgm:cxn modelId="{FF78CEA2-019F-4BD8-8902-13D4B7494182}" type="presParOf" srcId="{6F8E4099-240B-4B9A-B733-111C5FD98C0F}" destId="{650B6E56-FDAF-43D9-9FEC-BC420C1D5CEA}" srcOrd="7" destOrd="0" presId="urn:microsoft.com/office/officeart/2005/8/layout/hProcess9"/>
    <dgm:cxn modelId="{4171CFE3-BF11-4C1A-A348-D5B3F7001F35}" type="presParOf" srcId="{6F8E4099-240B-4B9A-B733-111C5FD98C0F}" destId="{15683B6A-D1D6-4DF8-A97F-69B24AEF209D}" srcOrd="8" destOrd="0" presId="urn:microsoft.com/office/officeart/2005/8/layout/hProcess9"/>
    <dgm:cxn modelId="{2D6C9CF3-5FB3-44FE-A4BC-9227EAF36A63}" type="presParOf" srcId="{6F8E4099-240B-4B9A-B733-111C5FD98C0F}" destId="{D9F864AF-D78C-470C-AA66-9693A29A34FC}" srcOrd="9" destOrd="0" presId="urn:microsoft.com/office/officeart/2005/8/layout/hProcess9"/>
    <dgm:cxn modelId="{A611C77B-0767-43E8-B906-78093BDCF857}" type="presParOf" srcId="{6F8E4099-240B-4B9A-B733-111C5FD98C0F}" destId="{21B05FE7-A0B9-4534-B614-CC0ABEFDE498}" srcOrd="10" destOrd="0" presId="urn:microsoft.com/office/officeart/2005/8/layout/hProcess9"/>
    <dgm:cxn modelId="{7906F500-C5D0-452D-99BB-8899592D63C6}" type="presParOf" srcId="{6F8E4099-240B-4B9A-B733-111C5FD98C0F}" destId="{1573EBF1-CF03-4EAA-A0B2-A39BD88D217D}" srcOrd="11" destOrd="0" presId="urn:microsoft.com/office/officeart/2005/8/layout/hProcess9"/>
    <dgm:cxn modelId="{011B13C8-6536-4690-A124-3FB6AA533CF3}" type="presParOf" srcId="{6F8E4099-240B-4B9A-B733-111C5FD98C0F}" destId="{690863B8-E934-4D7C-A5A7-4FEF97A8EA18}" srcOrd="12"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4B16EC-E1EF-435C-809D-716C1C0B030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1C473C3-EE22-46B3-808D-88F95FD7D1BA}">
      <dgm:prSet phldrT="[Text]"/>
      <dgm:spPr/>
      <dgm:t>
        <a:bodyPr/>
        <a:lstStyle/>
        <a:p>
          <a:r>
            <a:rPr lang="en-US" dirty="0"/>
            <a:t>1</a:t>
          </a:r>
        </a:p>
      </dgm:t>
    </dgm:pt>
    <dgm:pt modelId="{97405EEA-BE4C-44C5-837D-EEE5589AAF05}" type="parTrans" cxnId="{F0872F79-A615-4291-9C6C-AE93A215E5FB}">
      <dgm:prSet/>
      <dgm:spPr/>
      <dgm:t>
        <a:bodyPr/>
        <a:lstStyle/>
        <a:p>
          <a:endParaRPr lang="en-US"/>
        </a:p>
      </dgm:t>
    </dgm:pt>
    <dgm:pt modelId="{3F6A97C8-5893-41B8-9B58-AF95DEA363CD}" type="sibTrans" cxnId="{F0872F79-A615-4291-9C6C-AE93A215E5FB}">
      <dgm:prSet/>
      <dgm:spPr/>
      <dgm:t>
        <a:bodyPr/>
        <a:lstStyle/>
        <a:p>
          <a:endParaRPr lang="en-US"/>
        </a:p>
      </dgm:t>
    </dgm:pt>
    <dgm:pt modelId="{EB90A3AC-E3F4-46A8-9136-76FD351D1E1B}">
      <dgm:prSet phldrT="[Text]"/>
      <dgm:spPr/>
      <dgm:t>
        <a:bodyPr/>
        <a:lstStyle/>
        <a:p>
          <a:r>
            <a:rPr lang="en-US" dirty="0"/>
            <a:t>Improve reporting of NSP I program expenditures and increase accuracy of hospital outcome data</a:t>
          </a:r>
        </a:p>
      </dgm:t>
    </dgm:pt>
    <dgm:pt modelId="{7B913CBD-5031-484B-8982-2ADFE5D18C39}" type="parTrans" cxnId="{86977444-62E8-4945-B267-9DF102D89AE3}">
      <dgm:prSet/>
      <dgm:spPr/>
      <dgm:t>
        <a:bodyPr/>
        <a:lstStyle/>
        <a:p>
          <a:endParaRPr lang="en-US"/>
        </a:p>
      </dgm:t>
    </dgm:pt>
    <dgm:pt modelId="{2FB7E7AF-369F-473E-A97E-6F2F8599623E}" type="sibTrans" cxnId="{86977444-62E8-4945-B267-9DF102D89AE3}">
      <dgm:prSet/>
      <dgm:spPr/>
      <dgm:t>
        <a:bodyPr/>
        <a:lstStyle/>
        <a:p>
          <a:endParaRPr lang="en-US"/>
        </a:p>
      </dgm:t>
    </dgm:pt>
    <dgm:pt modelId="{8CAC9713-E7E3-40F6-B4A8-96DE64D9A055}">
      <dgm:prSet phldrT="[Text]"/>
      <dgm:spPr/>
      <dgm:t>
        <a:bodyPr/>
        <a:lstStyle/>
        <a:p>
          <a:r>
            <a:rPr lang="en-US" dirty="0"/>
            <a:t>2</a:t>
          </a:r>
        </a:p>
      </dgm:t>
    </dgm:pt>
    <dgm:pt modelId="{67668A99-B68F-46FA-823A-53326FF3DBA0}" type="parTrans" cxnId="{19010296-F064-4A30-A790-BF71298CA215}">
      <dgm:prSet/>
      <dgm:spPr/>
      <dgm:t>
        <a:bodyPr/>
        <a:lstStyle/>
        <a:p>
          <a:endParaRPr lang="en-US"/>
        </a:p>
      </dgm:t>
    </dgm:pt>
    <dgm:pt modelId="{5DBC0F8A-C04B-4A1C-8949-3C817E304513}" type="sibTrans" cxnId="{19010296-F064-4A30-A790-BF71298CA215}">
      <dgm:prSet/>
      <dgm:spPr/>
      <dgm:t>
        <a:bodyPr/>
        <a:lstStyle/>
        <a:p>
          <a:endParaRPr lang="en-US"/>
        </a:p>
      </dgm:t>
    </dgm:pt>
    <dgm:pt modelId="{176AB56A-CC3D-461B-A7E8-6A03505830F3}">
      <dgm:prSet phldrT="[Text]"/>
      <dgm:spPr/>
      <dgm:t>
        <a:bodyPr/>
        <a:lstStyle/>
        <a:p>
          <a:r>
            <a:rPr lang="en-US" dirty="0"/>
            <a:t>Monitor turnover data for RN critical need orientation programs</a:t>
          </a:r>
        </a:p>
      </dgm:t>
    </dgm:pt>
    <dgm:pt modelId="{C6EEDC9E-D58C-41C3-A095-D818BFE9A39B}" type="parTrans" cxnId="{3A139C5F-6722-45DB-BA80-BDCC657B5B56}">
      <dgm:prSet/>
      <dgm:spPr/>
      <dgm:t>
        <a:bodyPr/>
        <a:lstStyle/>
        <a:p>
          <a:endParaRPr lang="en-US"/>
        </a:p>
      </dgm:t>
    </dgm:pt>
    <dgm:pt modelId="{3324202E-5263-4717-AA35-28C6DBF92DBF}" type="sibTrans" cxnId="{3A139C5F-6722-45DB-BA80-BDCC657B5B56}">
      <dgm:prSet/>
      <dgm:spPr/>
      <dgm:t>
        <a:bodyPr/>
        <a:lstStyle/>
        <a:p>
          <a:endParaRPr lang="en-US"/>
        </a:p>
      </dgm:t>
    </dgm:pt>
    <dgm:pt modelId="{9E198536-FA0D-42DD-A3E4-C644CA17B050}">
      <dgm:prSet phldrT="[Text]"/>
      <dgm:spPr/>
      <dgm:t>
        <a:bodyPr/>
        <a:lstStyle/>
        <a:p>
          <a:r>
            <a:rPr lang="en-US" dirty="0"/>
            <a:t>Determine the demand for nursing transition (refresher) programs that enable RN to re-enter the profession</a:t>
          </a:r>
        </a:p>
      </dgm:t>
    </dgm:pt>
    <dgm:pt modelId="{55C026BC-A9C7-439D-9D27-9897D9BC3A6E}" type="parTrans" cxnId="{0FECB26F-5829-4B56-BC89-5193345CB40F}">
      <dgm:prSet/>
      <dgm:spPr/>
      <dgm:t>
        <a:bodyPr/>
        <a:lstStyle/>
        <a:p>
          <a:endParaRPr lang="en-US"/>
        </a:p>
      </dgm:t>
    </dgm:pt>
    <dgm:pt modelId="{835B4DDB-1F59-4556-BDEC-F3B659FB14D8}" type="sibTrans" cxnId="{0FECB26F-5829-4B56-BC89-5193345CB40F}">
      <dgm:prSet/>
      <dgm:spPr/>
      <dgm:t>
        <a:bodyPr/>
        <a:lstStyle/>
        <a:p>
          <a:endParaRPr lang="en-US"/>
        </a:p>
      </dgm:t>
    </dgm:pt>
    <dgm:pt modelId="{785C55DF-8AEE-4B24-9026-F9BA201234C6}">
      <dgm:prSet phldrT="[Text]"/>
      <dgm:spPr/>
      <dgm:t>
        <a:bodyPr/>
        <a:lstStyle/>
        <a:p>
          <a:r>
            <a:rPr lang="en-US" dirty="0"/>
            <a:t>3</a:t>
          </a:r>
        </a:p>
      </dgm:t>
    </dgm:pt>
    <dgm:pt modelId="{0F183C93-BEA4-4E4A-BCEE-62D12FD55685}" type="parTrans" cxnId="{F6A81A84-D76D-44DB-80D3-6E903CE19889}">
      <dgm:prSet/>
      <dgm:spPr/>
      <dgm:t>
        <a:bodyPr/>
        <a:lstStyle/>
        <a:p>
          <a:endParaRPr lang="en-US"/>
        </a:p>
      </dgm:t>
    </dgm:pt>
    <dgm:pt modelId="{453D1C70-B7A7-4106-BD4D-C5BC99CA4936}" type="sibTrans" cxnId="{F6A81A84-D76D-44DB-80D3-6E903CE19889}">
      <dgm:prSet/>
      <dgm:spPr/>
      <dgm:t>
        <a:bodyPr/>
        <a:lstStyle/>
        <a:p>
          <a:endParaRPr lang="en-US"/>
        </a:p>
      </dgm:t>
    </dgm:pt>
    <dgm:pt modelId="{C7AAA7D3-7A09-4A1B-B859-C81E25BEA098}">
      <dgm:prSet phldrT="[Text]"/>
      <dgm:spPr/>
      <dgm:t>
        <a:bodyPr/>
        <a:lstStyle/>
        <a:p>
          <a:r>
            <a:rPr lang="en-US" dirty="0"/>
            <a:t>4</a:t>
          </a:r>
        </a:p>
      </dgm:t>
    </dgm:pt>
    <dgm:pt modelId="{D967BE48-3C96-4D44-8BCA-4205BAAACB8C}" type="parTrans" cxnId="{FA7F2515-ED21-4BDF-961C-691AEC44E438}">
      <dgm:prSet/>
      <dgm:spPr/>
      <dgm:t>
        <a:bodyPr/>
        <a:lstStyle/>
        <a:p>
          <a:endParaRPr lang="en-US"/>
        </a:p>
      </dgm:t>
    </dgm:pt>
    <dgm:pt modelId="{13A81309-83BD-4ED2-8AA2-F41BFA6BD6CA}" type="sibTrans" cxnId="{FA7F2515-ED21-4BDF-961C-691AEC44E438}">
      <dgm:prSet/>
      <dgm:spPr/>
      <dgm:t>
        <a:bodyPr/>
        <a:lstStyle/>
        <a:p>
          <a:endParaRPr lang="en-US"/>
        </a:p>
      </dgm:t>
    </dgm:pt>
    <dgm:pt modelId="{22F05E50-F0AF-4C40-B495-7C7C9620D3F3}">
      <dgm:prSet phldrT="[Text]"/>
      <dgm:spPr/>
      <dgm:t>
        <a:bodyPr/>
        <a:lstStyle/>
        <a:p>
          <a:r>
            <a:rPr lang="en-US" dirty="0"/>
            <a:t>Monitor trends in nurse recruitment and retention rates, as well as, agency nurse usage</a:t>
          </a:r>
        </a:p>
      </dgm:t>
    </dgm:pt>
    <dgm:pt modelId="{0176F970-DF5A-48FC-803F-11A4D932BCF5}" type="parTrans" cxnId="{89900FDB-3B9E-42B2-B93F-89BA66EF022E}">
      <dgm:prSet/>
      <dgm:spPr/>
      <dgm:t>
        <a:bodyPr/>
        <a:lstStyle/>
        <a:p>
          <a:endParaRPr lang="en-US"/>
        </a:p>
      </dgm:t>
    </dgm:pt>
    <dgm:pt modelId="{FFAF7784-2305-4D58-8423-419A72FCEE7B}" type="sibTrans" cxnId="{89900FDB-3B9E-42B2-B93F-89BA66EF022E}">
      <dgm:prSet/>
      <dgm:spPr/>
      <dgm:t>
        <a:bodyPr/>
        <a:lstStyle/>
        <a:p>
          <a:endParaRPr lang="en-US"/>
        </a:p>
      </dgm:t>
    </dgm:pt>
    <dgm:pt modelId="{BE2E72A4-DD3D-4971-B476-9505BC58761E}">
      <dgm:prSet phldrT="[Text]"/>
      <dgm:spPr/>
      <dgm:t>
        <a:bodyPr/>
        <a:lstStyle/>
        <a:p>
          <a:r>
            <a:rPr lang="en-US" dirty="0"/>
            <a:t>5</a:t>
          </a:r>
        </a:p>
      </dgm:t>
    </dgm:pt>
    <dgm:pt modelId="{E201A6C6-BF24-4FE6-B0F0-0580FE5A6C99}" type="parTrans" cxnId="{5F0B59B8-9796-419E-A61B-EB2836A1FAB5}">
      <dgm:prSet/>
      <dgm:spPr/>
      <dgm:t>
        <a:bodyPr/>
        <a:lstStyle/>
        <a:p>
          <a:endParaRPr lang="en-US"/>
        </a:p>
      </dgm:t>
    </dgm:pt>
    <dgm:pt modelId="{5E49BEAE-AF9F-4638-92C5-F2E6FE501485}" type="sibTrans" cxnId="{5F0B59B8-9796-419E-A61B-EB2836A1FAB5}">
      <dgm:prSet/>
      <dgm:spPr/>
      <dgm:t>
        <a:bodyPr/>
        <a:lstStyle/>
        <a:p>
          <a:endParaRPr lang="en-US"/>
        </a:p>
      </dgm:t>
    </dgm:pt>
    <dgm:pt modelId="{BB8FAB03-363F-4439-B754-A29E779D1617}">
      <dgm:prSet phldrT="[Text]"/>
      <dgm:spPr/>
      <dgm:t>
        <a:bodyPr/>
        <a:lstStyle/>
        <a:p>
          <a:r>
            <a:rPr lang="en-US" dirty="0"/>
            <a:t>Create an advisory board connection</a:t>
          </a:r>
        </a:p>
      </dgm:t>
    </dgm:pt>
    <dgm:pt modelId="{A3CA008D-B2F5-43E6-9202-D3E8129CF2A6}" type="parTrans" cxnId="{8E39CD4E-896C-4C17-AE15-645151F6722A}">
      <dgm:prSet/>
      <dgm:spPr/>
      <dgm:t>
        <a:bodyPr/>
        <a:lstStyle/>
        <a:p>
          <a:endParaRPr lang="en-US"/>
        </a:p>
      </dgm:t>
    </dgm:pt>
    <dgm:pt modelId="{75164154-C1DB-49A3-AEEF-AB8431006964}" type="sibTrans" cxnId="{8E39CD4E-896C-4C17-AE15-645151F6722A}">
      <dgm:prSet/>
      <dgm:spPr/>
      <dgm:t>
        <a:bodyPr/>
        <a:lstStyle/>
        <a:p>
          <a:endParaRPr lang="en-US"/>
        </a:p>
      </dgm:t>
    </dgm:pt>
    <dgm:pt modelId="{B09F024A-5BF3-4C25-B2A0-D5D70A7588BD}" type="pres">
      <dgm:prSet presAssocID="{7B4B16EC-E1EF-435C-809D-716C1C0B0305}" presName="linearFlow" presStyleCnt="0">
        <dgm:presLayoutVars>
          <dgm:dir/>
          <dgm:animLvl val="lvl"/>
          <dgm:resizeHandles val="exact"/>
        </dgm:presLayoutVars>
      </dgm:prSet>
      <dgm:spPr/>
      <dgm:t>
        <a:bodyPr/>
        <a:lstStyle/>
        <a:p>
          <a:endParaRPr lang="en-US"/>
        </a:p>
      </dgm:t>
    </dgm:pt>
    <dgm:pt modelId="{DCECF29F-A553-40F0-8FD1-56983368CDAD}" type="pres">
      <dgm:prSet presAssocID="{C1C473C3-EE22-46B3-808D-88F95FD7D1BA}" presName="composite" presStyleCnt="0"/>
      <dgm:spPr/>
    </dgm:pt>
    <dgm:pt modelId="{86033D89-B4B1-4577-9E99-0D01DCA0BA72}" type="pres">
      <dgm:prSet presAssocID="{C1C473C3-EE22-46B3-808D-88F95FD7D1BA}" presName="parentText" presStyleLbl="alignNode1" presStyleIdx="0" presStyleCnt="5">
        <dgm:presLayoutVars>
          <dgm:chMax val="1"/>
          <dgm:bulletEnabled val="1"/>
        </dgm:presLayoutVars>
      </dgm:prSet>
      <dgm:spPr/>
      <dgm:t>
        <a:bodyPr/>
        <a:lstStyle/>
        <a:p>
          <a:endParaRPr lang="en-US"/>
        </a:p>
      </dgm:t>
    </dgm:pt>
    <dgm:pt modelId="{80A9EB07-C0FC-410C-A31E-684316E42126}" type="pres">
      <dgm:prSet presAssocID="{C1C473C3-EE22-46B3-808D-88F95FD7D1BA}" presName="descendantText" presStyleLbl="alignAcc1" presStyleIdx="0" presStyleCnt="5">
        <dgm:presLayoutVars>
          <dgm:bulletEnabled val="1"/>
        </dgm:presLayoutVars>
      </dgm:prSet>
      <dgm:spPr/>
      <dgm:t>
        <a:bodyPr/>
        <a:lstStyle/>
        <a:p>
          <a:endParaRPr lang="en-US"/>
        </a:p>
      </dgm:t>
    </dgm:pt>
    <dgm:pt modelId="{B568608A-1BB6-41D6-98A4-D0E79FF49A56}" type="pres">
      <dgm:prSet presAssocID="{3F6A97C8-5893-41B8-9B58-AF95DEA363CD}" presName="sp" presStyleCnt="0"/>
      <dgm:spPr/>
    </dgm:pt>
    <dgm:pt modelId="{8AAB4527-3DDB-4420-A388-3BD358A81643}" type="pres">
      <dgm:prSet presAssocID="{8CAC9713-E7E3-40F6-B4A8-96DE64D9A055}" presName="composite" presStyleCnt="0"/>
      <dgm:spPr/>
    </dgm:pt>
    <dgm:pt modelId="{699087B6-3AB2-4E02-9452-F32F75C59287}" type="pres">
      <dgm:prSet presAssocID="{8CAC9713-E7E3-40F6-B4A8-96DE64D9A055}" presName="parentText" presStyleLbl="alignNode1" presStyleIdx="1" presStyleCnt="5">
        <dgm:presLayoutVars>
          <dgm:chMax val="1"/>
          <dgm:bulletEnabled val="1"/>
        </dgm:presLayoutVars>
      </dgm:prSet>
      <dgm:spPr/>
      <dgm:t>
        <a:bodyPr/>
        <a:lstStyle/>
        <a:p>
          <a:endParaRPr lang="en-US"/>
        </a:p>
      </dgm:t>
    </dgm:pt>
    <dgm:pt modelId="{F079F3BA-FF18-4C5A-9B93-B20FC5DEE19C}" type="pres">
      <dgm:prSet presAssocID="{8CAC9713-E7E3-40F6-B4A8-96DE64D9A055}" presName="descendantText" presStyleLbl="alignAcc1" presStyleIdx="1" presStyleCnt="5">
        <dgm:presLayoutVars>
          <dgm:bulletEnabled val="1"/>
        </dgm:presLayoutVars>
      </dgm:prSet>
      <dgm:spPr/>
      <dgm:t>
        <a:bodyPr/>
        <a:lstStyle/>
        <a:p>
          <a:endParaRPr lang="en-US"/>
        </a:p>
      </dgm:t>
    </dgm:pt>
    <dgm:pt modelId="{CF0D5A64-78F9-49FA-AA94-3D8D17EEA9B0}" type="pres">
      <dgm:prSet presAssocID="{5DBC0F8A-C04B-4A1C-8949-3C817E304513}" presName="sp" presStyleCnt="0"/>
      <dgm:spPr/>
    </dgm:pt>
    <dgm:pt modelId="{04763B07-4C16-4E5D-96A1-9BABF76C54D3}" type="pres">
      <dgm:prSet presAssocID="{785C55DF-8AEE-4B24-9026-F9BA201234C6}" presName="composite" presStyleCnt="0"/>
      <dgm:spPr/>
    </dgm:pt>
    <dgm:pt modelId="{EC3B6CF5-53FD-4CEA-97C9-B1347B3CB1BD}" type="pres">
      <dgm:prSet presAssocID="{785C55DF-8AEE-4B24-9026-F9BA201234C6}" presName="parentText" presStyleLbl="alignNode1" presStyleIdx="2" presStyleCnt="5">
        <dgm:presLayoutVars>
          <dgm:chMax val="1"/>
          <dgm:bulletEnabled val="1"/>
        </dgm:presLayoutVars>
      </dgm:prSet>
      <dgm:spPr/>
      <dgm:t>
        <a:bodyPr/>
        <a:lstStyle/>
        <a:p>
          <a:endParaRPr lang="en-US"/>
        </a:p>
      </dgm:t>
    </dgm:pt>
    <dgm:pt modelId="{4A4ACDEE-D2B0-4675-B250-EB39BEF1B851}" type="pres">
      <dgm:prSet presAssocID="{785C55DF-8AEE-4B24-9026-F9BA201234C6}" presName="descendantText" presStyleLbl="alignAcc1" presStyleIdx="2" presStyleCnt="5">
        <dgm:presLayoutVars>
          <dgm:bulletEnabled val="1"/>
        </dgm:presLayoutVars>
      </dgm:prSet>
      <dgm:spPr/>
      <dgm:t>
        <a:bodyPr/>
        <a:lstStyle/>
        <a:p>
          <a:endParaRPr lang="en-US"/>
        </a:p>
      </dgm:t>
    </dgm:pt>
    <dgm:pt modelId="{E43602D7-A647-4148-A971-0F5689623E4E}" type="pres">
      <dgm:prSet presAssocID="{453D1C70-B7A7-4106-BD4D-C5BC99CA4936}" presName="sp" presStyleCnt="0"/>
      <dgm:spPr/>
    </dgm:pt>
    <dgm:pt modelId="{041B6D13-72A7-45BF-A9D1-07CC19388C76}" type="pres">
      <dgm:prSet presAssocID="{C7AAA7D3-7A09-4A1B-B859-C81E25BEA098}" presName="composite" presStyleCnt="0"/>
      <dgm:spPr/>
    </dgm:pt>
    <dgm:pt modelId="{E6942AB4-8A53-465C-90D5-64E82850112A}" type="pres">
      <dgm:prSet presAssocID="{C7AAA7D3-7A09-4A1B-B859-C81E25BEA098}" presName="parentText" presStyleLbl="alignNode1" presStyleIdx="3" presStyleCnt="5">
        <dgm:presLayoutVars>
          <dgm:chMax val="1"/>
          <dgm:bulletEnabled val="1"/>
        </dgm:presLayoutVars>
      </dgm:prSet>
      <dgm:spPr/>
      <dgm:t>
        <a:bodyPr/>
        <a:lstStyle/>
        <a:p>
          <a:endParaRPr lang="en-US"/>
        </a:p>
      </dgm:t>
    </dgm:pt>
    <dgm:pt modelId="{61D38A71-1908-4054-85DC-87100B6830B3}" type="pres">
      <dgm:prSet presAssocID="{C7AAA7D3-7A09-4A1B-B859-C81E25BEA098}" presName="descendantText" presStyleLbl="alignAcc1" presStyleIdx="3" presStyleCnt="5">
        <dgm:presLayoutVars>
          <dgm:bulletEnabled val="1"/>
        </dgm:presLayoutVars>
      </dgm:prSet>
      <dgm:spPr/>
      <dgm:t>
        <a:bodyPr/>
        <a:lstStyle/>
        <a:p>
          <a:endParaRPr lang="en-US"/>
        </a:p>
      </dgm:t>
    </dgm:pt>
    <dgm:pt modelId="{B890F1E3-CF29-4D29-BADE-B0EFB0F04E8B}" type="pres">
      <dgm:prSet presAssocID="{13A81309-83BD-4ED2-8AA2-F41BFA6BD6CA}" presName="sp" presStyleCnt="0"/>
      <dgm:spPr/>
    </dgm:pt>
    <dgm:pt modelId="{167D77A4-8F5A-45C2-A6AB-BD94D6917D8F}" type="pres">
      <dgm:prSet presAssocID="{BE2E72A4-DD3D-4971-B476-9505BC58761E}" presName="composite" presStyleCnt="0"/>
      <dgm:spPr/>
    </dgm:pt>
    <dgm:pt modelId="{BFFBFDF5-FF75-4C15-BCC6-9321C9B3EFA7}" type="pres">
      <dgm:prSet presAssocID="{BE2E72A4-DD3D-4971-B476-9505BC58761E}" presName="parentText" presStyleLbl="alignNode1" presStyleIdx="4" presStyleCnt="5">
        <dgm:presLayoutVars>
          <dgm:chMax val="1"/>
          <dgm:bulletEnabled val="1"/>
        </dgm:presLayoutVars>
      </dgm:prSet>
      <dgm:spPr/>
      <dgm:t>
        <a:bodyPr/>
        <a:lstStyle/>
        <a:p>
          <a:endParaRPr lang="en-US"/>
        </a:p>
      </dgm:t>
    </dgm:pt>
    <dgm:pt modelId="{B40C02ED-A8A5-47BD-B16E-F0B8868E3C6A}" type="pres">
      <dgm:prSet presAssocID="{BE2E72A4-DD3D-4971-B476-9505BC58761E}" presName="descendantText" presStyleLbl="alignAcc1" presStyleIdx="4" presStyleCnt="5">
        <dgm:presLayoutVars>
          <dgm:bulletEnabled val="1"/>
        </dgm:presLayoutVars>
      </dgm:prSet>
      <dgm:spPr/>
      <dgm:t>
        <a:bodyPr/>
        <a:lstStyle/>
        <a:p>
          <a:endParaRPr lang="en-US"/>
        </a:p>
      </dgm:t>
    </dgm:pt>
  </dgm:ptLst>
  <dgm:cxnLst>
    <dgm:cxn modelId="{94D00B1F-FB5B-4055-8A3D-EC8019FD6F5F}" type="presOf" srcId="{176AB56A-CC3D-461B-A7E8-6A03505830F3}" destId="{F079F3BA-FF18-4C5A-9B93-B20FC5DEE19C}" srcOrd="0" destOrd="0" presId="urn:microsoft.com/office/officeart/2005/8/layout/chevron2"/>
    <dgm:cxn modelId="{993E0784-F9E2-4452-91B2-867FBA52945B}" type="presOf" srcId="{BB8FAB03-363F-4439-B754-A29E779D1617}" destId="{B40C02ED-A8A5-47BD-B16E-F0B8868E3C6A}" srcOrd="0" destOrd="0" presId="urn:microsoft.com/office/officeart/2005/8/layout/chevron2"/>
    <dgm:cxn modelId="{FA7F2515-ED21-4BDF-961C-691AEC44E438}" srcId="{7B4B16EC-E1EF-435C-809D-716C1C0B0305}" destId="{C7AAA7D3-7A09-4A1B-B859-C81E25BEA098}" srcOrd="3" destOrd="0" parTransId="{D967BE48-3C96-4D44-8BCA-4205BAAACB8C}" sibTransId="{13A81309-83BD-4ED2-8AA2-F41BFA6BD6CA}"/>
    <dgm:cxn modelId="{67880D0B-5533-48DF-9FD2-2E7AA1F24983}" type="presOf" srcId="{EB90A3AC-E3F4-46A8-9136-76FD351D1E1B}" destId="{80A9EB07-C0FC-410C-A31E-684316E42126}" srcOrd="0" destOrd="0" presId="urn:microsoft.com/office/officeart/2005/8/layout/chevron2"/>
    <dgm:cxn modelId="{8E39CD4E-896C-4C17-AE15-645151F6722A}" srcId="{BE2E72A4-DD3D-4971-B476-9505BC58761E}" destId="{BB8FAB03-363F-4439-B754-A29E779D1617}" srcOrd="0" destOrd="0" parTransId="{A3CA008D-B2F5-43E6-9202-D3E8129CF2A6}" sibTransId="{75164154-C1DB-49A3-AEEF-AB8431006964}"/>
    <dgm:cxn modelId="{28B83A89-56C1-4CC3-89B0-5F07588EA135}" type="presOf" srcId="{C7AAA7D3-7A09-4A1B-B859-C81E25BEA098}" destId="{E6942AB4-8A53-465C-90D5-64E82850112A}" srcOrd="0" destOrd="0" presId="urn:microsoft.com/office/officeart/2005/8/layout/chevron2"/>
    <dgm:cxn modelId="{86977444-62E8-4945-B267-9DF102D89AE3}" srcId="{C1C473C3-EE22-46B3-808D-88F95FD7D1BA}" destId="{EB90A3AC-E3F4-46A8-9136-76FD351D1E1B}" srcOrd="0" destOrd="0" parTransId="{7B913CBD-5031-484B-8982-2ADFE5D18C39}" sibTransId="{2FB7E7AF-369F-473E-A97E-6F2F8599623E}"/>
    <dgm:cxn modelId="{89900FDB-3B9E-42B2-B93F-89BA66EF022E}" srcId="{C7AAA7D3-7A09-4A1B-B859-C81E25BEA098}" destId="{22F05E50-F0AF-4C40-B495-7C7C9620D3F3}" srcOrd="0" destOrd="0" parTransId="{0176F970-DF5A-48FC-803F-11A4D932BCF5}" sibTransId="{FFAF7784-2305-4D58-8423-419A72FCEE7B}"/>
    <dgm:cxn modelId="{54F18142-94D6-443D-B06E-2057A0B6B4C3}" type="presOf" srcId="{C1C473C3-EE22-46B3-808D-88F95FD7D1BA}" destId="{86033D89-B4B1-4577-9E99-0D01DCA0BA72}" srcOrd="0" destOrd="0" presId="urn:microsoft.com/office/officeart/2005/8/layout/chevron2"/>
    <dgm:cxn modelId="{1D618E90-5FD4-414A-A383-44D2D8BAB6C8}" type="presOf" srcId="{7B4B16EC-E1EF-435C-809D-716C1C0B0305}" destId="{B09F024A-5BF3-4C25-B2A0-D5D70A7588BD}" srcOrd="0" destOrd="0" presId="urn:microsoft.com/office/officeart/2005/8/layout/chevron2"/>
    <dgm:cxn modelId="{4A5741B2-ABB1-4760-AAFF-687C5679998A}" type="presOf" srcId="{BE2E72A4-DD3D-4971-B476-9505BC58761E}" destId="{BFFBFDF5-FF75-4C15-BCC6-9321C9B3EFA7}" srcOrd="0" destOrd="0" presId="urn:microsoft.com/office/officeart/2005/8/layout/chevron2"/>
    <dgm:cxn modelId="{0FECB26F-5829-4B56-BC89-5193345CB40F}" srcId="{785C55DF-8AEE-4B24-9026-F9BA201234C6}" destId="{9E198536-FA0D-42DD-A3E4-C644CA17B050}" srcOrd="0" destOrd="0" parTransId="{55C026BC-A9C7-439D-9D27-9897D9BC3A6E}" sibTransId="{835B4DDB-1F59-4556-BDEC-F3B659FB14D8}"/>
    <dgm:cxn modelId="{C23D1DB6-7871-4010-BEC4-E71760BB9904}" type="presOf" srcId="{785C55DF-8AEE-4B24-9026-F9BA201234C6}" destId="{EC3B6CF5-53FD-4CEA-97C9-B1347B3CB1BD}" srcOrd="0" destOrd="0" presId="urn:microsoft.com/office/officeart/2005/8/layout/chevron2"/>
    <dgm:cxn modelId="{03092C8C-6F6C-4351-BDF3-B38A14DABB97}" type="presOf" srcId="{22F05E50-F0AF-4C40-B495-7C7C9620D3F3}" destId="{61D38A71-1908-4054-85DC-87100B6830B3}" srcOrd="0" destOrd="0" presId="urn:microsoft.com/office/officeart/2005/8/layout/chevron2"/>
    <dgm:cxn modelId="{5F0B59B8-9796-419E-A61B-EB2836A1FAB5}" srcId="{7B4B16EC-E1EF-435C-809D-716C1C0B0305}" destId="{BE2E72A4-DD3D-4971-B476-9505BC58761E}" srcOrd="4" destOrd="0" parTransId="{E201A6C6-BF24-4FE6-B0F0-0580FE5A6C99}" sibTransId="{5E49BEAE-AF9F-4638-92C5-F2E6FE501485}"/>
    <dgm:cxn modelId="{F0872F79-A615-4291-9C6C-AE93A215E5FB}" srcId="{7B4B16EC-E1EF-435C-809D-716C1C0B0305}" destId="{C1C473C3-EE22-46B3-808D-88F95FD7D1BA}" srcOrd="0" destOrd="0" parTransId="{97405EEA-BE4C-44C5-837D-EEE5589AAF05}" sibTransId="{3F6A97C8-5893-41B8-9B58-AF95DEA363CD}"/>
    <dgm:cxn modelId="{1A93FF73-7CB6-4481-B66E-2F4E59AAAF45}" type="presOf" srcId="{8CAC9713-E7E3-40F6-B4A8-96DE64D9A055}" destId="{699087B6-3AB2-4E02-9452-F32F75C59287}" srcOrd="0" destOrd="0" presId="urn:microsoft.com/office/officeart/2005/8/layout/chevron2"/>
    <dgm:cxn modelId="{F6A81A84-D76D-44DB-80D3-6E903CE19889}" srcId="{7B4B16EC-E1EF-435C-809D-716C1C0B0305}" destId="{785C55DF-8AEE-4B24-9026-F9BA201234C6}" srcOrd="2" destOrd="0" parTransId="{0F183C93-BEA4-4E4A-BCEE-62D12FD55685}" sibTransId="{453D1C70-B7A7-4106-BD4D-C5BC99CA4936}"/>
    <dgm:cxn modelId="{19010296-F064-4A30-A790-BF71298CA215}" srcId="{7B4B16EC-E1EF-435C-809D-716C1C0B0305}" destId="{8CAC9713-E7E3-40F6-B4A8-96DE64D9A055}" srcOrd="1" destOrd="0" parTransId="{67668A99-B68F-46FA-823A-53326FF3DBA0}" sibTransId="{5DBC0F8A-C04B-4A1C-8949-3C817E304513}"/>
    <dgm:cxn modelId="{3A139C5F-6722-45DB-BA80-BDCC657B5B56}" srcId="{8CAC9713-E7E3-40F6-B4A8-96DE64D9A055}" destId="{176AB56A-CC3D-461B-A7E8-6A03505830F3}" srcOrd="0" destOrd="0" parTransId="{C6EEDC9E-D58C-41C3-A095-D818BFE9A39B}" sibTransId="{3324202E-5263-4717-AA35-28C6DBF92DBF}"/>
    <dgm:cxn modelId="{8CBE30EE-4B9F-46AA-914A-E4475EB5E89D}" type="presOf" srcId="{9E198536-FA0D-42DD-A3E4-C644CA17B050}" destId="{4A4ACDEE-D2B0-4675-B250-EB39BEF1B851}" srcOrd="0" destOrd="0" presId="urn:microsoft.com/office/officeart/2005/8/layout/chevron2"/>
    <dgm:cxn modelId="{5F9AACA4-0C8E-43A4-B1BE-E164CBEF7A7C}" type="presParOf" srcId="{B09F024A-5BF3-4C25-B2A0-D5D70A7588BD}" destId="{DCECF29F-A553-40F0-8FD1-56983368CDAD}" srcOrd="0" destOrd="0" presId="urn:microsoft.com/office/officeart/2005/8/layout/chevron2"/>
    <dgm:cxn modelId="{7F90B2B6-4096-4B7F-B739-97641F1D59CB}" type="presParOf" srcId="{DCECF29F-A553-40F0-8FD1-56983368CDAD}" destId="{86033D89-B4B1-4577-9E99-0D01DCA0BA72}" srcOrd="0" destOrd="0" presId="urn:microsoft.com/office/officeart/2005/8/layout/chevron2"/>
    <dgm:cxn modelId="{C6A59F51-9FED-4993-9D62-AFA844C8BD1D}" type="presParOf" srcId="{DCECF29F-A553-40F0-8FD1-56983368CDAD}" destId="{80A9EB07-C0FC-410C-A31E-684316E42126}" srcOrd="1" destOrd="0" presId="urn:microsoft.com/office/officeart/2005/8/layout/chevron2"/>
    <dgm:cxn modelId="{C32634FE-D96E-4138-AFC9-C5758D0DCA9A}" type="presParOf" srcId="{B09F024A-5BF3-4C25-B2A0-D5D70A7588BD}" destId="{B568608A-1BB6-41D6-98A4-D0E79FF49A56}" srcOrd="1" destOrd="0" presId="urn:microsoft.com/office/officeart/2005/8/layout/chevron2"/>
    <dgm:cxn modelId="{2CA19EAE-75A6-41D8-B847-A3248C80959D}" type="presParOf" srcId="{B09F024A-5BF3-4C25-B2A0-D5D70A7588BD}" destId="{8AAB4527-3DDB-4420-A388-3BD358A81643}" srcOrd="2" destOrd="0" presId="urn:microsoft.com/office/officeart/2005/8/layout/chevron2"/>
    <dgm:cxn modelId="{7E464980-B4A4-482B-B472-6ECFD35934AB}" type="presParOf" srcId="{8AAB4527-3DDB-4420-A388-3BD358A81643}" destId="{699087B6-3AB2-4E02-9452-F32F75C59287}" srcOrd="0" destOrd="0" presId="urn:microsoft.com/office/officeart/2005/8/layout/chevron2"/>
    <dgm:cxn modelId="{183E106D-794E-404C-8887-20E992F04029}" type="presParOf" srcId="{8AAB4527-3DDB-4420-A388-3BD358A81643}" destId="{F079F3BA-FF18-4C5A-9B93-B20FC5DEE19C}" srcOrd="1" destOrd="0" presId="urn:microsoft.com/office/officeart/2005/8/layout/chevron2"/>
    <dgm:cxn modelId="{360FBE95-F34A-4551-8119-4ADC677CE741}" type="presParOf" srcId="{B09F024A-5BF3-4C25-B2A0-D5D70A7588BD}" destId="{CF0D5A64-78F9-49FA-AA94-3D8D17EEA9B0}" srcOrd="3" destOrd="0" presId="urn:microsoft.com/office/officeart/2005/8/layout/chevron2"/>
    <dgm:cxn modelId="{B5EBF61A-B597-42AF-9CBD-D3517ECC356B}" type="presParOf" srcId="{B09F024A-5BF3-4C25-B2A0-D5D70A7588BD}" destId="{04763B07-4C16-4E5D-96A1-9BABF76C54D3}" srcOrd="4" destOrd="0" presId="urn:microsoft.com/office/officeart/2005/8/layout/chevron2"/>
    <dgm:cxn modelId="{E57D5E8C-DD26-4D31-8ADB-16166826F3BE}" type="presParOf" srcId="{04763B07-4C16-4E5D-96A1-9BABF76C54D3}" destId="{EC3B6CF5-53FD-4CEA-97C9-B1347B3CB1BD}" srcOrd="0" destOrd="0" presId="urn:microsoft.com/office/officeart/2005/8/layout/chevron2"/>
    <dgm:cxn modelId="{78CC91DB-037F-42F6-938D-B2388745C3CB}" type="presParOf" srcId="{04763B07-4C16-4E5D-96A1-9BABF76C54D3}" destId="{4A4ACDEE-D2B0-4675-B250-EB39BEF1B851}" srcOrd="1" destOrd="0" presId="urn:microsoft.com/office/officeart/2005/8/layout/chevron2"/>
    <dgm:cxn modelId="{5C1E5D84-0768-419D-81BF-B2D2F34D2EFD}" type="presParOf" srcId="{B09F024A-5BF3-4C25-B2A0-D5D70A7588BD}" destId="{E43602D7-A647-4148-A971-0F5689623E4E}" srcOrd="5" destOrd="0" presId="urn:microsoft.com/office/officeart/2005/8/layout/chevron2"/>
    <dgm:cxn modelId="{ADA9437D-0260-4090-8E79-53673C575D7B}" type="presParOf" srcId="{B09F024A-5BF3-4C25-B2A0-D5D70A7588BD}" destId="{041B6D13-72A7-45BF-A9D1-07CC19388C76}" srcOrd="6" destOrd="0" presId="urn:microsoft.com/office/officeart/2005/8/layout/chevron2"/>
    <dgm:cxn modelId="{2740403F-2354-446E-98E7-7CA8349DFE51}" type="presParOf" srcId="{041B6D13-72A7-45BF-A9D1-07CC19388C76}" destId="{E6942AB4-8A53-465C-90D5-64E82850112A}" srcOrd="0" destOrd="0" presId="urn:microsoft.com/office/officeart/2005/8/layout/chevron2"/>
    <dgm:cxn modelId="{D95C3A2D-9BDE-4E52-B4F3-99790F523F78}" type="presParOf" srcId="{041B6D13-72A7-45BF-A9D1-07CC19388C76}" destId="{61D38A71-1908-4054-85DC-87100B6830B3}" srcOrd="1" destOrd="0" presId="urn:microsoft.com/office/officeart/2005/8/layout/chevron2"/>
    <dgm:cxn modelId="{CB6C08BC-74D5-4264-B6E7-FB5733007094}" type="presParOf" srcId="{B09F024A-5BF3-4C25-B2A0-D5D70A7588BD}" destId="{B890F1E3-CF29-4D29-BADE-B0EFB0F04E8B}" srcOrd="7" destOrd="0" presId="urn:microsoft.com/office/officeart/2005/8/layout/chevron2"/>
    <dgm:cxn modelId="{6816C7E7-F3B5-4CD9-9890-4549538DD9EA}" type="presParOf" srcId="{B09F024A-5BF3-4C25-B2A0-D5D70A7588BD}" destId="{167D77A4-8F5A-45C2-A6AB-BD94D6917D8F}" srcOrd="8" destOrd="0" presId="urn:microsoft.com/office/officeart/2005/8/layout/chevron2"/>
    <dgm:cxn modelId="{4C925570-DE2D-4DFB-B420-B2DEB8AD434E}" type="presParOf" srcId="{167D77A4-8F5A-45C2-A6AB-BD94D6917D8F}" destId="{BFFBFDF5-FF75-4C15-BCC6-9321C9B3EFA7}" srcOrd="0" destOrd="0" presId="urn:microsoft.com/office/officeart/2005/8/layout/chevron2"/>
    <dgm:cxn modelId="{1DE99CE2-0A99-4694-804E-B42080559D16}" type="presParOf" srcId="{167D77A4-8F5A-45C2-A6AB-BD94D6917D8F}" destId="{B40C02ED-A8A5-47BD-B16E-F0B8868E3C6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19FEC-B617-4721-8881-7CCBC6912B16}">
      <dsp:nvSpPr>
        <dsp:cNvPr id="0" name=""/>
        <dsp:cNvSpPr/>
      </dsp:nvSpPr>
      <dsp:spPr>
        <a:xfrm rot="5400000">
          <a:off x="6086774" y="-2581718"/>
          <a:ext cx="719998" cy="6067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HSCRC initiates the Nurse Education Support Program</a:t>
          </a:r>
        </a:p>
      </dsp:txBody>
      <dsp:txXfrm rot="-5400000">
        <a:off x="3412998" y="127205"/>
        <a:ext cx="6032405" cy="649704"/>
      </dsp:txXfrm>
    </dsp:sp>
    <dsp:sp modelId="{8ABD3E42-E01B-4885-8A2F-E8C50A8554FB}">
      <dsp:nvSpPr>
        <dsp:cNvPr id="0" name=""/>
        <dsp:cNvSpPr/>
      </dsp:nvSpPr>
      <dsp:spPr>
        <a:xfrm>
          <a:off x="0" y="2058"/>
          <a:ext cx="3412998" cy="899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a:t>1986</a:t>
          </a:r>
        </a:p>
      </dsp:txBody>
      <dsp:txXfrm>
        <a:off x="43934" y="45992"/>
        <a:ext cx="3325130" cy="812129"/>
      </dsp:txXfrm>
    </dsp:sp>
    <dsp:sp modelId="{96BAE41A-D1B8-4EEE-B87F-AC73C2ADBB55}">
      <dsp:nvSpPr>
        <dsp:cNvPr id="0" name=""/>
        <dsp:cNvSpPr/>
      </dsp:nvSpPr>
      <dsp:spPr>
        <a:xfrm rot="5400000">
          <a:off x="6086774" y="-1636720"/>
          <a:ext cx="719998" cy="6067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Nursing Support Program I was established</a:t>
          </a:r>
        </a:p>
      </dsp:txBody>
      <dsp:txXfrm rot="-5400000">
        <a:off x="3412998" y="1072203"/>
        <a:ext cx="6032405" cy="649704"/>
      </dsp:txXfrm>
    </dsp:sp>
    <dsp:sp modelId="{D11CFB62-E7A5-4924-BCB4-79792A2D12C8}">
      <dsp:nvSpPr>
        <dsp:cNvPr id="0" name=""/>
        <dsp:cNvSpPr/>
      </dsp:nvSpPr>
      <dsp:spPr>
        <a:xfrm>
          <a:off x="0" y="947056"/>
          <a:ext cx="3412998" cy="899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a:t>2000</a:t>
          </a:r>
        </a:p>
      </dsp:txBody>
      <dsp:txXfrm>
        <a:off x="43934" y="990990"/>
        <a:ext cx="3325130" cy="812129"/>
      </dsp:txXfrm>
    </dsp:sp>
    <dsp:sp modelId="{630ADF70-D760-47D8-8E92-B66800CF9769}">
      <dsp:nvSpPr>
        <dsp:cNvPr id="0" name=""/>
        <dsp:cNvSpPr/>
      </dsp:nvSpPr>
      <dsp:spPr>
        <a:xfrm rot="5400000">
          <a:off x="6086774" y="-691723"/>
          <a:ext cx="719998" cy="6067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The first five-year NSP I grant cycle was approved by the Commission</a:t>
          </a:r>
        </a:p>
      </dsp:txBody>
      <dsp:txXfrm rot="-5400000">
        <a:off x="3412998" y="2017200"/>
        <a:ext cx="6032405" cy="649704"/>
      </dsp:txXfrm>
    </dsp:sp>
    <dsp:sp modelId="{2D3A8028-8E28-4F0D-814F-2F4E9F456467}">
      <dsp:nvSpPr>
        <dsp:cNvPr id="0" name=""/>
        <dsp:cNvSpPr/>
      </dsp:nvSpPr>
      <dsp:spPr>
        <a:xfrm>
          <a:off x="13409" y="1892054"/>
          <a:ext cx="3412998" cy="899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a:t>2001</a:t>
          </a:r>
        </a:p>
      </dsp:txBody>
      <dsp:txXfrm>
        <a:off x="57343" y="1935988"/>
        <a:ext cx="3325130" cy="812129"/>
      </dsp:txXfrm>
    </dsp:sp>
    <dsp:sp modelId="{FCAB6FC6-4FAE-44C4-816E-CDCBD916CB1C}">
      <dsp:nvSpPr>
        <dsp:cNvPr id="0" name=""/>
        <dsp:cNvSpPr/>
      </dsp:nvSpPr>
      <dsp:spPr>
        <a:xfrm rot="5400000">
          <a:off x="6086774" y="253274"/>
          <a:ext cx="719998" cy="6067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The NSP I program realigned aims with the Institutes of Medicine’s (IOM) recommendations in its Future of Nursing Report</a:t>
          </a:r>
        </a:p>
      </dsp:txBody>
      <dsp:txXfrm rot="-5400000">
        <a:off x="3412998" y="2962198"/>
        <a:ext cx="6032405" cy="649704"/>
      </dsp:txXfrm>
    </dsp:sp>
    <dsp:sp modelId="{36752D3A-5600-4032-88D2-41F8FED2E679}">
      <dsp:nvSpPr>
        <dsp:cNvPr id="0" name=""/>
        <dsp:cNvSpPr/>
      </dsp:nvSpPr>
      <dsp:spPr>
        <a:xfrm>
          <a:off x="0" y="2837051"/>
          <a:ext cx="3412998" cy="899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a:t>2012</a:t>
          </a:r>
        </a:p>
      </dsp:txBody>
      <dsp:txXfrm>
        <a:off x="43934" y="2880985"/>
        <a:ext cx="3325130" cy="812129"/>
      </dsp:txXfrm>
    </dsp:sp>
    <dsp:sp modelId="{301AB82E-7DD0-4336-9B97-FD19D0B963BC}">
      <dsp:nvSpPr>
        <dsp:cNvPr id="0" name=""/>
        <dsp:cNvSpPr/>
      </dsp:nvSpPr>
      <dsp:spPr>
        <a:xfrm rot="5400000">
          <a:off x="6086774" y="1198272"/>
          <a:ext cx="719998" cy="60675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The NSP I program is approved by the Commission for another five-year grant cycle (until FY 2022)</a:t>
          </a:r>
        </a:p>
      </dsp:txBody>
      <dsp:txXfrm rot="-5400000">
        <a:off x="3412998" y="3907196"/>
        <a:ext cx="6032405" cy="649704"/>
      </dsp:txXfrm>
    </dsp:sp>
    <dsp:sp modelId="{78A0E813-CDA6-4680-B673-2C96F005243B}">
      <dsp:nvSpPr>
        <dsp:cNvPr id="0" name=""/>
        <dsp:cNvSpPr/>
      </dsp:nvSpPr>
      <dsp:spPr>
        <a:xfrm>
          <a:off x="0" y="3782049"/>
          <a:ext cx="3412998" cy="899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a:t>2017</a:t>
          </a:r>
        </a:p>
      </dsp:txBody>
      <dsp:txXfrm>
        <a:off x="43934" y="3825983"/>
        <a:ext cx="3325130" cy="812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397E9-4F5A-47F5-B888-3F2AC887B30A}">
      <dsp:nvSpPr>
        <dsp:cNvPr id="0" name=""/>
        <dsp:cNvSpPr/>
      </dsp:nvSpPr>
      <dsp:spPr>
        <a:xfrm>
          <a:off x="790531" y="0"/>
          <a:ext cx="8959359"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882AFE-AB03-4936-B7A5-4038F8F64D0B}">
      <dsp:nvSpPr>
        <dsp:cNvPr id="0" name=""/>
        <dsp:cNvSpPr/>
      </dsp:nvSpPr>
      <dsp:spPr>
        <a:xfrm>
          <a:off x="900" y="1625600"/>
          <a:ext cx="1443646"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Continue funding for next cycle (FY 2018-2022)</a:t>
          </a:r>
        </a:p>
      </dsp:txBody>
      <dsp:txXfrm>
        <a:off x="71373" y="1696073"/>
        <a:ext cx="1302700" cy="2026520"/>
      </dsp:txXfrm>
    </dsp:sp>
    <dsp:sp modelId="{E0EAEDD0-01D0-4A1D-A3C3-D48C2DF7C845}">
      <dsp:nvSpPr>
        <dsp:cNvPr id="0" name=""/>
        <dsp:cNvSpPr/>
      </dsp:nvSpPr>
      <dsp:spPr>
        <a:xfrm>
          <a:off x="1516729" y="1625600"/>
          <a:ext cx="1443646"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Broaden the NSP goal to include all hospital-based RNs</a:t>
          </a:r>
        </a:p>
      </dsp:txBody>
      <dsp:txXfrm>
        <a:off x="1587202" y="1696073"/>
        <a:ext cx="1302700" cy="2026520"/>
      </dsp:txXfrm>
    </dsp:sp>
    <dsp:sp modelId="{6A6D252D-91A1-4A79-9C72-32970ADE22E4}">
      <dsp:nvSpPr>
        <dsp:cNvPr id="0" name=""/>
        <dsp:cNvSpPr/>
      </dsp:nvSpPr>
      <dsp:spPr>
        <a:xfrm>
          <a:off x="3032558" y="1625600"/>
          <a:ext cx="1443646"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Refine categories for eligible funding, add category for growing nurse leaders</a:t>
          </a:r>
        </a:p>
      </dsp:txBody>
      <dsp:txXfrm>
        <a:off x="3103031" y="1696073"/>
        <a:ext cx="1302700" cy="2026520"/>
      </dsp:txXfrm>
    </dsp:sp>
    <dsp:sp modelId="{5DFF9005-EF65-45A8-8D4B-65795C93B7A7}">
      <dsp:nvSpPr>
        <dsp:cNvPr id="0" name=""/>
        <dsp:cNvSpPr/>
      </dsp:nvSpPr>
      <dsp:spPr>
        <a:xfrm>
          <a:off x="4548388" y="1625600"/>
          <a:ext cx="1443646"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Establish categories of initiatives that are not eligible for funding</a:t>
          </a:r>
        </a:p>
      </dsp:txBody>
      <dsp:txXfrm>
        <a:off x="4618861" y="1696073"/>
        <a:ext cx="1302700" cy="2026520"/>
      </dsp:txXfrm>
    </dsp:sp>
    <dsp:sp modelId="{15683B6A-D1D6-4DF8-A97F-69B24AEF209D}">
      <dsp:nvSpPr>
        <dsp:cNvPr id="0" name=""/>
        <dsp:cNvSpPr/>
      </dsp:nvSpPr>
      <dsp:spPr>
        <a:xfrm>
          <a:off x="6064217" y="1625600"/>
          <a:ext cx="1443646"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Establish NSP I Advisory Board</a:t>
          </a:r>
        </a:p>
      </dsp:txBody>
      <dsp:txXfrm>
        <a:off x="6134690" y="1696073"/>
        <a:ext cx="1302700" cy="2026520"/>
      </dsp:txXfrm>
    </dsp:sp>
    <dsp:sp modelId="{21B05FE7-A0B9-4534-B614-CC0ABEFDE498}">
      <dsp:nvSpPr>
        <dsp:cNvPr id="0" name=""/>
        <dsp:cNvSpPr/>
      </dsp:nvSpPr>
      <dsp:spPr>
        <a:xfrm>
          <a:off x="7580046" y="1625600"/>
          <a:ext cx="1443646"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Revise forms to align with the data collect tool</a:t>
          </a:r>
        </a:p>
      </dsp:txBody>
      <dsp:txXfrm>
        <a:off x="7650519" y="1696073"/>
        <a:ext cx="1302700" cy="2026520"/>
      </dsp:txXfrm>
    </dsp:sp>
    <dsp:sp modelId="{690863B8-E934-4D7C-A5A7-4FEF97A8EA18}">
      <dsp:nvSpPr>
        <dsp:cNvPr id="0" name=""/>
        <dsp:cNvSpPr/>
      </dsp:nvSpPr>
      <dsp:spPr>
        <a:xfrm>
          <a:off x="9095875" y="1625600"/>
          <a:ext cx="1443646"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Develop and implement a data reporting and analytic tool</a:t>
          </a:r>
        </a:p>
      </dsp:txBody>
      <dsp:txXfrm>
        <a:off x="9166348" y="1696073"/>
        <a:ext cx="1302700" cy="2026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33D89-B4B1-4577-9E99-0D01DCA0BA72}">
      <dsp:nvSpPr>
        <dsp:cNvPr id="0" name=""/>
        <dsp:cNvSpPr/>
      </dsp:nvSpPr>
      <dsp:spPr>
        <a:xfrm rot="5400000">
          <a:off x="-152656" y="155031"/>
          <a:ext cx="1017706" cy="7123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1</a:t>
          </a:r>
        </a:p>
      </dsp:txBody>
      <dsp:txXfrm rot="-5400000">
        <a:off x="0" y="358572"/>
        <a:ext cx="712394" cy="305312"/>
      </dsp:txXfrm>
    </dsp:sp>
    <dsp:sp modelId="{80A9EB07-C0FC-410C-A31E-684316E42126}">
      <dsp:nvSpPr>
        <dsp:cNvPr id="0" name=""/>
        <dsp:cNvSpPr/>
      </dsp:nvSpPr>
      <dsp:spPr>
        <a:xfrm rot="5400000">
          <a:off x="5283242" y="-4568472"/>
          <a:ext cx="661509" cy="98032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Improve reporting of NSP I program expenditures and increase accuracy of hospital outcome data</a:t>
          </a:r>
        </a:p>
      </dsp:txBody>
      <dsp:txXfrm rot="-5400000">
        <a:off x="712394" y="34668"/>
        <a:ext cx="9770913" cy="596925"/>
      </dsp:txXfrm>
    </dsp:sp>
    <dsp:sp modelId="{699087B6-3AB2-4E02-9452-F32F75C59287}">
      <dsp:nvSpPr>
        <dsp:cNvPr id="0" name=""/>
        <dsp:cNvSpPr/>
      </dsp:nvSpPr>
      <dsp:spPr>
        <a:xfrm rot="5400000">
          <a:off x="-152656" y="1054773"/>
          <a:ext cx="1017706" cy="7123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2</a:t>
          </a:r>
        </a:p>
      </dsp:txBody>
      <dsp:txXfrm rot="-5400000">
        <a:off x="0" y="1258314"/>
        <a:ext cx="712394" cy="305312"/>
      </dsp:txXfrm>
    </dsp:sp>
    <dsp:sp modelId="{F079F3BA-FF18-4C5A-9B93-B20FC5DEE19C}">
      <dsp:nvSpPr>
        <dsp:cNvPr id="0" name=""/>
        <dsp:cNvSpPr/>
      </dsp:nvSpPr>
      <dsp:spPr>
        <a:xfrm rot="5400000">
          <a:off x="5283242" y="-3668729"/>
          <a:ext cx="661509" cy="98032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Monitor turnover data for RN critical need orientation programs</a:t>
          </a:r>
        </a:p>
      </dsp:txBody>
      <dsp:txXfrm rot="-5400000">
        <a:off x="712394" y="934411"/>
        <a:ext cx="9770913" cy="596925"/>
      </dsp:txXfrm>
    </dsp:sp>
    <dsp:sp modelId="{EC3B6CF5-53FD-4CEA-97C9-B1347B3CB1BD}">
      <dsp:nvSpPr>
        <dsp:cNvPr id="0" name=""/>
        <dsp:cNvSpPr/>
      </dsp:nvSpPr>
      <dsp:spPr>
        <a:xfrm rot="5400000">
          <a:off x="-152656" y="1954516"/>
          <a:ext cx="1017706" cy="7123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3</a:t>
          </a:r>
        </a:p>
      </dsp:txBody>
      <dsp:txXfrm rot="-5400000">
        <a:off x="0" y="2158057"/>
        <a:ext cx="712394" cy="305312"/>
      </dsp:txXfrm>
    </dsp:sp>
    <dsp:sp modelId="{4A4ACDEE-D2B0-4675-B250-EB39BEF1B851}">
      <dsp:nvSpPr>
        <dsp:cNvPr id="0" name=""/>
        <dsp:cNvSpPr/>
      </dsp:nvSpPr>
      <dsp:spPr>
        <a:xfrm rot="5400000">
          <a:off x="5283242" y="-2768987"/>
          <a:ext cx="661509" cy="98032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Determine the demand for nursing transition (refresher) programs that enable RN to re-enter the profession</a:t>
          </a:r>
        </a:p>
      </dsp:txBody>
      <dsp:txXfrm rot="-5400000">
        <a:off x="712394" y="1834153"/>
        <a:ext cx="9770913" cy="596925"/>
      </dsp:txXfrm>
    </dsp:sp>
    <dsp:sp modelId="{E6942AB4-8A53-465C-90D5-64E82850112A}">
      <dsp:nvSpPr>
        <dsp:cNvPr id="0" name=""/>
        <dsp:cNvSpPr/>
      </dsp:nvSpPr>
      <dsp:spPr>
        <a:xfrm rot="5400000">
          <a:off x="-152656" y="2854258"/>
          <a:ext cx="1017706" cy="7123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4</a:t>
          </a:r>
        </a:p>
      </dsp:txBody>
      <dsp:txXfrm rot="-5400000">
        <a:off x="0" y="3057799"/>
        <a:ext cx="712394" cy="305312"/>
      </dsp:txXfrm>
    </dsp:sp>
    <dsp:sp modelId="{61D38A71-1908-4054-85DC-87100B6830B3}">
      <dsp:nvSpPr>
        <dsp:cNvPr id="0" name=""/>
        <dsp:cNvSpPr/>
      </dsp:nvSpPr>
      <dsp:spPr>
        <a:xfrm rot="5400000">
          <a:off x="5283242" y="-1869245"/>
          <a:ext cx="661509" cy="98032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Monitor trends in nurse recruitment and retention rates, as well as, agency nurse usage</a:t>
          </a:r>
        </a:p>
      </dsp:txBody>
      <dsp:txXfrm rot="-5400000">
        <a:off x="712394" y="2733895"/>
        <a:ext cx="9770913" cy="596925"/>
      </dsp:txXfrm>
    </dsp:sp>
    <dsp:sp modelId="{BFFBFDF5-FF75-4C15-BCC6-9321C9B3EFA7}">
      <dsp:nvSpPr>
        <dsp:cNvPr id="0" name=""/>
        <dsp:cNvSpPr/>
      </dsp:nvSpPr>
      <dsp:spPr>
        <a:xfrm rot="5400000">
          <a:off x="-152656" y="3754000"/>
          <a:ext cx="1017706" cy="7123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5</a:t>
          </a:r>
        </a:p>
      </dsp:txBody>
      <dsp:txXfrm rot="-5400000">
        <a:off x="0" y="3957541"/>
        <a:ext cx="712394" cy="305312"/>
      </dsp:txXfrm>
    </dsp:sp>
    <dsp:sp modelId="{B40C02ED-A8A5-47BD-B16E-F0B8868E3C6A}">
      <dsp:nvSpPr>
        <dsp:cNvPr id="0" name=""/>
        <dsp:cNvSpPr/>
      </dsp:nvSpPr>
      <dsp:spPr>
        <a:xfrm rot="5400000">
          <a:off x="5283242" y="-969503"/>
          <a:ext cx="661509" cy="98032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Create an advisory board connection</a:t>
          </a:r>
        </a:p>
      </dsp:txBody>
      <dsp:txXfrm rot="-5400000">
        <a:off x="712394" y="3633637"/>
        <a:ext cx="9770913" cy="59692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70488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reserve="1" userDrawn="1">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3077521"/>
            <a:ext cx="9144000" cy="506423"/>
          </a:xfrm>
          <a:prstGeom prst="rect">
            <a:avLst/>
          </a:prstGeom>
          <a:noFill/>
          <a:ln>
            <a:noFill/>
          </a:ln>
        </p:spPr>
        <p:txBody>
          <a:bodyPr spcFirstLastPara="1" wrap="square" lIns="91425" tIns="45700" rIns="91425" bIns="45700" anchor="t" anchorCtr="0">
            <a:normAutofit/>
          </a:bodyPr>
          <a:lstStyle>
            <a:lvl1pPr marL="91440" lvl="0" indent="-9144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8"/>
          <p:cNvSpPr txBox="1">
            <a:spLocks noGrp="1"/>
          </p:cNvSpPr>
          <p:nvPr>
            <p:ph type="subTitle" idx="1"/>
          </p:nvPr>
        </p:nvSpPr>
        <p:spPr>
          <a:xfrm>
            <a:off x="1524000" y="3551164"/>
            <a:ext cx="9144000" cy="411162"/>
          </a:xfrm>
          <a:prstGeom prst="rect">
            <a:avLst/>
          </a:prstGeom>
          <a:noFill/>
          <a:ln>
            <a:noFill/>
          </a:ln>
        </p:spPr>
        <p:txBody>
          <a:bodyPr spcFirstLastPara="1" wrap="square" lIns="91425" tIns="45700" rIns="91425" bIns="45700" anchor="b" anchorCtr="0">
            <a:noAutofit/>
          </a:bodyPr>
          <a:lstStyle>
            <a:lvl1pPr marL="9525" lvl="0" indent="-9525" algn="l">
              <a:lnSpc>
                <a:spcPct val="90000"/>
              </a:lnSpc>
              <a:spcBef>
                <a:spcPts val="1000"/>
              </a:spcBef>
              <a:spcAft>
                <a:spcPts val="0"/>
              </a:spcAft>
              <a:buClr>
                <a:schemeClr val="dk1"/>
              </a:buClr>
              <a:buSzPts val="2200"/>
              <a:buNone/>
              <a:tabLst/>
              <a:defRPr sz="2200" b="0" i="0" u="none" strike="noStrike" cap="none" dirty="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8"/>
          <p:cNvSpPr txBox="1">
            <a:spLocks noGrp="1"/>
          </p:cNvSpPr>
          <p:nvPr>
            <p:ph type="body" idx="2"/>
          </p:nvPr>
        </p:nvSpPr>
        <p:spPr>
          <a:xfrm>
            <a:off x="2758698" y="4502475"/>
            <a:ext cx="7909302" cy="10795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0066CC"/>
              </a:buClr>
              <a:buSzPts val="1400"/>
              <a:buFont typeface="Arial"/>
              <a:buNone/>
              <a:defRPr sz="1400" b="0" i="0">
                <a:solidFill>
                  <a:srgbClr val="0066CC"/>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Text Placeholder 5">
            <a:extLst>
              <a:ext uri="{FF2B5EF4-FFF2-40B4-BE49-F238E27FC236}">
                <a16:creationId xmlns:a16="http://schemas.microsoft.com/office/drawing/2014/main" id="{1F919A82-A61E-FE4B-B9EA-DC553941858A}"/>
              </a:ext>
            </a:extLst>
          </p:cNvPr>
          <p:cNvSpPr>
            <a:spLocks noGrp="1"/>
          </p:cNvSpPr>
          <p:nvPr>
            <p:ph type="body" sz="quarter" idx="13"/>
          </p:nvPr>
        </p:nvSpPr>
        <p:spPr>
          <a:xfrm>
            <a:off x="1482429" y="3891609"/>
            <a:ext cx="5033963" cy="496888"/>
          </a:xfrm>
        </p:spPr>
        <p:txBody>
          <a:bodyPr>
            <a:normAutofit/>
          </a:bodyPr>
          <a:lstStyle>
            <a:lvl1pPr marL="50800" indent="0">
              <a:buNone/>
              <a:defRPr sz="1800" baseline="0">
                <a:solidFill>
                  <a:srgbClr val="0066CC"/>
                </a:solidFill>
              </a:defRPr>
            </a:lvl1pPr>
          </a:lstStyle>
          <a:p>
            <a:pPr lvl="0"/>
            <a:endParaRPr lang="en-US" dirty="0"/>
          </a:p>
        </p:txBody>
      </p:sp>
    </p:spTree>
    <p:extLst>
      <p:ext uri="{BB962C8B-B14F-4D97-AF65-F5344CB8AC3E}">
        <p14:creationId xmlns:p14="http://schemas.microsoft.com/office/powerpoint/2010/main" val="208297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preserve="1" userDrawn="1">
  <p:cSld name="1_Section">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972127" y="1835088"/>
            <a:ext cx="10515600" cy="394545"/>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9"/>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Arial"/>
                <a:ea typeface="Arial"/>
                <a:cs typeface="Arial"/>
                <a:sym typeface="Arial"/>
              </a:defRPr>
            </a:lvl1pPr>
            <a:lvl2pPr marL="0" lvl="1" indent="0" algn="l">
              <a:spcBef>
                <a:spcPts val="0"/>
              </a:spcBef>
              <a:buNone/>
              <a:defRPr sz="1600" b="0" i="0" u="none" strike="noStrike" cap="none">
                <a:solidFill>
                  <a:schemeClr val="dk1"/>
                </a:solidFill>
                <a:latin typeface="Arial"/>
                <a:ea typeface="Arial"/>
                <a:cs typeface="Arial"/>
                <a:sym typeface="Arial"/>
              </a:defRPr>
            </a:lvl2pPr>
            <a:lvl3pPr marL="0" lvl="2" indent="0" algn="l">
              <a:spcBef>
                <a:spcPts val="0"/>
              </a:spcBef>
              <a:buNone/>
              <a:defRPr sz="1600" b="0" i="0" u="none" strike="noStrike" cap="none">
                <a:solidFill>
                  <a:schemeClr val="dk1"/>
                </a:solidFill>
                <a:latin typeface="Arial"/>
                <a:ea typeface="Arial"/>
                <a:cs typeface="Arial"/>
                <a:sym typeface="Arial"/>
              </a:defRPr>
            </a:lvl3pPr>
            <a:lvl4pPr marL="0" lvl="3" indent="0" algn="l">
              <a:spcBef>
                <a:spcPts val="0"/>
              </a:spcBef>
              <a:buNone/>
              <a:defRPr sz="1600" b="0" i="0" u="none" strike="noStrike" cap="none">
                <a:solidFill>
                  <a:schemeClr val="dk1"/>
                </a:solidFill>
                <a:latin typeface="Arial"/>
                <a:ea typeface="Arial"/>
                <a:cs typeface="Arial"/>
                <a:sym typeface="Arial"/>
              </a:defRPr>
            </a:lvl4pPr>
            <a:lvl5pPr marL="0" lvl="4" indent="0" algn="l">
              <a:spcBef>
                <a:spcPts val="0"/>
              </a:spcBef>
              <a:buNone/>
              <a:defRPr sz="1600" b="0" i="0" u="none" strike="noStrike" cap="none">
                <a:solidFill>
                  <a:schemeClr val="dk1"/>
                </a:solidFill>
                <a:latin typeface="Arial"/>
                <a:ea typeface="Arial"/>
                <a:cs typeface="Arial"/>
                <a:sym typeface="Arial"/>
              </a:defRPr>
            </a:lvl5pPr>
            <a:lvl6pPr marL="0" lvl="5" indent="0" algn="l">
              <a:spcBef>
                <a:spcPts val="0"/>
              </a:spcBef>
              <a:buNone/>
              <a:defRPr sz="1600" b="0" i="0" u="none" strike="noStrike" cap="none">
                <a:solidFill>
                  <a:schemeClr val="dk1"/>
                </a:solidFill>
                <a:latin typeface="Arial"/>
                <a:ea typeface="Arial"/>
                <a:cs typeface="Arial"/>
                <a:sym typeface="Arial"/>
              </a:defRPr>
            </a:lvl6pPr>
            <a:lvl7pPr marL="0" lvl="6" indent="0" algn="l">
              <a:spcBef>
                <a:spcPts val="0"/>
              </a:spcBef>
              <a:buNone/>
              <a:defRPr sz="1600" b="0" i="0" u="none" strike="noStrike" cap="none">
                <a:solidFill>
                  <a:schemeClr val="dk1"/>
                </a:solidFill>
                <a:latin typeface="Arial"/>
                <a:ea typeface="Arial"/>
                <a:cs typeface="Arial"/>
                <a:sym typeface="Arial"/>
              </a:defRPr>
            </a:lvl7pPr>
            <a:lvl8pPr marL="0" lvl="7" indent="0" algn="l">
              <a:spcBef>
                <a:spcPts val="0"/>
              </a:spcBef>
              <a:buNone/>
              <a:defRPr sz="1600" b="0" i="0" u="none" strike="noStrike" cap="none">
                <a:solidFill>
                  <a:schemeClr val="dk1"/>
                </a:solidFill>
                <a:latin typeface="Arial"/>
                <a:ea typeface="Arial"/>
                <a:cs typeface="Arial"/>
                <a:sym typeface="Arial"/>
              </a:defRPr>
            </a:lvl8pPr>
            <a:lvl9pPr marL="0" lvl="8" indent="0" algn="l">
              <a:spcBef>
                <a:spcPts val="0"/>
              </a:spcBef>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05736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amp; Content" preserve="1" userDrawn="1">
  <p:cSld name="2_Title, Subtitle &amp; Conten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8" name="Google Shape;28;p10"/>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Arial"/>
                <a:ea typeface="Arial"/>
                <a:cs typeface="Arial"/>
                <a:sym typeface="Arial"/>
              </a:defRPr>
            </a:lvl1pPr>
            <a:lvl2pPr marL="0" lvl="1" indent="0" algn="l">
              <a:spcBef>
                <a:spcPts val="0"/>
              </a:spcBef>
              <a:buNone/>
              <a:defRPr sz="1600" b="0" i="0" u="none" strike="noStrike" cap="none">
                <a:solidFill>
                  <a:schemeClr val="dk1"/>
                </a:solidFill>
                <a:latin typeface="Arial"/>
                <a:ea typeface="Arial"/>
                <a:cs typeface="Arial"/>
                <a:sym typeface="Arial"/>
              </a:defRPr>
            </a:lvl2pPr>
            <a:lvl3pPr marL="0" lvl="2" indent="0" algn="l">
              <a:spcBef>
                <a:spcPts val="0"/>
              </a:spcBef>
              <a:buNone/>
              <a:defRPr sz="1600" b="0" i="0" u="none" strike="noStrike" cap="none">
                <a:solidFill>
                  <a:schemeClr val="dk1"/>
                </a:solidFill>
                <a:latin typeface="Arial"/>
                <a:ea typeface="Arial"/>
                <a:cs typeface="Arial"/>
                <a:sym typeface="Arial"/>
              </a:defRPr>
            </a:lvl3pPr>
            <a:lvl4pPr marL="0" lvl="3" indent="0" algn="l">
              <a:spcBef>
                <a:spcPts val="0"/>
              </a:spcBef>
              <a:buNone/>
              <a:defRPr sz="1600" b="0" i="0" u="none" strike="noStrike" cap="none">
                <a:solidFill>
                  <a:schemeClr val="dk1"/>
                </a:solidFill>
                <a:latin typeface="Arial"/>
                <a:ea typeface="Arial"/>
                <a:cs typeface="Arial"/>
                <a:sym typeface="Arial"/>
              </a:defRPr>
            </a:lvl4pPr>
            <a:lvl5pPr marL="0" lvl="4" indent="0" algn="l">
              <a:spcBef>
                <a:spcPts val="0"/>
              </a:spcBef>
              <a:buNone/>
              <a:defRPr sz="1600" b="0" i="0" u="none" strike="noStrike" cap="none">
                <a:solidFill>
                  <a:schemeClr val="dk1"/>
                </a:solidFill>
                <a:latin typeface="Arial"/>
                <a:ea typeface="Arial"/>
                <a:cs typeface="Arial"/>
                <a:sym typeface="Arial"/>
              </a:defRPr>
            </a:lvl5pPr>
            <a:lvl6pPr marL="0" lvl="5" indent="0" algn="l">
              <a:spcBef>
                <a:spcPts val="0"/>
              </a:spcBef>
              <a:buNone/>
              <a:defRPr sz="1600" b="0" i="0" u="none" strike="noStrike" cap="none">
                <a:solidFill>
                  <a:schemeClr val="dk1"/>
                </a:solidFill>
                <a:latin typeface="Arial"/>
                <a:ea typeface="Arial"/>
                <a:cs typeface="Arial"/>
                <a:sym typeface="Arial"/>
              </a:defRPr>
            </a:lvl6pPr>
            <a:lvl7pPr marL="0" lvl="6" indent="0" algn="l">
              <a:spcBef>
                <a:spcPts val="0"/>
              </a:spcBef>
              <a:buNone/>
              <a:defRPr sz="1600" b="0" i="0" u="none" strike="noStrike" cap="none">
                <a:solidFill>
                  <a:schemeClr val="dk1"/>
                </a:solidFill>
                <a:latin typeface="Arial"/>
                <a:ea typeface="Arial"/>
                <a:cs typeface="Arial"/>
                <a:sym typeface="Arial"/>
              </a:defRPr>
            </a:lvl7pPr>
            <a:lvl8pPr marL="0" lvl="7" indent="0" algn="l">
              <a:spcBef>
                <a:spcPts val="0"/>
              </a:spcBef>
              <a:buNone/>
              <a:defRPr sz="1600" b="0" i="0" u="none" strike="noStrike" cap="none">
                <a:solidFill>
                  <a:schemeClr val="dk1"/>
                </a:solidFill>
                <a:latin typeface="Arial"/>
                <a:ea typeface="Arial"/>
                <a:cs typeface="Arial"/>
                <a:sym typeface="Arial"/>
              </a:defRPr>
            </a:lvl8pPr>
            <a:lvl9pPr marL="0" lvl="8" indent="0" algn="l">
              <a:spcBef>
                <a:spcPts val="0"/>
              </a:spcBef>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6" name="Google Shape;30;p11">
            <a:extLst>
              <a:ext uri="{FF2B5EF4-FFF2-40B4-BE49-F238E27FC236}">
                <a16:creationId xmlns:a16="http://schemas.microsoft.com/office/drawing/2014/main" id="{BF40CF81-081B-7945-8996-BB207B8C400F}"/>
              </a:ext>
            </a:extLst>
          </p:cNvPr>
          <p:cNvSpPr txBox="1">
            <a:spLocks noGrp="1"/>
          </p:cNvSpPr>
          <p:nvPr>
            <p:ph type="title"/>
          </p:nvPr>
        </p:nvSpPr>
        <p:spPr>
          <a:xfrm>
            <a:off x="972127" y="347852"/>
            <a:ext cx="10515600" cy="60504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86618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amp; Content" preserve="1" userDrawn="1">
  <p:cSld name="2_Title, Subtitle &amp; Conten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7" name="Google Shape;27;p10"/>
          <p:cNvSpPr txBox="1">
            <a:spLocks noGrp="1"/>
          </p:cNvSpPr>
          <p:nvPr>
            <p:ph type="body" idx="2"/>
          </p:nvPr>
        </p:nvSpPr>
        <p:spPr>
          <a:xfrm>
            <a:off x="971550" y="1133475"/>
            <a:ext cx="10515600" cy="4660015"/>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dirty="0"/>
          </a:p>
        </p:txBody>
      </p:sp>
      <p:sp>
        <p:nvSpPr>
          <p:cNvPr id="28" name="Google Shape;28;p10"/>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Arial"/>
                <a:ea typeface="Arial"/>
                <a:cs typeface="Arial"/>
                <a:sym typeface="Arial"/>
              </a:defRPr>
            </a:lvl1pPr>
            <a:lvl2pPr marL="0" lvl="1" indent="0" algn="l">
              <a:spcBef>
                <a:spcPts val="0"/>
              </a:spcBef>
              <a:buNone/>
              <a:defRPr sz="1600" b="0" i="0" u="none" strike="noStrike" cap="none">
                <a:solidFill>
                  <a:schemeClr val="dk1"/>
                </a:solidFill>
                <a:latin typeface="Arial"/>
                <a:ea typeface="Arial"/>
                <a:cs typeface="Arial"/>
                <a:sym typeface="Arial"/>
              </a:defRPr>
            </a:lvl2pPr>
            <a:lvl3pPr marL="0" lvl="2" indent="0" algn="l">
              <a:spcBef>
                <a:spcPts val="0"/>
              </a:spcBef>
              <a:buNone/>
              <a:defRPr sz="1600" b="0" i="0" u="none" strike="noStrike" cap="none">
                <a:solidFill>
                  <a:schemeClr val="dk1"/>
                </a:solidFill>
                <a:latin typeface="Arial"/>
                <a:ea typeface="Arial"/>
                <a:cs typeface="Arial"/>
                <a:sym typeface="Arial"/>
              </a:defRPr>
            </a:lvl3pPr>
            <a:lvl4pPr marL="0" lvl="3" indent="0" algn="l">
              <a:spcBef>
                <a:spcPts val="0"/>
              </a:spcBef>
              <a:buNone/>
              <a:defRPr sz="1600" b="0" i="0" u="none" strike="noStrike" cap="none">
                <a:solidFill>
                  <a:schemeClr val="dk1"/>
                </a:solidFill>
                <a:latin typeface="Arial"/>
                <a:ea typeface="Arial"/>
                <a:cs typeface="Arial"/>
                <a:sym typeface="Arial"/>
              </a:defRPr>
            </a:lvl4pPr>
            <a:lvl5pPr marL="0" lvl="4" indent="0" algn="l">
              <a:spcBef>
                <a:spcPts val="0"/>
              </a:spcBef>
              <a:buNone/>
              <a:defRPr sz="1600" b="0" i="0" u="none" strike="noStrike" cap="none">
                <a:solidFill>
                  <a:schemeClr val="dk1"/>
                </a:solidFill>
                <a:latin typeface="Arial"/>
                <a:ea typeface="Arial"/>
                <a:cs typeface="Arial"/>
                <a:sym typeface="Arial"/>
              </a:defRPr>
            </a:lvl5pPr>
            <a:lvl6pPr marL="0" lvl="5" indent="0" algn="l">
              <a:spcBef>
                <a:spcPts val="0"/>
              </a:spcBef>
              <a:buNone/>
              <a:defRPr sz="1600" b="0" i="0" u="none" strike="noStrike" cap="none">
                <a:solidFill>
                  <a:schemeClr val="dk1"/>
                </a:solidFill>
                <a:latin typeface="Arial"/>
                <a:ea typeface="Arial"/>
                <a:cs typeface="Arial"/>
                <a:sym typeface="Arial"/>
              </a:defRPr>
            </a:lvl6pPr>
            <a:lvl7pPr marL="0" lvl="6" indent="0" algn="l">
              <a:spcBef>
                <a:spcPts val="0"/>
              </a:spcBef>
              <a:buNone/>
              <a:defRPr sz="1600" b="0" i="0" u="none" strike="noStrike" cap="none">
                <a:solidFill>
                  <a:schemeClr val="dk1"/>
                </a:solidFill>
                <a:latin typeface="Arial"/>
                <a:ea typeface="Arial"/>
                <a:cs typeface="Arial"/>
                <a:sym typeface="Arial"/>
              </a:defRPr>
            </a:lvl7pPr>
            <a:lvl8pPr marL="0" lvl="7" indent="0" algn="l">
              <a:spcBef>
                <a:spcPts val="0"/>
              </a:spcBef>
              <a:buNone/>
              <a:defRPr sz="1600" b="0" i="0" u="none" strike="noStrike" cap="none">
                <a:solidFill>
                  <a:schemeClr val="dk1"/>
                </a:solidFill>
                <a:latin typeface="Arial"/>
                <a:ea typeface="Arial"/>
                <a:cs typeface="Arial"/>
                <a:sym typeface="Arial"/>
              </a:defRPr>
            </a:lvl8pPr>
            <a:lvl9pPr marL="0" lvl="8" indent="0" algn="l">
              <a:spcBef>
                <a:spcPts val="0"/>
              </a:spcBef>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6" name="Google Shape;30;p11">
            <a:extLst>
              <a:ext uri="{FF2B5EF4-FFF2-40B4-BE49-F238E27FC236}">
                <a16:creationId xmlns:a16="http://schemas.microsoft.com/office/drawing/2014/main" id="{A999FF2F-558E-B14E-A2F5-51817F9B02E1}"/>
              </a:ext>
            </a:extLst>
          </p:cNvPr>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141303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1 Line &amp; Content" preserve="1" userDrawn="1">
  <p:cSld name="2_Title 1 Line &amp; Conte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972127" y="347852"/>
            <a:ext cx="10515600" cy="59542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11"/>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Arial"/>
                <a:ea typeface="Arial"/>
                <a:cs typeface="Arial"/>
                <a:sym typeface="Arial"/>
              </a:defRPr>
            </a:lvl1pPr>
            <a:lvl2pPr marL="0" lvl="1" indent="0" algn="l">
              <a:spcBef>
                <a:spcPts val="0"/>
              </a:spcBef>
              <a:buNone/>
              <a:defRPr sz="1600" b="0" i="0" u="none" strike="noStrike" cap="none">
                <a:solidFill>
                  <a:schemeClr val="dk1"/>
                </a:solidFill>
                <a:latin typeface="Arial"/>
                <a:ea typeface="Arial"/>
                <a:cs typeface="Arial"/>
                <a:sym typeface="Arial"/>
              </a:defRPr>
            </a:lvl2pPr>
            <a:lvl3pPr marL="0" lvl="2" indent="0" algn="l">
              <a:spcBef>
                <a:spcPts val="0"/>
              </a:spcBef>
              <a:buNone/>
              <a:defRPr sz="1600" b="0" i="0" u="none" strike="noStrike" cap="none">
                <a:solidFill>
                  <a:schemeClr val="dk1"/>
                </a:solidFill>
                <a:latin typeface="Arial"/>
                <a:ea typeface="Arial"/>
                <a:cs typeface="Arial"/>
                <a:sym typeface="Arial"/>
              </a:defRPr>
            </a:lvl3pPr>
            <a:lvl4pPr marL="0" lvl="3" indent="0" algn="l">
              <a:spcBef>
                <a:spcPts val="0"/>
              </a:spcBef>
              <a:buNone/>
              <a:defRPr sz="1600" b="0" i="0" u="none" strike="noStrike" cap="none">
                <a:solidFill>
                  <a:schemeClr val="dk1"/>
                </a:solidFill>
                <a:latin typeface="Arial"/>
                <a:ea typeface="Arial"/>
                <a:cs typeface="Arial"/>
                <a:sym typeface="Arial"/>
              </a:defRPr>
            </a:lvl4pPr>
            <a:lvl5pPr marL="0" lvl="4" indent="0" algn="l">
              <a:spcBef>
                <a:spcPts val="0"/>
              </a:spcBef>
              <a:buNone/>
              <a:defRPr sz="1600" b="0" i="0" u="none" strike="noStrike" cap="none">
                <a:solidFill>
                  <a:schemeClr val="dk1"/>
                </a:solidFill>
                <a:latin typeface="Arial"/>
                <a:ea typeface="Arial"/>
                <a:cs typeface="Arial"/>
                <a:sym typeface="Arial"/>
              </a:defRPr>
            </a:lvl5pPr>
            <a:lvl6pPr marL="0" lvl="5" indent="0" algn="l">
              <a:spcBef>
                <a:spcPts val="0"/>
              </a:spcBef>
              <a:buNone/>
              <a:defRPr sz="1600" b="0" i="0" u="none" strike="noStrike" cap="none">
                <a:solidFill>
                  <a:schemeClr val="dk1"/>
                </a:solidFill>
                <a:latin typeface="Arial"/>
                <a:ea typeface="Arial"/>
                <a:cs typeface="Arial"/>
                <a:sym typeface="Arial"/>
              </a:defRPr>
            </a:lvl6pPr>
            <a:lvl7pPr marL="0" lvl="6" indent="0" algn="l">
              <a:spcBef>
                <a:spcPts val="0"/>
              </a:spcBef>
              <a:buNone/>
              <a:defRPr sz="1600" b="0" i="0" u="none" strike="noStrike" cap="none">
                <a:solidFill>
                  <a:schemeClr val="dk1"/>
                </a:solidFill>
                <a:latin typeface="Arial"/>
                <a:ea typeface="Arial"/>
                <a:cs typeface="Arial"/>
                <a:sym typeface="Arial"/>
              </a:defRPr>
            </a:lvl7pPr>
            <a:lvl8pPr marL="0" lvl="7" indent="0" algn="l">
              <a:spcBef>
                <a:spcPts val="0"/>
              </a:spcBef>
              <a:buNone/>
              <a:defRPr sz="1600" b="0" i="0" u="none" strike="noStrike" cap="none">
                <a:solidFill>
                  <a:schemeClr val="dk1"/>
                </a:solidFill>
                <a:latin typeface="Arial"/>
                <a:ea typeface="Arial"/>
                <a:cs typeface="Arial"/>
                <a:sym typeface="Arial"/>
              </a:defRPr>
            </a:lvl8pPr>
            <a:lvl9pPr marL="0" lvl="8" indent="0" algn="l">
              <a:spcBef>
                <a:spcPts val="0"/>
              </a:spcBef>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32" name="Google Shape;32;p11"/>
          <p:cNvSpPr>
            <a:spLocks noGrp="1"/>
          </p:cNvSpPr>
          <p:nvPr>
            <p:ph type="pic" idx="2"/>
          </p:nvPr>
        </p:nvSpPr>
        <p:spPr>
          <a:xfrm>
            <a:off x="961925" y="1087655"/>
            <a:ext cx="10541000" cy="492300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7759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Subtitle &amp; Content" preserve="1" userDrawn="1">
  <p:cSld name="2_Title, Subtitle &amp; Content">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972127" y="347852"/>
            <a:ext cx="10515600" cy="8736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6" name="Google Shape;36;p12"/>
          <p:cNvSpPr txBox="1">
            <a:spLocks noGrp="1"/>
          </p:cNvSpPr>
          <p:nvPr>
            <p:ph type="body" idx="2"/>
          </p:nvPr>
        </p:nvSpPr>
        <p:spPr>
          <a:xfrm>
            <a:off x="971550" y="1361190"/>
            <a:ext cx="5124450" cy="4432300"/>
          </a:xfrm>
          <a:prstGeom prst="rect">
            <a:avLst/>
          </a:prstGeom>
          <a:noFill/>
          <a:ln>
            <a:noFill/>
          </a:ln>
        </p:spPr>
        <p:txBody>
          <a:bodyPr spcFirstLastPara="1" wrap="square" lIns="91425" tIns="45700" rIns="91425" bIns="45700" anchor="t" anchorCtr="0">
            <a:normAutofit/>
          </a:bodyPr>
          <a:lstStyle>
            <a:lvl1pPr marL="444500" lvl="0" indent="-342900" algn="l">
              <a:lnSpc>
                <a:spcPct val="114000"/>
              </a:lnSpc>
              <a:spcBef>
                <a:spcPts val="1000"/>
              </a:spcBef>
              <a:spcAft>
                <a:spcPts val="0"/>
              </a:spcAft>
              <a:buClr>
                <a:schemeClr val="dk1"/>
              </a:buClr>
              <a:buSzPts val="2000"/>
              <a:buFont typeface="Arial" panose="020B0604020202020204" pitchFamily="34" charset="0"/>
              <a:buChar char="•"/>
              <a:defRPr sz="2400" b="0" i="0">
                <a:latin typeface="Arial" panose="020B0604020202020204" pitchFamily="34" charset="0"/>
                <a:ea typeface="Arial" panose="020B0604020202020204" pitchFamily="34" charset="0"/>
                <a:cs typeface="Arial" panose="020B0604020202020204" pitchFamily="34" charset="0"/>
                <a:sym typeface="Raleway"/>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panose="020B0604020202020204" pitchFamily="34" charset="0"/>
                <a:ea typeface="Arial" panose="020B0604020202020204" pitchFamily="34" charset="0"/>
                <a:cs typeface="Arial" panose="020B0604020202020204" pitchFamily="34" charset="0"/>
                <a:sym typeface="Raleway Light"/>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panose="020B0604020202020204" pitchFamily="34" charset="0"/>
                <a:ea typeface="Arial" panose="020B0604020202020204" pitchFamily="34" charset="0"/>
                <a:cs typeface="Arial" panose="020B0604020202020204" pitchFamily="34" charset="0"/>
                <a:sym typeface="Raleway Light"/>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panose="020B0604020202020204" pitchFamily="34" charset="0"/>
                <a:ea typeface="Arial" panose="020B0604020202020204" pitchFamily="34" charset="0"/>
                <a:cs typeface="Arial" panose="020B0604020202020204" pitchFamily="34" charset="0"/>
                <a:sym typeface="Raleway Light"/>
              </a:defRPr>
            </a:lvl4pPr>
            <a:lvl5pPr marL="2286000" lvl="4" indent="-342900" algn="l">
              <a:lnSpc>
                <a:spcPct val="114000"/>
              </a:lnSpc>
              <a:spcBef>
                <a:spcPts val="500"/>
              </a:spcBef>
              <a:spcAft>
                <a:spcPts val="0"/>
              </a:spcAft>
              <a:buClr>
                <a:srgbClr val="0066CC"/>
              </a:buClr>
              <a:buSzPts val="1800"/>
              <a:buFont typeface="+mj-lt"/>
              <a:buAutoNum type="arabicPeriod"/>
              <a:defRPr sz="1800" b="0" i="0">
                <a:solidFill>
                  <a:srgbClr val="0066CC"/>
                </a:solidFill>
                <a:latin typeface="Arial" panose="020B0604020202020204" pitchFamily="34" charset="0"/>
                <a:ea typeface="Arial" panose="020B0604020202020204" pitchFamily="34" charset="0"/>
                <a:cs typeface="Arial" panose="020B0604020202020204" pitchFamily="34" charset="0"/>
                <a:sym typeface="Raleway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dirty="0"/>
          </a:p>
        </p:txBody>
      </p:sp>
      <p:sp>
        <p:nvSpPr>
          <p:cNvPr id="37" name="Google Shape;37;p12"/>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Arial"/>
                <a:ea typeface="Arial"/>
                <a:cs typeface="Arial"/>
                <a:sym typeface="Arial"/>
              </a:defRPr>
            </a:lvl1pPr>
            <a:lvl2pPr marL="0" lvl="1" indent="0" algn="l">
              <a:spcBef>
                <a:spcPts val="0"/>
              </a:spcBef>
              <a:buNone/>
              <a:defRPr sz="1600" b="0" i="0" u="none" strike="noStrike" cap="none">
                <a:solidFill>
                  <a:schemeClr val="dk1"/>
                </a:solidFill>
                <a:latin typeface="Arial"/>
                <a:ea typeface="Arial"/>
                <a:cs typeface="Arial"/>
                <a:sym typeface="Arial"/>
              </a:defRPr>
            </a:lvl2pPr>
            <a:lvl3pPr marL="0" lvl="2" indent="0" algn="l">
              <a:spcBef>
                <a:spcPts val="0"/>
              </a:spcBef>
              <a:buNone/>
              <a:defRPr sz="1600" b="0" i="0" u="none" strike="noStrike" cap="none">
                <a:solidFill>
                  <a:schemeClr val="dk1"/>
                </a:solidFill>
                <a:latin typeface="Arial"/>
                <a:ea typeface="Arial"/>
                <a:cs typeface="Arial"/>
                <a:sym typeface="Arial"/>
              </a:defRPr>
            </a:lvl3pPr>
            <a:lvl4pPr marL="0" lvl="3" indent="0" algn="l">
              <a:spcBef>
                <a:spcPts val="0"/>
              </a:spcBef>
              <a:buNone/>
              <a:defRPr sz="1600" b="0" i="0" u="none" strike="noStrike" cap="none">
                <a:solidFill>
                  <a:schemeClr val="dk1"/>
                </a:solidFill>
                <a:latin typeface="Arial"/>
                <a:ea typeface="Arial"/>
                <a:cs typeface="Arial"/>
                <a:sym typeface="Arial"/>
              </a:defRPr>
            </a:lvl4pPr>
            <a:lvl5pPr marL="0" lvl="4" indent="0" algn="l">
              <a:spcBef>
                <a:spcPts val="0"/>
              </a:spcBef>
              <a:buNone/>
              <a:defRPr sz="1600" b="0" i="0" u="none" strike="noStrike" cap="none">
                <a:solidFill>
                  <a:schemeClr val="dk1"/>
                </a:solidFill>
                <a:latin typeface="Arial"/>
                <a:ea typeface="Arial"/>
                <a:cs typeface="Arial"/>
                <a:sym typeface="Arial"/>
              </a:defRPr>
            </a:lvl5pPr>
            <a:lvl6pPr marL="0" lvl="5" indent="0" algn="l">
              <a:spcBef>
                <a:spcPts val="0"/>
              </a:spcBef>
              <a:buNone/>
              <a:defRPr sz="1600" b="0" i="0" u="none" strike="noStrike" cap="none">
                <a:solidFill>
                  <a:schemeClr val="dk1"/>
                </a:solidFill>
                <a:latin typeface="Arial"/>
                <a:ea typeface="Arial"/>
                <a:cs typeface="Arial"/>
                <a:sym typeface="Arial"/>
              </a:defRPr>
            </a:lvl6pPr>
            <a:lvl7pPr marL="0" lvl="6" indent="0" algn="l">
              <a:spcBef>
                <a:spcPts val="0"/>
              </a:spcBef>
              <a:buNone/>
              <a:defRPr sz="1600" b="0" i="0" u="none" strike="noStrike" cap="none">
                <a:solidFill>
                  <a:schemeClr val="dk1"/>
                </a:solidFill>
                <a:latin typeface="Arial"/>
                <a:ea typeface="Arial"/>
                <a:cs typeface="Arial"/>
                <a:sym typeface="Arial"/>
              </a:defRPr>
            </a:lvl7pPr>
            <a:lvl8pPr marL="0" lvl="7" indent="0" algn="l">
              <a:spcBef>
                <a:spcPts val="0"/>
              </a:spcBef>
              <a:buNone/>
              <a:defRPr sz="1600" b="0" i="0" u="none" strike="noStrike" cap="none">
                <a:solidFill>
                  <a:schemeClr val="dk1"/>
                </a:solidFill>
                <a:latin typeface="Arial"/>
                <a:ea typeface="Arial"/>
                <a:cs typeface="Arial"/>
                <a:sym typeface="Arial"/>
              </a:defRPr>
            </a:lvl8pPr>
            <a:lvl9pPr marL="0" lvl="8" indent="0" algn="l">
              <a:spcBef>
                <a:spcPts val="0"/>
              </a:spcBef>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38" name="Google Shape;38;p12"/>
          <p:cNvSpPr>
            <a:spLocks noGrp="1"/>
          </p:cNvSpPr>
          <p:nvPr>
            <p:ph type="pic" idx="3"/>
          </p:nvPr>
        </p:nvSpPr>
        <p:spPr>
          <a:xfrm>
            <a:off x="6096000" y="1361190"/>
            <a:ext cx="5416550" cy="44323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89691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ubtitle &amp; Content" preserve="1" userDrawn="1">
  <p:cSld name="2_Title, Subtitle &amp; Content">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972127" y="347852"/>
            <a:ext cx="10515600" cy="8736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7" name="Google Shape;37;p12"/>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Arial"/>
                <a:ea typeface="Arial"/>
                <a:cs typeface="Arial"/>
                <a:sym typeface="Arial"/>
              </a:defRPr>
            </a:lvl1pPr>
            <a:lvl2pPr marL="0" lvl="1" indent="0" algn="l">
              <a:spcBef>
                <a:spcPts val="0"/>
              </a:spcBef>
              <a:buNone/>
              <a:defRPr sz="1600" b="0" i="0" u="none" strike="noStrike" cap="none">
                <a:solidFill>
                  <a:schemeClr val="dk1"/>
                </a:solidFill>
                <a:latin typeface="Arial"/>
                <a:ea typeface="Arial"/>
                <a:cs typeface="Arial"/>
                <a:sym typeface="Arial"/>
              </a:defRPr>
            </a:lvl2pPr>
            <a:lvl3pPr marL="0" lvl="2" indent="0" algn="l">
              <a:spcBef>
                <a:spcPts val="0"/>
              </a:spcBef>
              <a:buNone/>
              <a:defRPr sz="1600" b="0" i="0" u="none" strike="noStrike" cap="none">
                <a:solidFill>
                  <a:schemeClr val="dk1"/>
                </a:solidFill>
                <a:latin typeface="Arial"/>
                <a:ea typeface="Arial"/>
                <a:cs typeface="Arial"/>
                <a:sym typeface="Arial"/>
              </a:defRPr>
            </a:lvl3pPr>
            <a:lvl4pPr marL="0" lvl="3" indent="0" algn="l">
              <a:spcBef>
                <a:spcPts val="0"/>
              </a:spcBef>
              <a:buNone/>
              <a:defRPr sz="1600" b="0" i="0" u="none" strike="noStrike" cap="none">
                <a:solidFill>
                  <a:schemeClr val="dk1"/>
                </a:solidFill>
                <a:latin typeface="Arial"/>
                <a:ea typeface="Arial"/>
                <a:cs typeface="Arial"/>
                <a:sym typeface="Arial"/>
              </a:defRPr>
            </a:lvl4pPr>
            <a:lvl5pPr marL="0" lvl="4" indent="0" algn="l">
              <a:spcBef>
                <a:spcPts val="0"/>
              </a:spcBef>
              <a:buNone/>
              <a:defRPr sz="1600" b="0" i="0" u="none" strike="noStrike" cap="none">
                <a:solidFill>
                  <a:schemeClr val="dk1"/>
                </a:solidFill>
                <a:latin typeface="Arial"/>
                <a:ea typeface="Arial"/>
                <a:cs typeface="Arial"/>
                <a:sym typeface="Arial"/>
              </a:defRPr>
            </a:lvl5pPr>
            <a:lvl6pPr marL="0" lvl="5" indent="0" algn="l">
              <a:spcBef>
                <a:spcPts val="0"/>
              </a:spcBef>
              <a:buNone/>
              <a:defRPr sz="1600" b="0" i="0" u="none" strike="noStrike" cap="none">
                <a:solidFill>
                  <a:schemeClr val="dk1"/>
                </a:solidFill>
                <a:latin typeface="Arial"/>
                <a:ea typeface="Arial"/>
                <a:cs typeface="Arial"/>
                <a:sym typeface="Arial"/>
              </a:defRPr>
            </a:lvl6pPr>
            <a:lvl7pPr marL="0" lvl="6" indent="0" algn="l">
              <a:spcBef>
                <a:spcPts val="0"/>
              </a:spcBef>
              <a:buNone/>
              <a:defRPr sz="1600" b="0" i="0" u="none" strike="noStrike" cap="none">
                <a:solidFill>
                  <a:schemeClr val="dk1"/>
                </a:solidFill>
                <a:latin typeface="Arial"/>
                <a:ea typeface="Arial"/>
                <a:cs typeface="Arial"/>
                <a:sym typeface="Arial"/>
              </a:defRPr>
            </a:lvl7pPr>
            <a:lvl8pPr marL="0" lvl="7" indent="0" algn="l">
              <a:spcBef>
                <a:spcPts val="0"/>
              </a:spcBef>
              <a:buNone/>
              <a:defRPr sz="1600" b="0" i="0" u="none" strike="noStrike" cap="none">
                <a:solidFill>
                  <a:schemeClr val="dk1"/>
                </a:solidFill>
                <a:latin typeface="Arial"/>
                <a:ea typeface="Arial"/>
                <a:cs typeface="Arial"/>
                <a:sym typeface="Arial"/>
              </a:defRPr>
            </a:lvl8pPr>
            <a:lvl9pPr marL="0" lvl="8" indent="0" algn="l">
              <a:spcBef>
                <a:spcPts val="0"/>
              </a:spcBef>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
        <p:nvSpPr>
          <p:cNvPr id="13" name="Google Shape;36;p12">
            <a:extLst>
              <a:ext uri="{FF2B5EF4-FFF2-40B4-BE49-F238E27FC236}">
                <a16:creationId xmlns:a16="http://schemas.microsoft.com/office/drawing/2014/main" id="{AE10DF8B-0CFB-104C-A5F0-5BCEE75A923C}"/>
              </a:ext>
            </a:extLst>
          </p:cNvPr>
          <p:cNvSpPr txBox="1">
            <a:spLocks noGrp="1"/>
          </p:cNvSpPr>
          <p:nvPr>
            <p:ph type="body" idx="2"/>
          </p:nvPr>
        </p:nvSpPr>
        <p:spPr>
          <a:xfrm>
            <a:off x="971550" y="1361190"/>
            <a:ext cx="5124450" cy="4432300"/>
          </a:xfrm>
          <a:prstGeom prst="rect">
            <a:avLst/>
          </a:prstGeom>
          <a:noFill/>
          <a:ln>
            <a:noFill/>
          </a:ln>
        </p:spPr>
        <p:txBody>
          <a:bodyPr spcFirstLastPara="1" wrap="square" lIns="91425" tIns="45700" rIns="91425" bIns="45700" anchor="t" anchorCtr="0">
            <a:normAutofit/>
          </a:bodyPr>
          <a:lstStyle>
            <a:lvl1pPr marL="444500" lvl="0" indent="-342900" algn="l">
              <a:lnSpc>
                <a:spcPct val="114000"/>
              </a:lnSpc>
              <a:spcBef>
                <a:spcPts val="1000"/>
              </a:spcBef>
              <a:spcAft>
                <a:spcPts val="0"/>
              </a:spcAft>
              <a:buClr>
                <a:schemeClr val="dk1"/>
              </a:buClr>
              <a:buSzPts val="2000"/>
              <a:buFont typeface="Arial" panose="020B0604020202020204" pitchFamily="34" charset="0"/>
              <a:buChar char="•"/>
              <a:defRPr sz="2400" b="0" i="0">
                <a:latin typeface="Arial" panose="020B0604020202020204" pitchFamily="34" charset="0"/>
                <a:ea typeface="Arial" panose="020B0604020202020204" pitchFamily="34" charset="0"/>
                <a:cs typeface="Arial" panose="020B0604020202020204" pitchFamily="34" charset="0"/>
                <a:sym typeface="Raleway"/>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panose="020B0604020202020204" pitchFamily="34" charset="0"/>
                <a:ea typeface="Arial" panose="020B0604020202020204" pitchFamily="34" charset="0"/>
                <a:cs typeface="Arial" panose="020B0604020202020204" pitchFamily="34" charset="0"/>
                <a:sym typeface="Raleway Light"/>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panose="020B0604020202020204" pitchFamily="34" charset="0"/>
                <a:ea typeface="Arial" panose="020B0604020202020204" pitchFamily="34" charset="0"/>
                <a:cs typeface="Arial" panose="020B0604020202020204" pitchFamily="34" charset="0"/>
                <a:sym typeface="Raleway Light"/>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panose="020B0604020202020204" pitchFamily="34" charset="0"/>
                <a:ea typeface="Arial" panose="020B0604020202020204" pitchFamily="34" charset="0"/>
                <a:cs typeface="Arial" panose="020B0604020202020204" pitchFamily="34" charset="0"/>
                <a:sym typeface="Raleway Light"/>
              </a:defRPr>
            </a:lvl4pPr>
            <a:lvl5pPr marL="2286000" lvl="4" indent="-342900" algn="l">
              <a:lnSpc>
                <a:spcPct val="114000"/>
              </a:lnSpc>
              <a:spcBef>
                <a:spcPts val="500"/>
              </a:spcBef>
              <a:spcAft>
                <a:spcPts val="0"/>
              </a:spcAft>
              <a:buClr>
                <a:srgbClr val="0066CC"/>
              </a:buClr>
              <a:buSzPts val="1800"/>
              <a:buFont typeface="+mj-lt"/>
              <a:buAutoNum type="arabicPeriod"/>
              <a:defRPr sz="1800" b="0" i="0">
                <a:solidFill>
                  <a:srgbClr val="0066CC"/>
                </a:solidFill>
                <a:latin typeface="Arial" panose="020B0604020202020204" pitchFamily="34" charset="0"/>
                <a:ea typeface="Arial" panose="020B0604020202020204" pitchFamily="34" charset="0"/>
                <a:cs typeface="Arial" panose="020B0604020202020204" pitchFamily="34" charset="0"/>
                <a:sym typeface="Raleway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dirty="0"/>
          </a:p>
        </p:txBody>
      </p:sp>
      <p:sp>
        <p:nvSpPr>
          <p:cNvPr id="14" name="Google Shape;36;p12">
            <a:extLst>
              <a:ext uri="{FF2B5EF4-FFF2-40B4-BE49-F238E27FC236}">
                <a16:creationId xmlns:a16="http://schemas.microsoft.com/office/drawing/2014/main" id="{BF2A407A-444A-D64C-92A4-38CF3B336957}"/>
              </a:ext>
            </a:extLst>
          </p:cNvPr>
          <p:cNvSpPr txBox="1">
            <a:spLocks noGrp="1"/>
          </p:cNvSpPr>
          <p:nvPr>
            <p:ph type="body" idx="13"/>
          </p:nvPr>
        </p:nvSpPr>
        <p:spPr>
          <a:xfrm>
            <a:off x="6359096" y="1361190"/>
            <a:ext cx="5124450" cy="4432300"/>
          </a:xfrm>
          <a:prstGeom prst="rect">
            <a:avLst/>
          </a:prstGeom>
          <a:noFill/>
          <a:ln>
            <a:noFill/>
          </a:ln>
        </p:spPr>
        <p:txBody>
          <a:bodyPr spcFirstLastPara="1" wrap="square" lIns="91425" tIns="45700" rIns="91425" bIns="45700" anchor="t" anchorCtr="0">
            <a:normAutofit/>
          </a:bodyPr>
          <a:lstStyle>
            <a:lvl1pPr marL="444500" lvl="0" indent="-342900" algn="l">
              <a:lnSpc>
                <a:spcPct val="114000"/>
              </a:lnSpc>
              <a:spcBef>
                <a:spcPts val="1000"/>
              </a:spcBef>
              <a:spcAft>
                <a:spcPts val="0"/>
              </a:spcAft>
              <a:buClr>
                <a:schemeClr val="dk1"/>
              </a:buClr>
              <a:buSzPts val="2000"/>
              <a:buFont typeface="Arial" panose="020B0604020202020204" pitchFamily="34" charset="0"/>
              <a:buChar char="•"/>
              <a:defRPr sz="2400" b="0" i="0">
                <a:latin typeface="Arial" panose="020B0604020202020204" pitchFamily="34" charset="0"/>
                <a:ea typeface="Arial" panose="020B0604020202020204" pitchFamily="34" charset="0"/>
                <a:cs typeface="Arial" panose="020B0604020202020204" pitchFamily="34" charset="0"/>
                <a:sym typeface="Raleway"/>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panose="020B0604020202020204" pitchFamily="34" charset="0"/>
                <a:ea typeface="Arial" panose="020B0604020202020204" pitchFamily="34" charset="0"/>
                <a:cs typeface="Arial" panose="020B0604020202020204" pitchFamily="34" charset="0"/>
                <a:sym typeface="Raleway Light"/>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panose="020B0604020202020204" pitchFamily="34" charset="0"/>
                <a:ea typeface="Arial" panose="020B0604020202020204" pitchFamily="34" charset="0"/>
                <a:cs typeface="Arial" panose="020B0604020202020204" pitchFamily="34" charset="0"/>
                <a:sym typeface="Raleway Light"/>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panose="020B0604020202020204" pitchFamily="34" charset="0"/>
                <a:ea typeface="Arial" panose="020B0604020202020204" pitchFamily="34" charset="0"/>
                <a:cs typeface="Arial" panose="020B0604020202020204" pitchFamily="34" charset="0"/>
                <a:sym typeface="Raleway Light"/>
              </a:defRPr>
            </a:lvl4pPr>
            <a:lvl5pPr marL="2286000" lvl="4" indent="-342900" algn="l">
              <a:lnSpc>
                <a:spcPct val="114000"/>
              </a:lnSpc>
              <a:spcBef>
                <a:spcPts val="500"/>
              </a:spcBef>
              <a:spcAft>
                <a:spcPts val="0"/>
              </a:spcAft>
              <a:buClr>
                <a:srgbClr val="0066CC"/>
              </a:buClr>
              <a:buSzPts val="1800"/>
              <a:buFont typeface="+mj-lt"/>
              <a:buAutoNum type="arabicPeriod"/>
              <a:defRPr sz="1800" b="0" i="0">
                <a:solidFill>
                  <a:srgbClr val="0066CC"/>
                </a:solidFill>
                <a:latin typeface="Arial" panose="020B0604020202020204" pitchFamily="34" charset="0"/>
                <a:ea typeface="Arial" panose="020B0604020202020204" pitchFamily="34" charset="0"/>
                <a:cs typeface="Arial" panose="020B0604020202020204" pitchFamily="34" charset="0"/>
                <a:sym typeface="Raleway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lang="en-US" dirty="0"/>
          </a:p>
        </p:txBody>
      </p:sp>
    </p:spTree>
    <p:extLst>
      <p:ext uri="{BB962C8B-B14F-4D97-AF65-F5344CB8AC3E}">
        <p14:creationId xmlns:p14="http://schemas.microsoft.com/office/powerpoint/2010/main" val="276197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EB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EB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EB0"/>
                </a:solidFill>
                <a:latin typeface="Arial"/>
                <a:ea typeface="Arial"/>
                <a:cs typeface="Arial"/>
                <a:sym typeface="Arial"/>
              </a:defRPr>
            </a:lvl1pPr>
            <a:lvl2pPr marL="0" marR="0" lvl="1" indent="0" algn="r" rtl="0">
              <a:spcBef>
                <a:spcPts val="0"/>
              </a:spcBef>
              <a:buNone/>
              <a:defRPr sz="1200" b="0" i="0" u="none" strike="noStrike" cap="none">
                <a:solidFill>
                  <a:srgbClr val="888EB0"/>
                </a:solidFill>
                <a:latin typeface="Arial"/>
                <a:ea typeface="Arial"/>
                <a:cs typeface="Arial"/>
                <a:sym typeface="Arial"/>
              </a:defRPr>
            </a:lvl2pPr>
            <a:lvl3pPr marL="0" marR="0" lvl="2" indent="0" algn="r" rtl="0">
              <a:spcBef>
                <a:spcPts val="0"/>
              </a:spcBef>
              <a:buNone/>
              <a:defRPr sz="1200" b="0" i="0" u="none" strike="noStrike" cap="none">
                <a:solidFill>
                  <a:srgbClr val="888EB0"/>
                </a:solidFill>
                <a:latin typeface="Arial"/>
                <a:ea typeface="Arial"/>
                <a:cs typeface="Arial"/>
                <a:sym typeface="Arial"/>
              </a:defRPr>
            </a:lvl3pPr>
            <a:lvl4pPr marL="0" marR="0" lvl="3" indent="0" algn="r" rtl="0">
              <a:spcBef>
                <a:spcPts val="0"/>
              </a:spcBef>
              <a:buNone/>
              <a:defRPr sz="1200" b="0" i="0" u="none" strike="noStrike" cap="none">
                <a:solidFill>
                  <a:srgbClr val="888EB0"/>
                </a:solidFill>
                <a:latin typeface="Arial"/>
                <a:ea typeface="Arial"/>
                <a:cs typeface="Arial"/>
                <a:sym typeface="Arial"/>
              </a:defRPr>
            </a:lvl4pPr>
            <a:lvl5pPr marL="0" marR="0" lvl="4" indent="0" algn="r" rtl="0">
              <a:spcBef>
                <a:spcPts val="0"/>
              </a:spcBef>
              <a:buNone/>
              <a:defRPr sz="1200" b="0" i="0" u="none" strike="noStrike" cap="none">
                <a:solidFill>
                  <a:srgbClr val="888EB0"/>
                </a:solidFill>
                <a:latin typeface="Arial"/>
                <a:ea typeface="Arial"/>
                <a:cs typeface="Arial"/>
                <a:sym typeface="Arial"/>
              </a:defRPr>
            </a:lvl5pPr>
            <a:lvl6pPr marL="0" marR="0" lvl="5" indent="0" algn="r" rtl="0">
              <a:spcBef>
                <a:spcPts val="0"/>
              </a:spcBef>
              <a:buNone/>
              <a:defRPr sz="1200" b="0" i="0" u="none" strike="noStrike" cap="none">
                <a:solidFill>
                  <a:srgbClr val="888EB0"/>
                </a:solidFill>
                <a:latin typeface="Arial"/>
                <a:ea typeface="Arial"/>
                <a:cs typeface="Arial"/>
                <a:sym typeface="Arial"/>
              </a:defRPr>
            </a:lvl6pPr>
            <a:lvl7pPr marL="0" marR="0" lvl="6" indent="0" algn="r" rtl="0">
              <a:spcBef>
                <a:spcPts val="0"/>
              </a:spcBef>
              <a:buNone/>
              <a:defRPr sz="1200" b="0" i="0" u="none" strike="noStrike" cap="none">
                <a:solidFill>
                  <a:srgbClr val="888EB0"/>
                </a:solidFill>
                <a:latin typeface="Arial"/>
                <a:ea typeface="Arial"/>
                <a:cs typeface="Arial"/>
                <a:sym typeface="Arial"/>
              </a:defRPr>
            </a:lvl7pPr>
            <a:lvl8pPr marL="0" marR="0" lvl="7" indent="0" algn="r" rtl="0">
              <a:spcBef>
                <a:spcPts val="0"/>
              </a:spcBef>
              <a:buNone/>
              <a:defRPr sz="1200" b="0" i="0" u="none" strike="noStrike" cap="none">
                <a:solidFill>
                  <a:srgbClr val="888EB0"/>
                </a:solidFill>
                <a:latin typeface="Arial"/>
                <a:ea typeface="Arial"/>
                <a:cs typeface="Arial"/>
                <a:sym typeface="Arial"/>
              </a:defRPr>
            </a:lvl8pPr>
            <a:lvl9pPr marL="0" marR="0" lvl="8" indent="0" algn="r" rtl="0">
              <a:spcBef>
                <a:spcPts val="0"/>
              </a:spcBef>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3" r:id="rId4"/>
    <p:sldLayoutId id="2147483661" r:id="rId5"/>
    <p:sldLayoutId id="2147483662"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hyperlink" Target="mailto:Benjamin.quintanilla@Maryland.gov" TargetMode="External"/><Relationship Id="rId2" Type="http://schemas.openxmlformats.org/officeDocument/2006/relationships/hyperlink" Target="mailto:Oscar.Ibarra@Maryland.gov" TargetMode="Externa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hyperlink" Target="mailto:Claudine.Williams@Maryland.gov"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dirty="0"/>
              <a:t>Nurse Support Program I</a:t>
            </a:r>
          </a:p>
        </p:txBody>
      </p:sp>
      <p:sp>
        <p:nvSpPr>
          <p:cNvPr id="5" name="Subtitle 4"/>
          <p:cNvSpPr>
            <a:spLocks noGrp="1"/>
          </p:cNvSpPr>
          <p:nvPr>
            <p:ph type="subTitle" idx="1"/>
          </p:nvPr>
        </p:nvSpPr>
        <p:spPr/>
        <p:txBody>
          <a:bodyPr/>
          <a:lstStyle/>
          <a:p>
            <a:pPr algn="ctr"/>
            <a:r>
              <a:rPr lang="en-US" dirty="0"/>
              <a:t>Required Coordinator Training</a:t>
            </a:r>
          </a:p>
        </p:txBody>
      </p:sp>
      <p:sp>
        <p:nvSpPr>
          <p:cNvPr id="7" name="Text Placeholder 6"/>
          <p:cNvSpPr>
            <a:spLocks noGrp="1"/>
          </p:cNvSpPr>
          <p:nvPr>
            <p:ph type="body" sz="quarter" idx="13"/>
          </p:nvPr>
        </p:nvSpPr>
        <p:spPr>
          <a:xfrm>
            <a:off x="2052488" y="4057587"/>
            <a:ext cx="8087024" cy="1970350"/>
          </a:xfrm>
        </p:spPr>
        <p:txBody>
          <a:bodyPr>
            <a:normAutofit fontScale="25000" lnSpcReduction="20000"/>
          </a:bodyPr>
          <a:lstStyle/>
          <a:p>
            <a:pPr algn="ctr"/>
            <a:r>
              <a:rPr lang="en-US" sz="7200" b="1" dirty="0"/>
              <a:t>Maryland Health Services Cost Review Commission</a:t>
            </a:r>
          </a:p>
          <a:p>
            <a:pPr algn="ctr"/>
            <a:r>
              <a:rPr lang="en-US" sz="7200" dirty="0"/>
              <a:t>Oscar Ibarra, Chief, Information Management and Program Administration </a:t>
            </a:r>
          </a:p>
          <a:p>
            <a:pPr algn="ctr"/>
            <a:r>
              <a:rPr lang="en-US" sz="7200" dirty="0"/>
              <a:t>Benjamin Quintanilla, Nurse Consultant NSP I Program</a:t>
            </a:r>
          </a:p>
          <a:p>
            <a:endParaRPr lang="en-US" dirty="0"/>
          </a:p>
          <a:p>
            <a:pPr algn="ctr"/>
            <a:r>
              <a:rPr lang="en-US" sz="6400" dirty="0"/>
              <a:t>18 September 2020</a:t>
            </a:r>
          </a:p>
        </p:txBody>
      </p:sp>
      <p:sp>
        <p:nvSpPr>
          <p:cNvPr id="3" name="Slide Number Placeholder 2"/>
          <p:cNvSpPr>
            <a:spLocks noGrp="1"/>
          </p:cNvSpPr>
          <p:nvPr>
            <p:ph type="sldNum" idx="4294967295"/>
          </p:nvPr>
        </p:nvSpPr>
        <p:spPr>
          <a:xfrm>
            <a:off x="11614150" y="6213475"/>
            <a:ext cx="577850" cy="365125"/>
          </a:xfrm>
        </p:spPr>
        <p:txBody>
          <a:bodyPr/>
          <a:lstStyle/>
          <a:p>
            <a:pPr marL="0" lvl="0" indent="0" algn="l" rtl="0">
              <a:spcBef>
                <a:spcPts val="0"/>
              </a:spcBef>
              <a:spcAft>
                <a:spcPts val="0"/>
              </a:spcAft>
              <a:buNone/>
            </a:pPr>
            <a:fld id="{00000000-1234-1234-1234-123412341234}" type="slidenum">
              <a:rPr lang="en-US" smtClean="0"/>
              <a:t>1</a:t>
            </a:fld>
            <a:endParaRPr lang="en-US" dirty="0"/>
          </a:p>
        </p:txBody>
      </p:sp>
    </p:spTree>
    <p:extLst>
      <p:ext uri="{BB962C8B-B14F-4D97-AF65-F5344CB8AC3E}">
        <p14:creationId xmlns:p14="http://schemas.microsoft.com/office/powerpoint/2010/main" val="944646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a:buFont typeface="Arial" panose="020B0604020202020204" pitchFamily="34" charset="0"/>
              <a:buChar char="•"/>
            </a:pPr>
            <a:r>
              <a:rPr lang="en-US" dirty="0"/>
              <a:t>Median turnover rate for NRP is twelve(12) percent. The national average 1-year turnover rate (the rate that nurses leave an organization and are replaced) among all newly licensed RNs is 17.1% (NSI Nursing Solutions, 2016).</a:t>
            </a:r>
          </a:p>
          <a:p>
            <a:pPr>
              <a:buFont typeface="Arial" panose="020B0604020202020204" pitchFamily="34" charset="0"/>
              <a:buChar char="•"/>
            </a:pPr>
            <a:r>
              <a:rPr lang="en-US" dirty="0"/>
              <a:t>An increase of fifteen(15) percent of NRP nurses from 2017-2019.</a:t>
            </a:r>
          </a:p>
          <a:p>
            <a:pPr>
              <a:buFont typeface="Arial" panose="020B0604020202020204" pitchFamily="34" charset="0"/>
              <a:buChar char="•"/>
            </a:pPr>
            <a:r>
              <a:rPr lang="en-US" dirty="0"/>
              <a:t>4989 newly licensed RNs (NLRN) participated in the NRP program.</a:t>
            </a:r>
          </a:p>
          <a:p>
            <a:pPr>
              <a:buFont typeface="Arial" panose="020B0604020202020204" pitchFamily="34" charset="0"/>
              <a:buChar char="•"/>
            </a:pPr>
            <a:r>
              <a:rPr lang="en-US" dirty="0"/>
              <a:t>3239 newly licensed and experienced RNs participated in the transition program with retention rates of 89, 95 and 80 percent from 2017-2019 </a:t>
            </a:r>
          </a:p>
          <a:p>
            <a:endParaRPr lang="en-US" dirty="0"/>
          </a:p>
          <a:p>
            <a:endParaRPr lang="en-US" dirty="0"/>
          </a:p>
          <a:p>
            <a:endParaRPr lang="en-US" dirty="0"/>
          </a:p>
          <a:p>
            <a:endParaRPr lang="en-US" dirty="0"/>
          </a:p>
        </p:txBody>
      </p:sp>
      <p:sp>
        <p:nvSpPr>
          <p:cNvPr id="2" name="Slide Number Placeholder 1"/>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smtClean="0">
                <a:ln>
                  <a:noFill/>
                </a:ln>
                <a:solidFill>
                  <a:srgbClr val="003889"/>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600" b="0" i="0" u="none" strike="noStrike" kern="0" cap="none" spc="0" normalizeH="0" baseline="0" noProof="0">
              <a:ln>
                <a:noFill/>
              </a:ln>
              <a:solidFill>
                <a:srgbClr val="003889"/>
              </a:solidFill>
              <a:effectLst/>
              <a:uLnTx/>
              <a:uFillTx/>
              <a:latin typeface="Arial"/>
              <a:cs typeface="Arial"/>
              <a:sym typeface="Arial"/>
            </a:endParaRPr>
          </a:p>
        </p:txBody>
      </p:sp>
      <p:sp>
        <p:nvSpPr>
          <p:cNvPr id="4" name="Title 3"/>
          <p:cNvSpPr>
            <a:spLocks noGrp="1"/>
          </p:cNvSpPr>
          <p:nvPr>
            <p:ph type="title"/>
          </p:nvPr>
        </p:nvSpPr>
        <p:spPr/>
        <p:txBody>
          <a:bodyPr/>
          <a:lstStyle/>
          <a:p>
            <a:r>
              <a:rPr lang="en-US" dirty="0"/>
              <a:t>NSP I Achievements in FY 2017 to FY 2019, cont.’</a:t>
            </a:r>
          </a:p>
        </p:txBody>
      </p:sp>
    </p:spTree>
    <p:extLst>
      <p:ext uri="{BB962C8B-B14F-4D97-AF65-F5344CB8AC3E}">
        <p14:creationId xmlns:p14="http://schemas.microsoft.com/office/powerpoint/2010/main" val="211080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panose="020B0604020202020204"/>
              <a:ea typeface="+mn-ea"/>
              <a:cs typeface="+mn-cs"/>
              <a:sym typeface="Arial"/>
            </a:endParaRPr>
          </a:p>
        </p:txBody>
      </p:sp>
      <p:sp>
        <p:nvSpPr>
          <p:cNvPr id="7" name="Title 6"/>
          <p:cNvSpPr>
            <a:spLocks noGrp="1"/>
          </p:cNvSpPr>
          <p:nvPr>
            <p:ph type="title"/>
          </p:nvPr>
        </p:nvSpPr>
        <p:spPr>
          <a:xfrm>
            <a:off x="838200" y="585216"/>
            <a:ext cx="10515600" cy="1325563"/>
          </a:xfrm>
        </p:spPr>
        <p:txBody>
          <a:bodyPr vert="horz" lIns="91440" tIns="45720" rIns="91440" bIns="45720" rtlCol="0" anchor="ctr">
            <a:normAutofit/>
          </a:bodyPr>
          <a:lstStyle/>
          <a:p>
            <a:pPr>
              <a:lnSpc>
                <a:spcPct val="90000"/>
              </a:lnSpc>
              <a:spcBef>
                <a:spcPct val="0"/>
              </a:spcBef>
            </a:pPr>
            <a:r>
              <a:rPr lang="en-US" sz="4400" kern="1200">
                <a:solidFill>
                  <a:schemeClr val="bg1"/>
                </a:solidFill>
                <a:latin typeface="+mj-lt"/>
                <a:ea typeface="+mj-ea"/>
                <a:cs typeface="+mj-cs"/>
              </a:rPr>
              <a:t>NSP I Achievement in FY 2017 to 2019, cont’</a:t>
            </a:r>
          </a:p>
        </p:txBody>
      </p:sp>
      <p:pic>
        <p:nvPicPr>
          <p:cNvPr id="4" name="Picture Placeholder 3" descr="A picture containing sitting, train, parked&#10;&#10;Description automatically generated">
            <a:extLst>
              <a:ext uri="{FF2B5EF4-FFF2-40B4-BE49-F238E27FC236}">
                <a16:creationId xmlns:a16="http://schemas.microsoft.com/office/drawing/2014/main" id="{CDEE015E-9876-4C8E-8104-BA008BEAA526}"/>
              </a:ext>
            </a:extLst>
          </p:cNvPr>
          <p:cNvPicPr>
            <a:picLocks noGrp="1" noChangeAspect="1"/>
          </p:cNvPicPr>
          <p:nvPr>
            <p:ph type="pic" idx="3"/>
          </p:nvPr>
        </p:nvPicPr>
        <p:blipFill rotWithShape="1">
          <a:blip r:embed="rId2"/>
          <a:srcRect t="1090" r="3" b="1093"/>
          <a:stretch/>
        </p:blipFill>
        <p:spPr>
          <a:xfrm>
            <a:off x="841248" y="2516777"/>
            <a:ext cx="6236208" cy="3660185"/>
          </a:xfrm>
          <a:prstGeom prst="rect">
            <a:avLst/>
          </a:prstGeom>
        </p:spPr>
      </p:pic>
      <p:sp>
        <p:nvSpPr>
          <p:cNvPr id="8" name="Text Placeholder 7"/>
          <p:cNvSpPr>
            <a:spLocks noGrp="1"/>
          </p:cNvSpPr>
          <p:nvPr>
            <p:ph type="body" idx="2"/>
          </p:nvPr>
        </p:nvSpPr>
        <p:spPr>
          <a:xfrm>
            <a:off x="7546848" y="2516777"/>
            <a:ext cx="3803904" cy="3660185"/>
          </a:xfrm>
        </p:spPr>
        <p:txBody>
          <a:bodyPr vert="horz" lIns="91440" tIns="45720" rIns="91440" bIns="45720" rtlCol="0" anchor="ctr">
            <a:normAutofit/>
          </a:bodyPr>
          <a:lstStyle/>
          <a:p>
            <a:pPr indent="-228600">
              <a:lnSpc>
                <a:spcPct val="90000"/>
              </a:lnSpc>
            </a:pPr>
            <a:r>
              <a:rPr lang="en-US" sz="2000" kern="1200">
                <a:solidFill>
                  <a:schemeClr val="tx1"/>
                </a:solidFill>
                <a:latin typeface="+mn-lt"/>
                <a:ea typeface="+mn-ea"/>
                <a:cs typeface="+mn-cs"/>
              </a:rPr>
              <a:t>NRP funded with over 19 million dollars</a:t>
            </a:r>
          </a:p>
          <a:p>
            <a:pPr indent="-228600">
              <a:lnSpc>
                <a:spcPct val="90000"/>
              </a:lnSpc>
            </a:pPr>
            <a:r>
              <a:rPr lang="en-US" sz="2000" kern="1200">
                <a:solidFill>
                  <a:schemeClr val="tx1"/>
                </a:solidFill>
                <a:latin typeface="+mn-lt"/>
                <a:ea typeface="+mn-ea"/>
                <a:cs typeface="+mn-cs"/>
              </a:rPr>
              <a:t>RN continuing education funded with over 7.9 million dollars</a:t>
            </a:r>
          </a:p>
          <a:p>
            <a:pPr indent="-228600">
              <a:lnSpc>
                <a:spcPct val="90000"/>
              </a:lnSpc>
            </a:pPr>
            <a:r>
              <a:rPr lang="en-US" sz="2000" kern="1200">
                <a:solidFill>
                  <a:schemeClr val="tx1"/>
                </a:solidFill>
                <a:latin typeface="+mn-lt"/>
                <a:ea typeface="+mn-ea"/>
                <a:cs typeface="+mn-cs"/>
              </a:rPr>
              <a:t>RN advanced degree programs funded with 6.4 million dollars</a:t>
            </a:r>
          </a:p>
          <a:p>
            <a:pPr indent="-228600">
              <a:lnSpc>
                <a:spcPct val="90000"/>
              </a:lnSpc>
            </a:pPr>
            <a:r>
              <a:rPr lang="en-US" sz="2000" kern="1200">
                <a:solidFill>
                  <a:schemeClr val="tx1"/>
                </a:solidFill>
                <a:latin typeface="+mn-lt"/>
                <a:ea typeface="+mn-ea"/>
                <a:cs typeface="+mn-cs"/>
              </a:rPr>
              <a:t>Transition to specialty programs funded with over 5.1 million dollars</a:t>
            </a:r>
          </a:p>
        </p:txBody>
      </p:sp>
      <p:sp>
        <p:nvSpPr>
          <p:cNvPr id="3" name="Slide Number Placeholder 2"/>
          <p:cNvSpPr>
            <a:spLocks noGrp="1"/>
          </p:cNvSpPr>
          <p:nvPr>
            <p:ph type="sldNum"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 typeface="Arial"/>
              <a:buNone/>
              <a:tabLst/>
              <a:defRPr/>
            </a:pPr>
            <a:fld id="{00000000-1234-1234-1234-1234123412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600"/>
                </a:spcAft>
                <a:buClrTx/>
                <a:buSzTx/>
                <a:buFont typeface="Arial"/>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534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a:buFont typeface="Arial" panose="020B0604020202020204" pitchFamily="34" charset="0"/>
              <a:buChar char="•"/>
            </a:pPr>
            <a:r>
              <a:rPr lang="en-US" dirty="0"/>
              <a:t>HSCRC</a:t>
            </a:r>
          </a:p>
          <a:p>
            <a:pPr lvl="1">
              <a:buFont typeface="Arial" panose="020B0604020202020204" pitchFamily="34" charset="0"/>
              <a:buChar char="•"/>
            </a:pPr>
            <a:r>
              <a:rPr lang="en-US" dirty="0"/>
              <a:t>Funding source for Nurse Support I grants</a:t>
            </a:r>
          </a:p>
          <a:p>
            <a:pPr lvl="1">
              <a:buFont typeface="Arial" panose="020B0604020202020204" pitchFamily="34" charset="0"/>
              <a:buChar char="•"/>
            </a:pPr>
            <a:r>
              <a:rPr lang="en-US" dirty="0"/>
              <a:t>Regulator to approve program budgets</a:t>
            </a:r>
          </a:p>
          <a:p>
            <a:pPr>
              <a:buFont typeface="Arial" panose="020B0604020202020204" pitchFamily="34" charset="0"/>
              <a:buChar char="•"/>
            </a:pPr>
            <a:r>
              <a:rPr lang="en-US" dirty="0"/>
              <a:t>Advisory Committee</a:t>
            </a:r>
          </a:p>
          <a:p>
            <a:pPr lvl="1">
              <a:buFont typeface="Arial" panose="020B0604020202020204" pitchFamily="34" charset="0"/>
              <a:buChar char="•"/>
            </a:pPr>
            <a:r>
              <a:rPr lang="en-US" dirty="0"/>
              <a:t>Environmental scanning of nursing landscape</a:t>
            </a:r>
          </a:p>
          <a:p>
            <a:pPr lvl="1">
              <a:buFont typeface="Arial" panose="020B0604020202020204" pitchFamily="34" charset="0"/>
              <a:buChar char="•"/>
            </a:pPr>
            <a:r>
              <a:rPr lang="en-US" dirty="0"/>
              <a:t>Provides technical assistance to NSP coordinators</a:t>
            </a:r>
          </a:p>
          <a:p>
            <a:pPr lvl="1">
              <a:buFont typeface="Arial" panose="020B0604020202020204" pitchFamily="34" charset="0"/>
              <a:buChar char="•"/>
            </a:pPr>
            <a:r>
              <a:rPr lang="en-US" dirty="0"/>
              <a:t>Recommendations on programs and data</a:t>
            </a:r>
          </a:p>
          <a:p>
            <a:endParaRPr lang="en-US" dirty="0"/>
          </a:p>
          <a:p>
            <a:endParaRPr lang="en-US" dirty="0"/>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sp>
        <p:nvSpPr>
          <p:cNvPr id="4" name="Title 3"/>
          <p:cNvSpPr>
            <a:spLocks noGrp="1"/>
          </p:cNvSpPr>
          <p:nvPr>
            <p:ph type="title"/>
          </p:nvPr>
        </p:nvSpPr>
        <p:spPr/>
        <p:txBody>
          <a:bodyPr/>
          <a:lstStyle/>
          <a:p>
            <a:r>
              <a:rPr lang="en-US" dirty="0"/>
              <a:t>Roles of HSCRC &amp; Advisory Committee</a:t>
            </a:r>
          </a:p>
        </p:txBody>
      </p:sp>
    </p:spTree>
    <p:extLst>
      <p:ext uri="{BB962C8B-B14F-4D97-AF65-F5344CB8AC3E}">
        <p14:creationId xmlns:p14="http://schemas.microsoft.com/office/powerpoint/2010/main" val="130391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a:buFont typeface="Arial" panose="020B0604020202020204" pitchFamily="34" charset="0"/>
              <a:buChar char="•"/>
            </a:pPr>
            <a:r>
              <a:rPr lang="en-US" dirty="0"/>
              <a:t>NSP Coordinators</a:t>
            </a:r>
          </a:p>
          <a:p>
            <a:pPr lvl="1">
              <a:buFont typeface="Arial" panose="020B0604020202020204" pitchFamily="34" charset="0"/>
              <a:buChar char="•"/>
            </a:pPr>
            <a:r>
              <a:rPr lang="en-US" dirty="0"/>
              <a:t>Gatekeeper for the grant</a:t>
            </a:r>
          </a:p>
          <a:p>
            <a:pPr lvl="1">
              <a:buFont typeface="Arial" panose="020B0604020202020204" pitchFamily="34" charset="0"/>
              <a:buChar char="•"/>
            </a:pPr>
            <a:r>
              <a:rPr lang="en-US" dirty="0"/>
              <a:t>Manages changes in scope/budget</a:t>
            </a:r>
          </a:p>
          <a:p>
            <a:pPr lvl="1">
              <a:buFont typeface="Arial" panose="020B0604020202020204" pitchFamily="34" charset="0"/>
              <a:buChar char="•"/>
            </a:pPr>
            <a:r>
              <a:rPr lang="en-US" dirty="0"/>
              <a:t>Reports activities to HSCRC</a:t>
            </a:r>
          </a:p>
          <a:p>
            <a:pPr>
              <a:buFont typeface="Arial" panose="020B0604020202020204" pitchFamily="34" charset="0"/>
              <a:buChar char="•"/>
            </a:pPr>
            <a:r>
              <a:rPr lang="en-US" dirty="0"/>
              <a:t>Chief Nursing Officer (CNO)</a:t>
            </a:r>
          </a:p>
          <a:p>
            <a:pPr lvl="1">
              <a:buFont typeface="Arial" panose="020B0604020202020204" pitchFamily="34" charset="0"/>
              <a:buChar char="•"/>
            </a:pPr>
            <a:r>
              <a:rPr lang="en-US" dirty="0"/>
              <a:t>Works with NSP coordinator to align NSP with the mission and vision of nursing within organization</a:t>
            </a:r>
          </a:p>
          <a:p>
            <a:pPr>
              <a:buFont typeface="Arial" panose="020B0604020202020204" pitchFamily="34" charset="0"/>
              <a:buChar char="•"/>
            </a:pPr>
            <a:r>
              <a:rPr lang="en-US" dirty="0"/>
              <a:t>Chief Financial officer (CFO)</a:t>
            </a:r>
          </a:p>
          <a:p>
            <a:pPr lvl="1">
              <a:buFont typeface="Arial" panose="020B0604020202020204" pitchFamily="34" charset="0"/>
              <a:buChar char="•"/>
            </a:pPr>
            <a:r>
              <a:rPr lang="en-US" dirty="0"/>
              <a:t>Attests to budget and expenditures</a:t>
            </a:r>
          </a:p>
          <a:p>
            <a:endParaRPr lang="en-US" dirty="0"/>
          </a:p>
          <a:p>
            <a:endParaRPr lang="en-US" dirty="0"/>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13</a:t>
            </a:fld>
            <a:endParaRPr lang="en-US"/>
          </a:p>
        </p:txBody>
      </p:sp>
      <p:sp>
        <p:nvSpPr>
          <p:cNvPr id="4" name="Title 3"/>
          <p:cNvSpPr>
            <a:spLocks noGrp="1"/>
          </p:cNvSpPr>
          <p:nvPr>
            <p:ph type="title"/>
          </p:nvPr>
        </p:nvSpPr>
        <p:spPr/>
        <p:txBody>
          <a:bodyPr/>
          <a:lstStyle/>
          <a:p>
            <a:r>
              <a:rPr lang="en-US" dirty="0"/>
              <a:t>Roles of Hospitals</a:t>
            </a:r>
          </a:p>
        </p:txBody>
      </p:sp>
      <p:pic>
        <p:nvPicPr>
          <p:cNvPr id="6" name="Picture 5">
            <a:extLst>
              <a:ext uri="{FF2B5EF4-FFF2-40B4-BE49-F238E27FC236}">
                <a16:creationId xmlns:a16="http://schemas.microsoft.com/office/drawing/2014/main" id="{659F5939-27C7-46BB-ADFE-DA4AA112EEB2}"/>
              </a:ext>
            </a:extLst>
          </p:cNvPr>
          <p:cNvPicPr>
            <a:picLocks noChangeAspect="1"/>
          </p:cNvPicPr>
          <p:nvPr/>
        </p:nvPicPr>
        <p:blipFill>
          <a:blip r:embed="rId2"/>
          <a:stretch>
            <a:fillRect/>
          </a:stretch>
        </p:blipFill>
        <p:spPr>
          <a:xfrm>
            <a:off x="7422422" y="1226234"/>
            <a:ext cx="2170364" cy="2176461"/>
          </a:xfrm>
          <a:prstGeom prst="rect">
            <a:avLst/>
          </a:prstGeom>
        </p:spPr>
      </p:pic>
    </p:spTree>
    <p:extLst>
      <p:ext uri="{BB962C8B-B14F-4D97-AF65-F5344CB8AC3E}">
        <p14:creationId xmlns:p14="http://schemas.microsoft.com/office/powerpoint/2010/main" val="2643713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endParaRPr lang="en-US" dirty="0"/>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pic>
        <p:nvPicPr>
          <p:cNvPr id="6" name="Picture 5">
            <a:extLst>
              <a:ext uri="{FF2B5EF4-FFF2-40B4-BE49-F238E27FC236}">
                <a16:creationId xmlns:a16="http://schemas.microsoft.com/office/drawing/2014/main" id="{12FC3E3C-05E4-4845-BB33-F7C4077C8997}"/>
              </a:ext>
            </a:extLst>
          </p:cNvPr>
          <p:cNvPicPr>
            <a:picLocks noChangeAspect="1"/>
          </p:cNvPicPr>
          <p:nvPr/>
        </p:nvPicPr>
        <p:blipFill>
          <a:blip r:embed="rId2"/>
          <a:stretch>
            <a:fillRect/>
          </a:stretch>
        </p:blipFill>
        <p:spPr>
          <a:xfrm>
            <a:off x="2849192" y="2486640"/>
            <a:ext cx="6493615" cy="3574504"/>
          </a:xfrm>
          <a:prstGeom prst="rect">
            <a:avLst/>
          </a:prstGeom>
        </p:spPr>
      </p:pic>
      <p:sp>
        <p:nvSpPr>
          <p:cNvPr id="9" name="TextBox 8">
            <a:extLst>
              <a:ext uri="{FF2B5EF4-FFF2-40B4-BE49-F238E27FC236}">
                <a16:creationId xmlns:a16="http://schemas.microsoft.com/office/drawing/2014/main" id="{4ABEE7DE-EA99-41F9-B11E-8E11320D7708}"/>
              </a:ext>
            </a:extLst>
          </p:cNvPr>
          <p:cNvSpPr txBox="1"/>
          <p:nvPr/>
        </p:nvSpPr>
        <p:spPr>
          <a:xfrm>
            <a:off x="2346959" y="368191"/>
            <a:ext cx="7498080" cy="2554545"/>
          </a:xfrm>
          <a:prstGeom prst="rect">
            <a:avLst/>
          </a:prstGeom>
          <a:noFill/>
        </p:spPr>
        <p:txBody>
          <a:bodyPr wrap="square" rtlCol="0">
            <a:spAutoFit/>
          </a:bodyPr>
          <a:lstStyle/>
          <a:p>
            <a:pPr algn="ctr"/>
            <a:r>
              <a:rPr lang="en-US" sz="4000" dirty="0"/>
              <a:t> NSP I</a:t>
            </a:r>
          </a:p>
          <a:p>
            <a:pPr algn="ctr"/>
            <a:r>
              <a:rPr lang="en-US" sz="4000" dirty="0"/>
              <a:t>Renewed for Another 5 -Year Grant Cycle !!!</a:t>
            </a:r>
          </a:p>
          <a:p>
            <a:pPr algn="ctr"/>
            <a:r>
              <a:rPr lang="en-US" sz="4000" dirty="0"/>
              <a:t>FY 2018 - FY 2022</a:t>
            </a:r>
          </a:p>
        </p:txBody>
      </p:sp>
    </p:spTree>
    <p:extLst>
      <p:ext uri="{BB962C8B-B14F-4D97-AF65-F5344CB8AC3E}">
        <p14:creationId xmlns:p14="http://schemas.microsoft.com/office/powerpoint/2010/main" val="393217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2127" y="1835088"/>
            <a:ext cx="10515600" cy="857250"/>
          </a:xfrm>
        </p:spPr>
        <p:txBody>
          <a:bodyPr/>
          <a:lstStyle/>
          <a:p>
            <a:r>
              <a:rPr lang="en-US" dirty="0"/>
              <a:t>NSP I Recommendations</a:t>
            </a:r>
            <a:br>
              <a:rPr lang="en-US" dirty="0"/>
            </a:br>
            <a:r>
              <a:rPr lang="en-US" dirty="0"/>
              <a:t>FY 2017 - 2022</a:t>
            </a: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765080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12E684-AC55-4357-AD49-4EF97A6DBFD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16</a:t>
            </a:fld>
            <a:endParaRPr lang="en-US"/>
          </a:p>
        </p:txBody>
      </p:sp>
      <p:sp>
        <p:nvSpPr>
          <p:cNvPr id="4" name="Title 3">
            <a:extLst>
              <a:ext uri="{FF2B5EF4-FFF2-40B4-BE49-F238E27FC236}">
                <a16:creationId xmlns:a16="http://schemas.microsoft.com/office/drawing/2014/main" id="{C165A8A1-05A8-4E90-BBF3-A3A9A32F2441}"/>
              </a:ext>
            </a:extLst>
          </p:cNvPr>
          <p:cNvSpPr>
            <a:spLocks noGrp="1"/>
          </p:cNvSpPr>
          <p:nvPr>
            <p:ph type="title"/>
          </p:nvPr>
        </p:nvSpPr>
        <p:spPr/>
        <p:txBody>
          <a:bodyPr/>
          <a:lstStyle/>
          <a:p>
            <a:r>
              <a:rPr lang="en-US" dirty="0"/>
              <a:t>Recommendations for Future Funding</a:t>
            </a:r>
          </a:p>
        </p:txBody>
      </p:sp>
      <p:graphicFrame>
        <p:nvGraphicFramePr>
          <p:cNvPr id="5" name="Diagram 4">
            <a:extLst>
              <a:ext uri="{FF2B5EF4-FFF2-40B4-BE49-F238E27FC236}">
                <a16:creationId xmlns:a16="http://schemas.microsoft.com/office/drawing/2014/main" id="{4E015BE8-BB61-4EA5-9106-A182E863D366}"/>
              </a:ext>
            </a:extLst>
          </p:cNvPr>
          <p:cNvGraphicFramePr/>
          <p:nvPr>
            <p:extLst>
              <p:ext uri="{D42A27DB-BD31-4B8C-83A1-F6EECF244321}">
                <p14:modId xmlns:p14="http://schemas.microsoft.com/office/powerpoint/2010/main" val="835396286"/>
              </p:ext>
            </p:extLst>
          </p:nvPr>
        </p:nvGraphicFramePr>
        <p:xfrm>
          <a:off x="972127" y="719666"/>
          <a:ext cx="1054042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 name="Picture 23" descr="A close up of a sign&#10;&#10;Description automatically generated">
            <a:extLst>
              <a:ext uri="{FF2B5EF4-FFF2-40B4-BE49-F238E27FC236}">
                <a16:creationId xmlns:a16="http://schemas.microsoft.com/office/drawing/2014/main" id="{33D42C3A-FAD5-4618-8691-AEFCE02C0C13}"/>
              </a:ext>
            </a:extLst>
          </p:cNvPr>
          <p:cNvPicPr>
            <a:picLocks noChangeAspect="1"/>
          </p:cNvPicPr>
          <p:nvPr/>
        </p:nvPicPr>
        <p:blipFill>
          <a:blip r:embed="rId7"/>
          <a:stretch>
            <a:fillRect/>
          </a:stretch>
        </p:blipFill>
        <p:spPr>
          <a:xfrm>
            <a:off x="1295400" y="1490111"/>
            <a:ext cx="812800" cy="812800"/>
          </a:xfrm>
          <a:prstGeom prst="rect">
            <a:avLst/>
          </a:prstGeom>
        </p:spPr>
      </p:pic>
      <p:pic>
        <p:nvPicPr>
          <p:cNvPr id="26" name="Picture 25" descr="A close up of a sign&#10;&#10;Description automatically generated">
            <a:extLst>
              <a:ext uri="{FF2B5EF4-FFF2-40B4-BE49-F238E27FC236}">
                <a16:creationId xmlns:a16="http://schemas.microsoft.com/office/drawing/2014/main" id="{BD2FF00F-D8F4-46E2-9D78-67362EEB56B3}"/>
              </a:ext>
            </a:extLst>
          </p:cNvPr>
          <p:cNvPicPr>
            <a:picLocks noChangeAspect="1"/>
          </p:cNvPicPr>
          <p:nvPr/>
        </p:nvPicPr>
        <p:blipFill>
          <a:blip r:embed="rId7"/>
          <a:stretch>
            <a:fillRect/>
          </a:stretch>
        </p:blipFill>
        <p:spPr>
          <a:xfrm>
            <a:off x="2803441" y="1465145"/>
            <a:ext cx="812800" cy="812800"/>
          </a:xfrm>
          <a:prstGeom prst="rect">
            <a:avLst/>
          </a:prstGeom>
        </p:spPr>
      </p:pic>
      <p:pic>
        <p:nvPicPr>
          <p:cNvPr id="28" name="Picture 27" descr="A close up of a sign&#10;&#10;Description automatically generated">
            <a:extLst>
              <a:ext uri="{FF2B5EF4-FFF2-40B4-BE49-F238E27FC236}">
                <a16:creationId xmlns:a16="http://schemas.microsoft.com/office/drawing/2014/main" id="{FF7764DF-FFAA-46AF-92B4-843E8E7289DE}"/>
              </a:ext>
            </a:extLst>
          </p:cNvPr>
          <p:cNvPicPr>
            <a:picLocks noChangeAspect="1"/>
          </p:cNvPicPr>
          <p:nvPr/>
        </p:nvPicPr>
        <p:blipFill>
          <a:blip r:embed="rId7"/>
          <a:stretch>
            <a:fillRect/>
          </a:stretch>
        </p:blipFill>
        <p:spPr>
          <a:xfrm>
            <a:off x="4327274" y="1465145"/>
            <a:ext cx="812800" cy="812800"/>
          </a:xfrm>
          <a:prstGeom prst="rect">
            <a:avLst/>
          </a:prstGeom>
        </p:spPr>
      </p:pic>
      <p:pic>
        <p:nvPicPr>
          <p:cNvPr id="30" name="Picture 29" descr="A close up of a sign&#10;&#10;Description automatically generated">
            <a:extLst>
              <a:ext uri="{FF2B5EF4-FFF2-40B4-BE49-F238E27FC236}">
                <a16:creationId xmlns:a16="http://schemas.microsoft.com/office/drawing/2014/main" id="{0674579F-9667-4CA8-8850-9860EDD77210}"/>
              </a:ext>
            </a:extLst>
          </p:cNvPr>
          <p:cNvPicPr>
            <a:picLocks noChangeAspect="1"/>
          </p:cNvPicPr>
          <p:nvPr/>
        </p:nvPicPr>
        <p:blipFill>
          <a:blip r:embed="rId7"/>
          <a:stretch>
            <a:fillRect/>
          </a:stretch>
        </p:blipFill>
        <p:spPr>
          <a:xfrm>
            <a:off x="5818521" y="1465145"/>
            <a:ext cx="812800" cy="812800"/>
          </a:xfrm>
          <a:prstGeom prst="rect">
            <a:avLst/>
          </a:prstGeom>
        </p:spPr>
      </p:pic>
      <p:pic>
        <p:nvPicPr>
          <p:cNvPr id="32" name="Picture 31" descr="A close up of a sign&#10;&#10;Description automatically generated">
            <a:extLst>
              <a:ext uri="{FF2B5EF4-FFF2-40B4-BE49-F238E27FC236}">
                <a16:creationId xmlns:a16="http://schemas.microsoft.com/office/drawing/2014/main" id="{F8B13250-5A04-4D96-BB2D-579A08CF98AE}"/>
              </a:ext>
            </a:extLst>
          </p:cNvPr>
          <p:cNvPicPr>
            <a:picLocks noChangeAspect="1"/>
          </p:cNvPicPr>
          <p:nvPr/>
        </p:nvPicPr>
        <p:blipFill>
          <a:blip r:embed="rId7"/>
          <a:stretch>
            <a:fillRect/>
          </a:stretch>
        </p:blipFill>
        <p:spPr>
          <a:xfrm>
            <a:off x="7309768" y="1465145"/>
            <a:ext cx="812800" cy="812800"/>
          </a:xfrm>
          <a:prstGeom prst="rect">
            <a:avLst/>
          </a:prstGeom>
        </p:spPr>
      </p:pic>
      <p:pic>
        <p:nvPicPr>
          <p:cNvPr id="34" name="Picture 33" descr="A close up of a sign&#10;&#10;Description automatically generated">
            <a:extLst>
              <a:ext uri="{FF2B5EF4-FFF2-40B4-BE49-F238E27FC236}">
                <a16:creationId xmlns:a16="http://schemas.microsoft.com/office/drawing/2014/main" id="{F2560D3F-B5CF-4F2B-88FC-4614867A94C6}"/>
              </a:ext>
            </a:extLst>
          </p:cNvPr>
          <p:cNvPicPr>
            <a:picLocks noChangeAspect="1"/>
          </p:cNvPicPr>
          <p:nvPr/>
        </p:nvPicPr>
        <p:blipFill>
          <a:blip r:embed="rId7"/>
          <a:stretch>
            <a:fillRect/>
          </a:stretch>
        </p:blipFill>
        <p:spPr>
          <a:xfrm>
            <a:off x="8859083" y="1490111"/>
            <a:ext cx="812800" cy="812800"/>
          </a:xfrm>
          <a:prstGeom prst="rect">
            <a:avLst/>
          </a:prstGeom>
        </p:spPr>
      </p:pic>
      <p:pic>
        <p:nvPicPr>
          <p:cNvPr id="36" name="Picture 35" descr="A close up of a sign&#10;&#10;Description automatically generated">
            <a:extLst>
              <a:ext uri="{FF2B5EF4-FFF2-40B4-BE49-F238E27FC236}">
                <a16:creationId xmlns:a16="http://schemas.microsoft.com/office/drawing/2014/main" id="{C4461791-23B7-43A0-9813-0AFC41DFAEFF}"/>
              </a:ext>
            </a:extLst>
          </p:cNvPr>
          <p:cNvPicPr>
            <a:picLocks noChangeAspect="1"/>
          </p:cNvPicPr>
          <p:nvPr/>
        </p:nvPicPr>
        <p:blipFill>
          <a:blip r:embed="rId7"/>
          <a:stretch>
            <a:fillRect/>
          </a:stretch>
        </p:blipFill>
        <p:spPr>
          <a:xfrm>
            <a:off x="10367124" y="1490111"/>
            <a:ext cx="812800" cy="812800"/>
          </a:xfrm>
          <a:prstGeom prst="rect">
            <a:avLst/>
          </a:prstGeom>
        </p:spPr>
      </p:pic>
    </p:spTree>
    <p:extLst>
      <p:ext uri="{BB962C8B-B14F-4D97-AF65-F5344CB8AC3E}">
        <p14:creationId xmlns:p14="http://schemas.microsoft.com/office/powerpoint/2010/main" val="4240965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A26F52-4024-4328-9268-3DE5385BEF8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17</a:t>
            </a:fld>
            <a:endParaRPr lang="en-US"/>
          </a:p>
        </p:txBody>
      </p:sp>
      <p:sp>
        <p:nvSpPr>
          <p:cNvPr id="4" name="Title 3">
            <a:extLst>
              <a:ext uri="{FF2B5EF4-FFF2-40B4-BE49-F238E27FC236}">
                <a16:creationId xmlns:a16="http://schemas.microsoft.com/office/drawing/2014/main" id="{FA3C61F0-6B8D-4535-BCB8-572A2AD71EEC}"/>
              </a:ext>
            </a:extLst>
          </p:cNvPr>
          <p:cNvSpPr>
            <a:spLocks noGrp="1"/>
          </p:cNvSpPr>
          <p:nvPr>
            <p:ph type="title"/>
          </p:nvPr>
        </p:nvSpPr>
        <p:spPr/>
        <p:txBody>
          <a:bodyPr/>
          <a:lstStyle/>
          <a:p>
            <a:r>
              <a:rPr lang="en-US" dirty="0"/>
              <a:t>Continued Monitoring / Improvement</a:t>
            </a:r>
          </a:p>
        </p:txBody>
      </p:sp>
      <p:graphicFrame>
        <p:nvGraphicFramePr>
          <p:cNvPr id="6" name="Diagram 5">
            <a:extLst>
              <a:ext uri="{FF2B5EF4-FFF2-40B4-BE49-F238E27FC236}">
                <a16:creationId xmlns:a16="http://schemas.microsoft.com/office/drawing/2014/main" id="{343AC9A0-D074-4520-B64C-504125BA916A}"/>
              </a:ext>
            </a:extLst>
          </p:cNvPr>
          <p:cNvGraphicFramePr/>
          <p:nvPr>
            <p:extLst>
              <p:ext uri="{D42A27DB-BD31-4B8C-83A1-F6EECF244321}">
                <p14:modId xmlns:p14="http://schemas.microsoft.com/office/powerpoint/2010/main" val="17256589"/>
              </p:ext>
            </p:extLst>
          </p:nvPr>
        </p:nvGraphicFramePr>
        <p:xfrm>
          <a:off x="972128" y="1322173"/>
          <a:ext cx="10515600" cy="4621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35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a:buFont typeface="Arial" panose="020B0604020202020204" pitchFamily="34" charset="0"/>
              <a:buChar char="•"/>
            </a:pPr>
            <a:r>
              <a:rPr lang="en-US" dirty="0"/>
              <a:t>Create a “Summit” for hospitals to showcase NSP I initiatives</a:t>
            </a:r>
          </a:p>
          <a:p>
            <a:pPr>
              <a:buFont typeface="Arial" panose="020B0604020202020204" pitchFamily="34" charset="0"/>
              <a:buChar char="•"/>
            </a:pPr>
            <a:r>
              <a:rPr lang="en-US" dirty="0"/>
              <a:t>Create future education to publicize the NSP to RN’s in the state</a:t>
            </a:r>
          </a:p>
          <a:p>
            <a:pPr>
              <a:buFont typeface="Arial" panose="020B0604020202020204" pitchFamily="34" charset="0"/>
              <a:buChar char="•"/>
            </a:pPr>
            <a:r>
              <a:rPr lang="en-US" dirty="0"/>
              <a:t>Create and disseminate an annual report to share with participating hospitals.</a:t>
            </a:r>
          </a:p>
          <a:p>
            <a:pPr>
              <a:buFont typeface="Arial" panose="020B0604020202020204" pitchFamily="34" charset="0"/>
              <a:buChar char="•"/>
            </a:pPr>
            <a:r>
              <a:rPr lang="en-US" dirty="0"/>
              <a:t>Create HR education on NSP I data</a:t>
            </a:r>
          </a:p>
          <a:p>
            <a:pPr>
              <a:buFont typeface="Arial" panose="020B0604020202020204" pitchFamily="34" charset="0"/>
              <a:buChar char="•"/>
            </a:pPr>
            <a:r>
              <a:rPr lang="en-US" dirty="0"/>
              <a:t>Create HSCRC resource web site for coordinators</a:t>
            </a:r>
          </a:p>
          <a:p>
            <a:pPr marL="571500" lvl="1" indent="0">
              <a:buNone/>
            </a:pPr>
            <a:endParaRPr lang="en-US" dirty="0"/>
          </a:p>
          <a:p>
            <a:endParaRPr lang="en-US" dirty="0"/>
          </a:p>
          <a:p>
            <a:endParaRPr lang="en-US" dirty="0"/>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18</a:t>
            </a:fld>
            <a:endParaRPr lang="en-US"/>
          </a:p>
        </p:txBody>
      </p:sp>
      <p:sp>
        <p:nvSpPr>
          <p:cNvPr id="4" name="Title 3"/>
          <p:cNvSpPr>
            <a:spLocks noGrp="1"/>
          </p:cNvSpPr>
          <p:nvPr>
            <p:ph type="title"/>
          </p:nvPr>
        </p:nvSpPr>
        <p:spPr/>
        <p:txBody>
          <a:bodyPr/>
          <a:lstStyle/>
          <a:p>
            <a:r>
              <a:rPr lang="en-US" dirty="0"/>
              <a:t>Future Advisory Board Initiatives</a:t>
            </a:r>
          </a:p>
        </p:txBody>
      </p:sp>
    </p:spTree>
    <p:extLst>
      <p:ext uri="{BB962C8B-B14F-4D97-AF65-F5344CB8AC3E}">
        <p14:creationId xmlns:p14="http://schemas.microsoft.com/office/powerpoint/2010/main" val="386039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marL="571500" lvl="1" indent="0">
              <a:buNone/>
            </a:pPr>
            <a:endParaRPr lang="en-US" dirty="0"/>
          </a:p>
          <a:p>
            <a:endParaRPr lang="en-US" dirty="0"/>
          </a:p>
          <a:p>
            <a:endParaRPr lang="en-US" dirty="0"/>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19</a:t>
            </a:fld>
            <a:endParaRPr lang="en-US"/>
          </a:p>
        </p:txBody>
      </p:sp>
      <p:sp>
        <p:nvSpPr>
          <p:cNvPr id="4" name="Title 3"/>
          <p:cNvSpPr>
            <a:spLocks noGrp="1"/>
          </p:cNvSpPr>
          <p:nvPr>
            <p:ph type="title"/>
          </p:nvPr>
        </p:nvSpPr>
        <p:spPr/>
        <p:txBody>
          <a:bodyPr/>
          <a:lstStyle/>
          <a:p>
            <a:r>
              <a:rPr lang="en-US" dirty="0"/>
              <a:t>QUESTIONS</a:t>
            </a:r>
          </a:p>
        </p:txBody>
      </p:sp>
      <p:pic>
        <p:nvPicPr>
          <p:cNvPr id="9" name="Picture 8" descr="A picture containing drawing&#10;&#10;Description automatically generated">
            <a:extLst>
              <a:ext uri="{FF2B5EF4-FFF2-40B4-BE49-F238E27FC236}">
                <a16:creationId xmlns:a16="http://schemas.microsoft.com/office/drawing/2014/main" id="{CCA29D4A-C8B3-4A4B-844C-496918ECEF5F}"/>
              </a:ext>
            </a:extLst>
          </p:cNvPr>
          <p:cNvPicPr>
            <a:picLocks noChangeAspect="1"/>
          </p:cNvPicPr>
          <p:nvPr/>
        </p:nvPicPr>
        <p:blipFill>
          <a:blip r:embed="rId2"/>
          <a:stretch>
            <a:fillRect/>
          </a:stretch>
        </p:blipFill>
        <p:spPr>
          <a:xfrm>
            <a:off x="3570176" y="903176"/>
            <a:ext cx="5051648" cy="5051648"/>
          </a:xfrm>
          <a:prstGeom prst="rect">
            <a:avLst/>
          </a:prstGeom>
        </p:spPr>
      </p:pic>
    </p:spTree>
    <p:extLst>
      <p:ext uri="{BB962C8B-B14F-4D97-AF65-F5344CB8AC3E}">
        <p14:creationId xmlns:p14="http://schemas.microsoft.com/office/powerpoint/2010/main" val="61407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4F13D2-F3F0-4804-9442-CEFB6D7DADB8}"/>
              </a:ext>
            </a:extLst>
          </p:cNvPr>
          <p:cNvSpPr>
            <a:spLocks noGrp="1"/>
          </p:cNvSpPr>
          <p:nvPr>
            <p:ph type="body" idx="2"/>
          </p:nvPr>
        </p:nvSpPr>
        <p:spPr/>
        <p:txBody>
          <a:bodyPr>
            <a:normAutofit lnSpcReduction="10000"/>
          </a:bodyPr>
          <a:lstStyle/>
          <a:p>
            <a:r>
              <a:rPr lang="en-US" dirty="0"/>
              <a:t>Welcome (Oscar Ibarra)</a:t>
            </a:r>
          </a:p>
          <a:p>
            <a:r>
              <a:rPr lang="en-US" dirty="0"/>
              <a:t>Introduction and Overview of NSP I (Benjamin Quintanilla)</a:t>
            </a:r>
          </a:p>
          <a:p>
            <a:r>
              <a:rPr lang="en-US" dirty="0"/>
              <a:t>Break</a:t>
            </a:r>
          </a:p>
          <a:p>
            <a:r>
              <a:rPr lang="en-US" dirty="0"/>
              <a:t>Program Planning: Navigating the Documents (Benjamin Quintanilla)</a:t>
            </a:r>
          </a:p>
          <a:p>
            <a:r>
              <a:rPr lang="en-US" dirty="0"/>
              <a:t>Budget and Financial Forms (Benjamin Quintanilla)</a:t>
            </a:r>
          </a:p>
          <a:p>
            <a:r>
              <a:rPr lang="en-US" dirty="0"/>
              <a:t>Break</a:t>
            </a:r>
          </a:p>
          <a:p>
            <a:r>
              <a:rPr lang="en-US" dirty="0"/>
              <a:t>Online tool demonstration (May </a:t>
            </a:r>
            <a:r>
              <a:rPr lang="en-US" dirty="0" err="1"/>
              <a:t>Chava</a:t>
            </a:r>
            <a:r>
              <a:rPr lang="en-US" dirty="0"/>
              <a:t>)</a:t>
            </a:r>
          </a:p>
          <a:p>
            <a:r>
              <a:rPr lang="en-US" dirty="0"/>
              <a:t>Recap and Next Step (Oscar Ibarra)</a:t>
            </a:r>
          </a:p>
          <a:p>
            <a:r>
              <a:rPr lang="en-US" dirty="0"/>
              <a:t>Q &amp; A</a:t>
            </a:r>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a:t>
            </a:fld>
            <a:endParaRPr lang="en-US" dirty="0"/>
          </a:p>
        </p:txBody>
      </p:sp>
      <p:sp>
        <p:nvSpPr>
          <p:cNvPr id="13" name="Title 12"/>
          <p:cNvSpPr>
            <a:spLocks noGrp="1"/>
          </p:cNvSpPr>
          <p:nvPr>
            <p:ph type="title"/>
          </p:nvPr>
        </p:nvSpPr>
        <p:spPr/>
        <p:txBody>
          <a:bodyPr/>
          <a:lstStyle/>
          <a:p>
            <a:pPr algn="l"/>
            <a:r>
              <a:rPr lang="en-US" dirty="0"/>
              <a:t>Agenda</a:t>
            </a:r>
          </a:p>
        </p:txBody>
      </p:sp>
    </p:spTree>
    <p:extLst>
      <p:ext uri="{BB962C8B-B14F-4D97-AF65-F5344CB8AC3E}">
        <p14:creationId xmlns:p14="http://schemas.microsoft.com/office/powerpoint/2010/main" val="3253049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PROGRAM PLANNING:</a:t>
            </a:r>
            <a:br>
              <a:rPr lang="en-US" dirty="0"/>
            </a:br>
            <a:r>
              <a:rPr lang="en-US" dirty="0"/>
              <a:t>Navigating the Documents</a:t>
            </a: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2441174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r>
              <a:rPr lang="en-US" dirty="0"/>
              <a:t>In the Beginning Budget your amount will be auto filled</a:t>
            </a:r>
          </a:p>
          <a:p>
            <a:r>
              <a:rPr lang="en-US" dirty="0"/>
              <a:t>Your hospital and amount </a:t>
            </a:r>
          </a:p>
          <a:p>
            <a:pPr lvl="1"/>
            <a:r>
              <a:rPr lang="en-US" dirty="0"/>
              <a:t>0.1% of patient revenue is the maximum allowance</a:t>
            </a:r>
          </a:p>
          <a:p>
            <a:endParaRPr lang="en-US" dirty="0"/>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21</a:t>
            </a:fld>
            <a:endParaRPr lang="en-US"/>
          </a:p>
        </p:txBody>
      </p:sp>
      <p:sp>
        <p:nvSpPr>
          <p:cNvPr id="4" name="Title 3"/>
          <p:cNvSpPr>
            <a:spLocks noGrp="1"/>
          </p:cNvSpPr>
          <p:nvPr>
            <p:ph type="title"/>
          </p:nvPr>
        </p:nvSpPr>
        <p:spPr/>
        <p:txBody>
          <a:bodyPr/>
          <a:lstStyle/>
          <a:p>
            <a:r>
              <a:rPr lang="en-US" dirty="0"/>
              <a:t>First Things First---How Much is Budgeted?</a:t>
            </a:r>
          </a:p>
        </p:txBody>
      </p:sp>
      <p:pic>
        <p:nvPicPr>
          <p:cNvPr id="6" name="Picture 5" descr="A screenshot of a cell phone&#10;&#10;Description automatically generated">
            <a:extLst>
              <a:ext uri="{FF2B5EF4-FFF2-40B4-BE49-F238E27FC236}">
                <a16:creationId xmlns:a16="http://schemas.microsoft.com/office/drawing/2014/main" id="{AD1935F3-2E2E-4BFF-9E42-035F10FB5843}"/>
              </a:ext>
            </a:extLst>
          </p:cNvPr>
          <p:cNvPicPr>
            <a:picLocks noChangeAspect="1"/>
          </p:cNvPicPr>
          <p:nvPr/>
        </p:nvPicPr>
        <p:blipFill>
          <a:blip r:embed="rId2"/>
          <a:stretch>
            <a:fillRect/>
          </a:stretch>
        </p:blipFill>
        <p:spPr>
          <a:xfrm>
            <a:off x="3332748" y="2902489"/>
            <a:ext cx="4542137" cy="2506863"/>
          </a:xfrm>
          <a:prstGeom prst="rect">
            <a:avLst/>
          </a:prstGeom>
        </p:spPr>
      </p:pic>
    </p:spTree>
    <p:extLst>
      <p:ext uri="{BB962C8B-B14F-4D97-AF65-F5344CB8AC3E}">
        <p14:creationId xmlns:p14="http://schemas.microsoft.com/office/powerpoint/2010/main" val="2404417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Program Definitions and Planning</a:t>
            </a: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22</a:t>
            </a:fld>
            <a:endParaRPr lang="en-US" dirty="0"/>
          </a:p>
        </p:txBody>
      </p:sp>
      <p:sp>
        <p:nvSpPr>
          <p:cNvPr id="7" name="Text Placeholder 6"/>
          <p:cNvSpPr>
            <a:spLocks noGrp="1"/>
          </p:cNvSpPr>
          <p:nvPr>
            <p:ph type="body" idx="2"/>
          </p:nvPr>
        </p:nvSpPr>
        <p:spPr/>
        <p:txBody>
          <a:bodyPr/>
          <a:lstStyle/>
          <a:p>
            <a:r>
              <a:rPr lang="en-US" dirty="0"/>
              <a:t>Once the amount is identified, programs can be planned in accordance with the NSP I Categories program Definitions and your budget.</a:t>
            </a:r>
          </a:p>
        </p:txBody>
      </p:sp>
      <p:pic>
        <p:nvPicPr>
          <p:cNvPr id="3" name="Picture 2">
            <a:extLst>
              <a:ext uri="{FF2B5EF4-FFF2-40B4-BE49-F238E27FC236}">
                <a16:creationId xmlns:a16="http://schemas.microsoft.com/office/drawing/2014/main" id="{3BED78A3-CE7E-4100-BB05-BCB876FF3239}"/>
              </a:ext>
            </a:extLst>
          </p:cNvPr>
          <p:cNvPicPr>
            <a:picLocks noChangeAspect="1"/>
          </p:cNvPicPr>
          <p:nvPr/>
        </p:nvPicPr>
        <p:blipFill>
          <a:blip r:embed="rId2"/>
          <a:stretch>
            <a:fillRect/>
          </a:stretch>
        </p:blipFill>
        <p:spPr>
          <a:xfrm>
            <a:off x="5978769" y="1221490"/>
            <a:ext cx="4873451" cy="4913925"/>
          </a:xfrm>
          <a:prstGeom prst="rect">
            <a:avLst/>
          </a:prstGeom>
        </p:spPr>
      </p:pic>
    </p:spTree>
    <p:extLst>
      <p:ext uri="{BB962C8B-B14F-4D97-AF65-F5344CB8AC3E}">
        <p14:creationId xmlns:p14="http://schemas.microsoft.com/office/powerpoint/2010/main" val="2440523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r>
              <a:rPr lang="en-US" sz="2800" dirty="0"/>
              <a:t>Involve your CNO in planning &amp; CFO in budget review and sign off</a:t>
            </a:r>
          </a:p>
          <a:p>
            <a:r>
              <a:rPr lang="en-US" sz="2800" dirty="0"/>
              <a:t>Grant funds must align with aims and goals of the NSP I program</a:t>
            </a:r>
          </a:p>
          <a:p>
            <a:r>
              <a:rPr lang="en-US" sz="2800" dirty="0"/>
              <a:t>Funds may be reallocated within the grant program during the year</a:t>
            </a:r>
          </a:p>
          <a:p>
            <a:pPr lvl="1"/>
            <a:r>
              <a:rPr lang="en-US" sz="2400" dirty="0"/>
              <a:t>Approval from HSCRC staff is needed to redirect funds to a new initiative</a:t>
            </a:r>
          </a:p>
          <a:p>
            <a:endParaRPr lang="en-US" dirty="0"/>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23</a:t>
            </a:fld>
            <a:endParaRPr lang="en-US"/>
          </a:p>
        </p:txBody>
      </p:sp>
      <p:sp>
        <p:nvSpPr>
          <p:cNvPr id="4" name="Title 3"/>
          <p:cNvSpPr>
            <a:spLocks noGrp="1"/>
          </p:cNvSpPr>
          <p:nvPr>
            <p:ph type="title"/>
          </p:nvPr>
        </p:nvSpPr>
        <p:spPr/>
        <p:txBody>
          <a:bodyPr/>
          <a:lstStyle/>
          <a:p>
            <a:r>
              <a:rPr lang="en-US" dirty="0"/>
              <a:t>Planning Process</a:t>
            </a:r>
          </a:p>
        </p:txBody>
      </p:sp>
    </p:spTree>
    <p:extLst>
      <p:ext uri="{BB962C8B-B14F-4D97-AF65-F5344CB8AC3E}">
        <p14:creationId xmlns:p14="http://schemas.microsoft.com/office/powerpoint/2010/main" val="2512344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r>
              <a:rPr lang="en-US" dirty="0"/>
              <a:t>Change that does not need approval:</a:t>
            </a:r>
          </a:p>
          <a:p>
            <a:pPr lvl="1"/>
            <a:r>
              <a:rPr lang="en-US" dirty="0"/>
              <a:t>You determine that in addition to holding preceptor workshops, you need to send another nurse manager to the Nurse Leadership Academy. You have dollars for both initiatives and decide that sending the manager is a high priority. Report that the funds were shifted to this category in the end of the year expenses—no approval needed.</a:t>
            </a:r>
          </a:p>
          <a:p>
            <a:r>
              <a:rPr lang="en-US" dirty="0"/>
              <a:t>Change that needs approval from the HSCRC:</a:t>
            </a:r>
          </a:p>
          <a:p>
            <a:pPr lvl="1"/>
            <a:r>
              <a:rPr lang="en-US" dirty="0"/>
              <a:t>You have hired fewer grads than anticipated but want to start a summer student nurse extern program in June. You have money to redirect to this program. You then submit a program Change for to the HSCRC staff.</a:t>
            </a:r>
          </a:p>
          <a:p>
            <a:endParaRPr lang="en-US" dirty="0"/>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24</a:t>
            </a:fld>
            <a:endParaRPr lang="en-US"/>
          </a:p>
        </p:txBody>
      </p:sp>
      <p:sp>
        <p:nvSpPr>
          <p:cNvPr id="4" name="Title 3"/>
          <p:cNvSpPr>
            <a:spLocks noGrp="1"/>
          </p:cNvSpPr>
          <p:nvPr>
            <p:ph type="title"/>
          </p:nvPr>
        </p:nvSpPr>
        <p:spPr/>
        <p:txBody>
          <a:bodyPr/>
          <a:lstStyle/>
          <a:p>
            <a:r>
              <a:rPr lang="en-US" dirty="0"/>
              <a:t>Examples of Expense Changes</a:t>
            </a:r>
          </a:p>
        </p:txBody>
      </p:sp>
    </p:spTree>
    <p:extLst>
      <p:ext uri="{BB962C8B-B14F-4D97-AF65-F5344CB8AC3E}">
        <p14:creationId xmlns:p14="http://schemas.microsoft.com/office/powerpoint/2010/main" val="1571824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r>
              <a:rPr lang="en-US" dirty="0"/>
              <a:t>Nurse Residency program for Newly Licensed RNs (NLRN)</a:t>
            </a:r>
          </a:p>
          <a:p>
            <a:r>
              <a:rPr lang="en-US" dirty="0"/>
              <a:t>Transition to Specialty Practice programs for NL and Experience RNs</a:t>
            </a:r>
          </a:p>
          <a:p>
            <a:r>
              <a:rPr lang="en-US" dirty="0"/>
              <a:t>Academic Nursing Programs:</a:t>
            </a:r>
          </a:p>
          <a:p>
            <a:pPr lvl="1"/>
            <a:r>
              <a:rPr lang="en-US" dirty="0"/>
              <a:t>RN Advanced Degree Programs</a:t>
            </a:r>
          </a:p>
          <a:p>
            <a:pPr lvl="1"/>
            <a:r>
              <a:rPr lang="en-US" dirty="0"/>
              <a:t>Nursing Student Programs</a:t>
            </a:r>
          </a:p>
          <a:p>
            <a:r>
              <a:rPr lang="en-US" dirty="0"/>
              <a:t>Continuing Education:</a:t>
            </a:r>
          </a:p>
          <a:p>
            <a:pPr lvl="1"/>
            <a:r>
              <a:rPr lang="en-US" dirty="0"/>
              <a:t>Internal</a:t>
            </a:r>
          </a:p>
          <a:p>
            <a:pPr lvl="1"/>
            <a:r>
              <a:rPr lang="en-US" dirty="0"/>
              <a:t>External </a:t>
            </a:r>
          </a:p>
          <a:p>
            <a:pPr lvl="1"/>
            <a:r>
              <a:rPr lang="en-US" dirty="0"/>
              <a:t>Professional Certification</a:t>
            </a:r>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25</a:t>
            </a:fld>
            <a:endParaRPr lang="en-US"/>
          </a:p>
        </p:txBody>
      </p:sp>
      <p:sp>
        <p:nvSpPr>
          <p:cNvPr id="4" name="Title 3"/>
          <p:cNvSpPr>
            <a:spLocks noGrp="1"/>
          </p:cNvSpPr>
          <p:nvPr>
            <p:ph type="title"/>
          </p:nvPr>
        </p:nvSpPr>
        <p:spPr>
          <a:xfrm>
            <a:off x="971550" y="108156"/>
            <a:ext cx="10515600" cy="886143"/>
          </a:xfrm>
        </p:spPr>
        <p:txBody>
          <a:bodyPr/>
          <a:lstStyle/>
          <a:p>
            <a:r>
              <a:rPr lang="en-US" dirty="0"/>
              <a:t>NSP I Categories:</a:t>
            </a:r>
            <a:br>
              <a:rPr lang="en-US" dirty="0"/>
            </a:br>
            <a:r>
              <a:rPr lang="en-US" dirty="0"/>
              <a:t>(1) </a:t>
            </a:r>
            <a:r>
              <a:rPr lang="en-US" b="1" i="1" dirty="0"/>
              <a:t>Lifelong Learning Programs</a:t>
            </a:r>
          </a:p>
        </p:txBody>
      </p:sp>
    </p:spTree>
    <p:extLst>
      <p:ext uri="{BB962C8B-B14F-4D97-AF65-F5344CB8AC3E}">
        <p14:creationId xmlns:p14="http://schemas.microsoft.com/office/powerpoint/2010/main" val="3904823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r>
              <a:rPr lang="en-US" dirty="0"/>
              <a:t>Transition to New Nursing Leadership Roles</a:t>
            </a:r>
          </a:p>
          <a:p>
            <a:r>
              <a:rPr lang="en-US" dirty="0"/>
              <a:t>Professional Advancement Programs</a:t>
            </a:r>
          </a:p>
          <a:p>
            <a:r>
              <a:rPr lang="en-US" dirty="0"/>
              <a:t>Leadership, Preceptorship, Mentorship Programs</a:t>
            </a:r>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26</a:t>
            </a:fld>
            <a:endParaRPr lang="en-US"/>
          </a:p>
        </p:txBody>
      </p:sp>
      <p:sp>
        <p:nvSpPr>
          <p:cNvPr id="4" name="Title 3"/>
          <p:cNvSpPr>
            <a:spLocks noGrp="1"/>
          </p:cNvSpPr>
          <p:nvPr>
            <p:ph type="title"/>
          </p:nvPr>
        </p:nvSpPr>
        <p:spPr>
          <a:xfrm>
            <a:off x="971550" y="108156"/>
            <a:ext cx="10515600" cy="886143"/>
          </a:xfrm>
        </p:spPr>
        <p:txBody>
          <a:bodyPr/>
          <a:lstStyle/>
          <a:p>
            <a:r>
              <a:rPr lang="en-US" dirty="0"/>
              <a:t>NSP I Categories:</a:t>
            </a:r>
            <a:br>
              <a:rPr lang="en-US" dirty="0"/>
            </a:br>
            <a:r>
              <a:rPr lang="en-US" dirty="0"/>
              <a:t>(2) </a:t>
            </a:r>
            <a:r>
              <a:rPr lang="en-US" b="1" i="1" dirty="0"/>
              <a:t>Leadership</a:t>
            </a:r>
          </a:p>
        </p:txBody>
      </p:sp>
    </p:spTree>
    <p:extLst>
      <p:ext uri="{BB962C8B-B14F-4D97-AF65-F5344CB8AC3E}">
        <p14:creationId xmlns:p14="http://schemas.microsoft.com/office/powerpoint/2010/main" val="466074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r>
              <a:rPr lang="en-US" dirty="0"/>
              <a:t>Nursing Excellence Programs</a:t>
            </a:r>
          </a:p>
          <a:p>
            <a:r>
              <a:rPr lang="en-US" dirty="0"/>
              <a:t>Shared Governance</a:t>
            </a:r>
          </a:p>
          <a:p>
            <a:r>
              <a:rPr lang="en-US" dirty="0"/>
              <a:t>Projects to build nursing science</a:t>
            </a:r>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27</a:t>
            </a:fld>
            <a:endParaRPr lang="en-US"/>
          </a:p>
        </p:txBody>
      </p:sp>
      <p:sp>
        <p:nvSpPr>
          <p:cNvPr id="4" name="Title 3"/>
          <p:cNvSpPr>
            <a:spLocks noGrp="1"/>
          </p:cNvSpPr>
          <p:nvPr>
            <p:ph type="title"/>
          </p:nvPr>
        </p:nvSpPr>
        <p:spPr>
          <a:xfrm>
            <a:off x="971550" y="108156"/>
            <a:ext cx="10515600" cy="886143"/>
          </a:xfrm>
        </p:spPr>
        <p:txBody>
          <a:bodyPr/>
          <a:lstStyle/>
          <a:p>
            <a:r>
              <a:rPr lang="en-US" dirty="0"/>
              <a:t>NSP I Categories:</a:t>
            </a:r>
            <a:br>
              <a:rPr lang="en-US" dirty="0"/>
            </a:br>
            <a:r>
              <a:rPr lang="en-US" dirty="0"/>
              <a:t>(3) </a:t>
            </a:r>
            <a:r>
              <a:rPr lang="en-US" b="1" i="1" dirty="0"/>
              <a:t>Advancing Practice of Nurses</a:t>
            </a:r>
          </a:p>
        </p:txBody>
      </p:sp>
    </p:spTree>
    <p:extLst>
      <p:ext uri="{BB962C8B-B14F-4D97-AF65-F5344CB8AC3E}">
        <p14:creationId xmlns:p14="http://schemas.microsoft.com/office/powerpoint/2010/main" val="315162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marL="101600" indent="0">
              <a:buNone/>
            </a:pPr>
            <a:r>
              <a:rPr lang="en-US" dirty="0"/>
              <a:t>Examples of inappropriate use of NSP I funds include:</a:t>
            </a:r>
          </a:p>
          <a:p>
            <a:r>
              <a:rPr lang="en-US" dirty="0"/>
              <a:t>New position---admission nurse</a:t>
            </a:r>
          </a:p>
          <a:p>
            <a:r>
              <a:rPr lang="en-US" dirty="0"/>
              <a:t>New position---safety nurse</a:t>
            </a:r>
          </a:p>
          <a:p>
            <a:r>
              <a:rPr lang="en-US" dirty="0"/>
              <a:t>CPR programs for staff</a:t>
            </a:r>
          </a:p>
          <a:p>
            <a:r>
              <a:rPr lang="en-US" dirty="0"/>
              <a:t>High school mentorship programs</a:t>
            </a:r>
          </a:p>
          <a:p>
            <a:r>
              <a:rPr lang="en-US" dirty="0"/>
              <a:t>Celebrations, parties</a:t>
            </a:r>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28</a:t>
            </a:fld>
            <a:endParaRPr lang="en-US" dirty="0"/>
          </a:p>
        </p:txBody>
      </p:sp>
      <p:sp>
        <p:nvSpPr>
          <p:cNvPr id="4" name="Title 3"/>
          <p:cNvSpPr>
            <a:spLocks noGrp="1"/>
          </p:cNvSpPr>
          <p:nvPr>
            <p:ph type="title"/>
          </p:nvPr>
        </p:nvSpPr>
        <p:spPr>
          <a:xfrm>
            <a:off x="971550" y="213862"/>
            <a:ext cx="10515600" cy="571466"/>
          </a:xfrm>
        </p:spPr>
        <p:txBody>
          <a:bodyPr/>
          <a:lstStyle/>
          <a:p>
            <a:r>
              <a:rPr lang="en-US" dirty="0"/>
              <a:t>Programs Inconsistent with NSP I Goals </a:t>
            </a:r>
            <a:r>
              <a:rPr lang="en-US" b="1" dirty="0"/>
              <a:t>WILL NOT </a:t>
            </a:r>
            <a:r>
              <a:rPr lang="en-US" dirty="0"/>
              <a:t>be Approved</a:t>
            </a:r>
            <a:endParaRPr lang="en-US" b="1" i="1" dirty="0"/>
          </a:p>
        </p:txBody>
      </p:sp>
    </p:spTree>
    <p:extLst>
      <p:ext uri="{BB962C8B-B14F-4D97-AF65-F5344CB8AC3E}">
        <p14:creationId xmlns:p14="http://schemas.microsoft.com/office/powerpoint/2010/main" val="3201968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marL="101600" indent="0">
              <a:buNone/>
            </a:pPr>
            <a:r>
              <a:rPr lang="en-US" dirty="0"/>
              <a:t>Log into the on-line NSP I tool</a:t>
            </a:r>
          </a:p>
          <a:p>
            <a:r>
              <a:rPr lang="en-US" dirty="0"/>
              <a:t>Select: “Program Description” to enter specific programs into the template</a:t>
            </a:r>
          </a:p>
          <a:p>
            <a:r>
              <a:rPr lang="en-US" dirty="0"/>
              <a:t>Program categories are consistent with the overall goals of NSP I</a:t>
            </a:r>
          </a:p>
          <a:p>
            <a:r>
              <a:rPr lang="en-US" dirty="0"/>
              <a:t>“Program Description” and “Anticipated Outcome (s)” are free text fields</a:t>
            </a:r>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29</a:t>
            </a:fld>
            <a:endParaRPr lang="en-US" dirty="0"/>
          </a:p>
        </p:txBody>
      </p:sp>
      <p:sp>
        <p:nvSpPr>
          <p:cNvPr id="4" name="Title 3"/>
          <p:cNvSpPr>
            <a:spLocks noGrp="1"/>
          </p:cNvSpPr>
          <p:nvPr>
            <p:ph type="title"/>
          </p:nvPr>
        </p:nvSpPr>
        <p:spPr>
          <a:xfrm>
            <a:off x="971550" y="276833"/>
            <a:ext cx="10515600" cy="690834"/>
          </a:xfrm>
        </p:spPr>
        <p:txBody>
          <a:bodyPr/>
          <a:lstStyle/>
          <a:p>
            <a:r>
              <a:rPr lang="en-US" dirty="0"/>
              <a:t>Program Description</a:t>
            </a:r>
          </a:p>
        </p:txBody>
      </p:sp>
    </p:spTree>
    <p:extLst>
      <p:ext uri="{BB962C8B-B14F-4D97-AF65-F5344CB8AC3E}">
        <p14:creationId xmlns:p14="http://schemas.microsoft.com/office/powerpoint/2010/main" val="53908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lnSpcReduction="10000"/>
          </a:bodyPr>
          <a:lstStyle/>
          <a:p>
            <a:r>
              <a:rPr lang="en-US" dirty="0"/>
              <a:t>Monica Nelson (Chair)	Mercy</a:t>
            </a:r>
          </a:p>
          <a:p>
            <a:r>
              <a:rPr lang="en-US" dirty="0"/>
              <a:t>Carol Chandler		Adventist</a:t>
            </a:r>
          </a:p>
          <a:p>
            <a:r>
              <a:rPr lang="en-US" dirty="0"/>
              <a:t>Mary Masimore		Carroll</a:t>
            </a:r>
          </a:p>
          <a:p>
            <a:r>
              <a:rPr lang="en-US" dirty="0"/>
              <a:t>Michael Zhuravel 	UMM</a:t>
            </a:r>
          </a:p>
          <a:p>
            <a:r>
              <a:rPr lang="en-US" dirty="0"/>
              <a:t>Vanessa Velez		Greater Baltimore Medical Center</a:t>
            </a:r>
          </a:p>
          <a:p>
            <a:r>
              <a:rPr lang="en-US" dirty="0"/>
              <a:t>Sherry Councell		UMD Shore</a:t>
            </a:r>
          </a:p>
          <a:p>
            <a:r>
              <a:rPr lang="en-US" dirty="0"/>
              <a:t>Debbie Kisner		MedStar Franklin Square</a:t>
            </a:r>
          </a:p>
          <a:p>
            <a:r>
              <a:rPr lang="en-US" dirty="0"/>
              <a:t>Dorna Hairston 		The Johns Hopkins Hospital</a:t>
            </a:r>
          </a:p>
          <a:p>
            <a:r>
              <a:rPr lang="en-US" dirty="0"/>
              <a:t>Betsy Day		Mt. Washington</a:t>
            </a: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a:t>
            </a:fld>
            <a:endParaRPr lang="en-US" dirty="0"/>
          </a:p>
        </p:txBody>
      </p:sp>
      <p:sp>
        <p:nvSpPr>
          <p:cNvPr id="4" name="Title 3"/>
          <p:cNvSpPr>
            <a:spLocks noGrp="1"/>
          </p:cNvSpPr>
          <p:nvPr>
            <p:ph type="title"/>
          </p:nvPr>
        </p:nvSpPr>
        <p:spPr/>
        <p:txBody>
          <a:bodyPr/>
          <a:lstStyle/>
          <a:p>
            <a:r>
              <a:rPr lang="en-US" dirty="0"/>
              <a:t>NSP I Advisory Committee Members</a:t>
            </a:r>
          </a:p>
        </p:txBody>
      </p:sp>
    </p:spTree>
    <p:extLst>
      <p:ext uri="{BB962C8B-B14F-4D97-AF65-F5344CB8AC3E}">
        <p14:creationId xmlns:p14="http://schemas.microsoft.com/office/powerpoint/2010/main" val="2634468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30</a:t>
            </a:fld>
            <a:endParaRPr lang="en-US" dirty="0"/>
          </a:p>
        </p:txBody>
      </p:sp>
      <p:sp>
        <p:nvSpPr>
          <p:cNvPr id="4" name="Title 3"/>
          <p:cNvSpPr>
            <a:spLocks noGrp="1"/>
          </p:cNvSpPr>
          <p:nvPr>
            <p:ph type="title"/>
          </p:nvPr>
        </p:nvSpPr>
        <p:spPr>
          <a:xfrm>
            <a:off x="971550" y="276833"/>
            <a:ext cx="10515600" cy="690834"/>
          </a:xfrm>
        </p:spPr>
        <p:txBody>
          <a:bodyPr/>
          <a:lstStyle/>
          <a:p>
            <a:r>
              <a:rPr lang="en-US" dirty="0"/>
              <a:t>Program Description</a:t>
            </a:r>
          </a:p>
        </p:txBody>
      </p:sp>
      <p:pic>
        <p:nvPicPr>
          <p:cNvPr id="6" name="Picture 5">
            <a:extLst>
              <a:ext uri="{FF2B5EF4-FFF2-40B4-BE49-F238E27FC236}">
                <a16:creationId xmlns:a16="http://schemas.microsoft.com/office/drawing/2014/main" id="{47BAA3A5-F405-4638-91CA-A9D76885E874}"/>
              </a:ext>
            </a:extLst>
          </p:cNvPr>
          <p:cNvPicPr>
            <a:picLocks noChangeAspect="1"/>
          </p:cNvPicPr>
          <p:nvPr/>
        </p:nvPicPr>
        <p:blipFill>
          <a:blip r:embed="rId2"/>
          <a:stretch>
            <a:fillRect/>
          </a:stretch>
        </p:blipFill>
        <p:spPr>
          <a:xfrm>
            <a:off x="971550" y="1064510"/>
            <a:ext cx="9887985" cy="4894787"/>
          </a:xfrm>
          <a:prstGeom prst="rect">
            <a:avLst/>
          </a:prstGeom>
        </p:spPr>
      </p:pic>
    </p:spTree>
    <p:extLst>
      <p:ext uri="{BB962C8B-B14F-4D97-AF65-F5344CB8AC3E}">
        <p14:creationId xmlns:p14="http://schemas.microsoft.com/office/powerpoint/2010/main" val="937642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marL="101600" indent="0">
              <a:buNone/>
            </a:pPr>
            <a:r>
              <a:rPr lang="en-US" dirty="0"/>
              <a:t>Use the </a:t>
            </a:r>
            <a:r>
              <a:rPr lang="en-US" dirty="0">
                <a:solidFill>
                  <a:srgbClr val="FF0000"/>
                </a:solidFill>
              </a:rPr>
              <a:t>SMART </a:t>
            </a:r>
            <a:r>
              <a:rPr lang="en-US" dirty="0">
                <a:solidFill>
                  <a:schemeClr val="tx1"/>
                </a:solidFill>
              </a:rPr>
              <a:t>goal format when writing the program description and measures of success:</a:t>
            </a:r>
            <a:endParaRPr lang="en-US" dirty="0">
              <a:solidFill>
                <a:srgbClr val="FF0000"/>
              </a:solidFill>
            </a:endParaRPr>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31</a:t>
            </a:fld>
            <a:endParaRPr lang="en-US" dirty="0"/>
          </a:p>
        </p:txBody>
      </p:sp>
      <p:sp>
        <p:nvSpPr>
          <p:cNvPr id="4" name="Title 3"/>
          <p:cNvSpPr>
            <a:spLocks noGrp="1"/>
          </p:cNvSpPr>
          <p:nvPr>
            <p:ph type="title"/>
          </p:nvPr>
        </p:nvSpPr>
        <p:spPr>
          <a:xfrm>
            <a:off x="971550" y="276833"/>
            <a:ext cx="10515600" cy="690834"/>
          </a:xfrm>
        </p:spPr>
        <p:txBody>
          <a:bodyPr/>
          <a:lstStyle/>
          <a:p>
            <a:r>
              <a:rPr lang="en-US" dirty="0"/>
              <a:t>SMART Goals</a:t>
            </a:r>
          </a:p>
        </p:txBody>
      </p:sp>
      <p:pic>
        <p:nvPicPr>
          <p:cNvPr id="6" name="Picture 5">
            <a:extLst>
              <a:ext uri="{FF2B5EF4-FFF2-40B4-BE49-F238E27FC236}">
                <a16:creationId xmlns:a16="http://schemas.microsoft.com/office/drawing/2014/main" id="{9444FBF6-DCCD-4398-86DD-9EEF01444FF8}"/>
              </a:ext>
            </a:extLst>
          </p:cNvPr>
          <p:cNvPicPr>
            <a:picLocks noChangeAspect="1"/>
          </p:cNvPicPr>
          <p:nvPr/>
        </p:nvPicPr>
        <p:blipFill>
          <a:blip r:embed="rId2"/>
          <a:stretch>
            <a:fillRect/>
          </a:stretch>
        </p:blipFill>
        <p:spPr>
          <a:xfrm>
            <a:off x="2120202" y="2280976"/>
            <a:ext cx="7857811" cy="2984360"/>
          </a:xfrm>
          <a:prstGeom prst="rect">
            <a:avLst/>
          </a:prstGeom>
        </p:spPr>
      </p:pic>
    </p:spTree>
    <p:extLst>
      <p:ext uri="{BB962C8B-B14F-4D97-AF65-F5344CB8AC3E}">
        <p14:creationId xmlns:p14="http://schemas.microsoft.com/office/powerpoint/2010/main" val="730532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32</a:t>
            </a:fld>
            <a:endParaRPr lang="en-US" dirty="0"/>
          </a:p>
        </p:txBody>
      </p:sp>
      <p:sp>
        <p:nvSpPr>
          <p:cNvPr id="4" name="Title 3"/>
          <p:cNvSpPr>
            <a:spLocks noGrp="1"/>
          </p:cNvSpPr>
          <p:nvPr>
            <p:ph type="title"/>
          </p:nvPr>
        </p:nvSpPr>
        <p:spPr>
          <a:xfrm>
            <a:off x="971550" y="276833"/>
            <a:ext cx="10515600" cy="690834"/>
          </a:xfrm>
        </p:spPr>
        <p:txBody>
          <a:bodyPr/>
          <a:lstStyle/>
          <a:p>
            <a:r>
              <a:rPr lang="en-US" dirty="0"/>
              <a:t>Example---Nurse Residency Program</a:t>
            </a:r>
          </a:p>
        </p:txBody>
      </p:sp>
      <p:pic>
        <p:nvPicPr>
          <p:cNvPr id="7" name="Picture 6">
            <a:extLst>
              <a:ext uri="{FF2B5EF4-FFF2-40B4-BE49-F238E27FC236}">
                <a16:creationId xmlns:a16="http://schemas.microsoft.com/office/drawing/2014/main" id="{9D8A17AF-AF62-4CA4-851F-D79C7E116263}"/>
              </a:ext>
            </a:extLst>
          </p:cNvPr>
          <p:cNvPicPr>
            <a:picLocks noChangeAspect="1"/>
          </p:cNvPicPr>
          <p:nvPr/>
        </p:nvPicPr>
        <p:blipFill>
          <a:blip r:embed="rId2"/>
          <a:stretch>
            <a:fillRect/>
          </a:stretch>
        </p:blipFill>
        <p:spPr>
          <a:xfrm>
            <a:off x="971550" y="1085059"/>
            <a:ext cx="9818108" cy="5090242"/>
          </a:xfrm>
          <a:prstGeom prst="rect">
            <a:avLst/>
          </a:prstGeom>
        </p:spPr>
      </p:pic>
    </p:spTree>
    <p:extLst>
      <p:ext uri="{BB962C8B-B14F-4D97-AF65-F5344CB8AC3E}">
        <p14:creationId xmlns:p14="http://schemas.microsoft.com/office/powerpoint/2010/main" val="3911482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33</a:t>
            </a:fld>
            <a:endParaRPr lang="en-US" dirty="0"/>
          </a:p>
        </p:txBody>
      </p:sp>
      <p:sp>
        <p:nvSpPr>
          <p:cNvPr id="4" name="Title 3"/>
          <p:cNvSpPr>
            <a:spLocks noGrp="1"/>
          </p:cNvSpPr>
          <p:nvPr>
            <p:ph type="title"/>
          </p:nvPr>
        </p:nvSpPr>
        <p:spPr>
          <a:xfrm>
            <a:off x="971550" y="276833"/>
            <a:ext cx="10515600" cy="690834"/>
          </a:xfrm>
        </p:spPr>
        <p:txBody>
          <a:bodyPr/>
          <a:lstStyle/>
          <a:p>
            <a:r>
              <a:rPr lang="en-US" dirty="0"/>
              <a:t>Example---Nursing Student Program</a:t>
            </a:r>
          </a:p>
        </p:txBody>
      </p:sp>
      <p:pic>
        <p:nvPicPr>
          <p:cNvPr id="5" name="Picture 4">
            <a:extLst>
              <a:ext uri="{FF2B5EF4-FFF2-40B4-BE49-F238E27FC236}">
                <a16:creationId xmlns:a16="http://schemas.microsoft.com/office/drawing/2014/main" id="{230910A2-4E39-4912-83E1-8C2AD9E9A528}"/>
              </a:ext>
            </a:extLst>
          </p:cNvPr>
          <p:cNvPicPr>
            <a:picLocks noChangeAspect="1"/>
          </p:cNvPicPr>
          <p:nvPr/>
        </p:nvPicPr>
        <p:blipFill>
          <a:blip r:embed="rId2"/>
          <a:stretch>
            <a:fillRect/>
          </a:stretch>
        </p:blipFill>
        <p:spPr>
          <a:xfrm>
            <a:off x="1039787" y="1416818"/>
            <a:ext cx="9941268" cy="4240403"/>
          </a:xfrm>
          <a:prstGeom prst="rect">
            <a:avLst/>
          </a:prstGeom>
        </p:spPr>
      </p:pic>
    </p:spTree>
    <p:extLst>
      <p:ext uri="{BB962C8B-B14F-4D97-AF65-F5344CB8AC3E}">
        <p14:creationId xmlns:p14="http://schemas.microsoft.com/office/powerpoint/2010/main" val="2800476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r>
              <a:rPr lang="en-US" dirty="0"/>
              <a:t>We cannot improve what we cannot measure</a:t>
            </a:r>
          </a:p>
          <a:p>
            <a:r>
              <a:rPr lang="en-US" dirty="0"/>
              <a:t>Identifying measures of success let us know if the change made a positive difference</a:t>
            </a:r>
          </a:p>
          <a:p>
            <a:r>
              <a:rPr lang="en-US" dirty="0"/>
              <a:t>Annual report requires:</a:t>
            </a:r>
          </a:p>
          <a:p>
            <a:pPr lvl="1"/>
            <a:r>
              <a:rPr lang="en-US" dirty="0"/>
              <a:t>Program-specific outcome measures</a:t>
            </a:r>
          </a:p>
          <a:p>
            <a:pPr lvl="1"/>
            <a:r>
              <a:rPr lang="en-US" dirty="0"/>
              <a:t>A process in facility to collect required data points</a:t>
            </a:r>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34</a:t>
            </a:fld>
            <a:endParaRPr lang="en-US" dirty="0"/>
          </a:p>
        </p:txBody>
      </p:sp>
      <p:sp>
        <p:nvSpPr>
          <p:cNvPr id="4" name="Title 3"/>
          <p:cNvSpPr>
            <a:spLocks noGrp="1"/>
          </p:cNvSpPr>
          <p:nvPr>
            <p:ph type="title"/>
          </p:nvPr>
        </p:nvSpPr>
        <p:spPr>
          <a:xfrm>
            <a:off x="971550" y="247333"/>
            <a:ext cx="10515600" cy="667068"/>
          </a:xfrm>
        </p:spPr>
        <p:txBody>
          <a:bodyPr/>
          <a:lstStyle/>
          <a:p>
            <a:r>
              <a:rPr lang="en-US" dirty="0"/>
              <a:t>Measures of Success (Outcomes)</a:t>
            </a:r>
          </a:p>
        </p:txBody>
      </p:sp>
    </p:spTree>
    <p:extLst>
      <p:ext uri="{BB962C8B-B14F-4D97-AF65-F5344CB8AC3E}">
        <p14:creationId xmlns:p14="http://schemas.microsoft.com/office/powerpoint/2010/main" val="1049530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E582E9-3506-4C39-9239-3AD9EC42DE0E}"/>
              </a:ext>
            </a:extLst>
          </p:cNvPr>
          <p:cNvSpPr>
            <a:spLocks noGrp="1"/>
          </p:cNvSpPr>
          <p:nvPr>
            <p:ph type="title"/>
          </p:nvPr>
        </p:nvSpPr>
        <p:spPr/>
        <p:txBody>
          <a:bodyPr/>
          <a:lstStyle/>
          <a:p>
            <a:r>
              <a:rPr lang="en-US" dirty="0"/>
              <a:t>Clarifying Terms When Measuring Results</a:t>
            </a:r>
          </a:p>
        </p:txBody>
      </p:sp>
      <p:sp>
        <p:nvSpPr>
          <p:cNvPr id="3" name="Slide Number Placeholder 2">
            <a:extLst>
              <a:ext uri="{FF2B5EF4-FFF2-40B4-BE49-F238E27FC236}">
                <a16:creationId xmlns:a16="http://schemas.microsoft.com/office/drawing/2014/main" id="{691F1FCD-EC11-4C83-84CF-931569C1E71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35</a:t>
            </a:fld>
            <a:endParaRPr lang="en-US" dirty="0"/>
          </a:p>
        </p:txBody>
      </p:sp>
      <p:sp>
        <p:nvSpPr>
          <p:cNvPr id="6" name="Text Placeholder 5">
            <a:extLst>
              <a:ext uri="{FF2B5EF4-FFF2-40B4-BE49-F238E27FC236}">
                <a16:creationId xmlns:a16="http://schemas.microsoft.com/office/drawing/2014/main" id="{A3467FB4-70BF-4ED3-BEB7-E7EA4665B3E8}"/>
              </a:ext>
            </a:extLst>
          </p:cNvPr>
          <p:cNvSpPr>
            <a:spLocks noGrp="1"/>
          </p:cNvSpPr>
          <p:nvPr>
            <p:ph type="body" idx="2"/>
          </p:nvPr>
        </p:nvSpPr>
        <p:spPr>
          <a:xfrm>
            <a:off x="971550" y="1361190"/>
            <a:ext cx="5124450" cy="2982210"/>
          </a:xfrm>
          <a:solidFill>
            <a:schemeClr val="accent3"/>
          </a:solidFill>
        </p:spPr>
        <p:txBody>
          <a:bodyPr/>
          <a:lstStyle/>
          <a:p>
            <a:pPr marL="101600" indent="0" algn="ctr">
              <a:buNone/>
            </a:pPr>
            <a:r>
              <a:rPr lang="en-US" b="1" dirty="0"/>
              <a:t>Quantitative Data (Defines)</a:t>
            </a:r>
          </a:p>
          <a:p>
            <a:r>
              <a:rPr lang="en-US" dirty="0"/>
              <a:t>Quantity, amount, range</a:t>
            </a:r>
          </a:p>
          <a:p>
            <a:r>
              <a:rPr lang="en-US" dirty="0"/>
              <a:t>Concrete attribute</a:t>
            </a:r>
          </a:p>
          <a:p>
            <a:r>
              <a:rPr lang="en-US" dirty="0"/>
              <a:t>Amenable to arithmetic or statistical manipulation</a:t>
            </a:r>
          </a:p>
        </p:txBody>
      </p:sp>
      <p:sp>
        <p:nvSpPr>
          <p:cNvPr id="7" name="Text Placeholder 6">
            <a:extLst>
              <a:ext uri="{FF2B5EF4-FFF2-40B4-BE49-F238E27FC236}">
                <a16:creationId xmlns:a16="http://schemas.microsoft.com/office/drawing/2014/main" id="{F3C87CB2-7A72-4C6B-AAF9-C78FDDE110C7}"/>
              </a:ext>
            </a:extLst>
          </p:cNvPr>
          <p:cNvSpPr>
            <a:spLocks noGrp="1"/>
          </p:cNvSpPr>
          <p:nvPr>
            <p:ph type="body" idx="13"/>
          </p:nvPr>
        </p:nvSpPr>
        <p:spPr>
          <a:xfrm>
            <a:off x="6359096" y="1361190"/>
            <a:ext cx="5124450" cy="2982210"/>
          </a:xfrm>
          <a:solidFill>
            <a:schemeClr val="accent3"/>
          </a:solidFill>
        </p:spPr>
        <p:txBody>
          <a:bodyPr/>
          <a:lstStyle/>
          <a:p>
            <a:pPr marL="101600" indent="0" algn="ctr">
              <a:buNone/>
            </a:pPr>
            <a:r>
              <a:rPr lang="en-US" b="1" dirty="0"/>
              <a:t>Qualitative Data (Describes)</a:t>
            </a:r>
          </a:p>
          <a:p>
            <a:r>
              <a:rPr lang="en-US" dirty="0"/>
              <a:t>Narrative description of observations</a:t>
            </a:r>
          </a:p>
          <a:p>
            <a:r>
              <a:rPr lang="en-US" dirty="0"/>
              <a:t>Intangible attributes</a:t>
            </a:r>
          </a:p>
          <a:p>
            <a:r>
              <a:rPr lang="en-US" dirty="0"/>
              <a:t>Analyze using interpretation</a:t>
            </a:r>
          </a:p>
        </p:txBody>
      </p:sp>
    </p:spTree>
    <p:extLst>
      <p:ext uri="{BB962C8B-B14F-4D97-AF65-F5344CB8AC3E}">
        <p14:creationId xmlns:p14="http://schemas.microsoft.com/office/powerpoint/2010/main" val="2578845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Measurement Plan</a:t>
            </a: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36</a:t>
            </a:fld>
            <a:endParaRPr lang="en-US" dirty="0"/>
          </a:p>
        </p:txBody>
      </p:sp>
      <p:pic>
        <p:nvPicPr>
          <p:cNvPr id="3" name="Picture 2">
            <a:extLst>
              <a:ext uri="{FF2B5EF4-FFF2-40B4-BE49-F238E27FC236}">
                <a16:creationId xmlns:a16="http://schemas.microsoft.com/office/drawing/2014/main" id="{4255F215-A4A8-47C9-9F22-206175A45D69}"/>
              </a:ext>
            </a:extLst>
          </p:cNvPr>
          <p:cNvPicPr>
            <a:picLocks noChangeAspect="1"/>
          </p:cNvPicPr>
          <p:nvPr/>
        </p:nvPicPr>
        <p:blipFill>
          <a:blip r:embed="rId2"/>
          <a:stretch>
            <a:fillRect/>
          </a:stretch>
        </p:blipFill>
        <p:spPr>
          <a:xfrm>
            <a:off x="540051" y="1788607"/>
            <a:ext cx="10416396" cy="3235569"/>
          </a:xfrm>
          <a:prstGeom prst="rect">
            <a:avLst/>
          </a:prstGeom>
        </p:spPr>
      </p:pic>
    </p:spTree>
    <p:extLst>
      <p:ext uri="{BB962C8B-B14F-4D97-AF65-F5344CB8AC3E}">
        <p14:creationId xmlns:p14="http://schemas.microsoft.com/office/powerpoint/2010/main" val="564177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r>
              <a:rPr lang="en-US" dirty="0"/>
              <a:t>Data is required or annual report in addition to program-specific outcomes</a:t>
            </a:r>
          </a:p>
          <a:p>
            <a:r>
              <a:rPr lang="en-US" dirty="0"/>
              <a:t>Gain familiarity with requirements and establish a measurement plan early in the fiscal year</a:t>
            </a:r>
          </a:p>
          <a:p>
            <a:r>
              <a:rPr lang="en-US" dirty="0"/>
              <a:t>Expenditures in year-end budget report must match the expenditures reported in the annual program report</a:t>
            </a:r>
          </a:p>
          <a:p>
            <a:r>
              <a:rPr lang="en-US" dirty="0"/>
              <a:t>Caution!---some of the data for RNs is in FTEs and some is in “bodies”---review the questions closely!</a:t>
            </a:r>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37</a:t>
            </a:fld>
            <a:endParaRPr lang="en-US" dirty="0"/>
          </a:p>
        </p:txBody>
      </p:sp>
      <p:sp>
        <p:nvSpPr>
          <p:cNvPr id="4" name="Title 3"/>
          <p:cNvSpPr>
            <a:spLocks noGrp="1"/>
          </p:cNvSpPr>
          <p:nvPr>
            <p:ph type="title"/>
          </p:nvPr>
        </p:nvSpPr>
        <p:spPr>
          <a:xfrm>
            <a:off x="971550" y="247333"/>
            <a:ext cx="10515600" cy="667068"/>
          </a:xfrm>
        </p:spPr>
        <p:txBody>
          <a:bodyPr/>
          <a:lstStyle/>
          <a:p>
            <a:r>
              <a:rPr lang="en-US" dirty="0"/>
              <a:t>Always Think About the Data</a:t>
            </a:r>
          </a:p>
        </p:txBody>
      </p:sp>
    </p:spTree>
    <p:extLst>
      <p:ext uri="{BB962C8B-B14F-4D97-AF65-F5344CB8AC3E}">
        <p14:creationId xmlns:p14="http://schemas.microsoft.com/office/powerpoint/2010/main" val="3567153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r>
              <a:rPr lang="en-US" dirty="0"/>
              <a:t>Standard FTE definition for HSCRC:</a:t>
            </a:r>
          </a:p>
          <a:p>
            <a:pPr lvl="1"/>
            <a:r>
              <a:rPr lang="en-US" dirty="0"/>
              <a:t>Full Time Equivalent</a:t>
            </a:r>
          </a:p>
          <a:p>
            <a:pPr lvl="1"/>
            <a:r>
              <a:rPr lang="en-US" dirty="0"/>
              <a:t>Equal to a nurse working 80 hrs. per PP x 26 PP= 2080 hrs. annually (1.0 FTE)</a:t>
            </a:r>
          </a:p>
          <a:p>
            <a:pPr lvl="1"/>
            <a:r>
              <a:rPr lang="en-US" dirty="0"/>
              <a:t>Ex: Nurses who work 3 12-hour shifts weekly are 0.9 FTE</a:t>
            </a:r>
          </a:p>
          <a:p>
            <a:r>
              <a:rPr lang="en-US" dirty="0"/>
              <a:t>For program description:</a:t>
            </a:r>
          </a:p>
          <a:p>
            <a:pPr lvl="1"/>
            <a:r>
              <a:rPr lang="en-US" dirty="0"/>
              <a:t>FTE calculations are made only for anyone who has a salary supported by the grant</a:t>
            </a:r>
          </a:p>
          <a:p>
            <a:pPr lvl="1"/>
            <a:r>
              <a:rPr lang="en-US" dirty="0"/>
              <a:t>Do not calculate FTEs for the number of nurse residents, or nurses in training programs</a:t>
            </a:r>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38</a:t>
            </a:fld>
            <a:endParaRPr lang="en-US" dirty="0"/>
          </a:p>
        </p:txBody>
      </p:sp>
      <p:sp>
        <p:nvSpPr>
          <p:cNvPr id="4" name="Title 3"/>
          <p:cNvSpPr>
            <a:spLocks noGrp="1"/>
          </p:cNvSpPr>
          <p:nvPr>
            <p:ph type="title"/>
          </p:nvPr>
        </p:nvSpPr>
        <p:spPr>
          <a:xfrm>
            <a:off x="971550" y="247333"/>
            <a:ext cx="10515600" cy="667068"/>
          </a:xfrm>
        </p:spPr>
        <p:txBody>
          <a:bodyPr/>
          <a:lstStyle/>
          <a:p>
            <a:r>
              <a:rPr lang="en-US" dirty="0"/>
              <a:t>FTEs--Definition</a:t>
            </a:r>
          </a:p>
        </p:txBody>
      </p:sp>
    </p:spTree>
    <p:extLst>
      <p:ext uri="{BB962C8B-B14F-4D97-AF65-F5344CB8AC3E}">
        <p14:creationId xmlns:p14="http://schemas.microsoft.com/office/powerpoint/2010/main" val="1096989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marL="101600" indent="0">
              <a:buNone/>
            </a:pPr>
            <a:r>
              <a:rPr lang="en-US" dirty="0"/>
              <a:t>Data collection tool/guidelines:</a:t>
            </a:r>
          </a:p>
          <a:p>
            <a:r>
              <a:rPr lang="en-US" dirty="0"/>
              <a:t>On-line</a:t>
            </a:r>
          </a:p>
          <a:p>
            <a:r>
              <a:rPr lang="en-US" dirty="0"/>
              <a:t>Reporting categories</a:t>
            </a:r>
          </a:p>
          <a:p>
            <a:r>
              <a:rPr lang="en-US" dirty="0"/>
              <a:t>Finance has a role in supporting the report</a:t>
            </a:r>
          </a:p>
          <a:p>
            <a:r>
              <a:rPr lang="en-US" dirty="0"/>
              <a:t>HR has a role in supporting the report</a:t>
            </a:r>
          </a:p>
          <a:p>
            <a:r>
              <a:rPr lang="en-US" dirty="0"/>
              <a:t>Educational meeting on reporting to be held</a:t>
            </a:r>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39</a:t>
            </a:fld>
            <a:endParaRPr lang="en-US" dirty="0"/>
          </a:p>
        </p:txBody>
      </p:sp>
      <p:sp>
        <p:nvSpPr>
          <p:cNvPr id="4" name="Title 3"/>
          <p:cNvSpPr>
            <a:spLocks noGrp="1"/>
          </p:cNvSpPr>
          <p:nvPr>
            <p:ph type="title"/>
          </p:nvPr>
        </p:nvSpPr>
        <p:spPr>
          <a:xfrm>
            <a:off x="971550" y="247333"/>
            <a:ext cx="10515600" cy="667068"/>
          </a:xfrm>
        </p:spPr>
        <p:txBody>
          <a:bodyPr/>
          <a:lstStyle/>
          <a:p>
            <a:r>
              <a:rPr lang="en-US" dirty="0"/>
              <a:t>Reporting Overview</a:t>
            </a:r>
          </a:p>
        </p:txBody>
      </p:sp>
    </p:spTree>
    <p:extLst>
      <p:ext uri="{BB962C8B-B14F-4D97-AF65-F5344CB8AC3E}">
        <p14:creationId xmlns:p14="http://schemas.microsoft.com/office/powerpoint/2010/main" val="3674661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 &amp; Overview of NSP I</a:t>
            </a: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dirty="0"/>
          </a:p>
        </p:txBody>
      </p:sp>
      <p:sp>
        <p:nvSpPr>
          <p:cNvPr id="5" name="Text Placeholder 4"/>
          <p:cNvSpPr>
            <a:spLocks noGrp="1"/>
          </p:cNvSpPr>
          <p:nvPr>
            <p:ph type="body" idx="4294967295"/>
          </p:nvPr>
        </p:nvSpPr>
        <p:spPr>
          <a:xfrm>
            <a:off x="1676400" y="1133475"/>
            <a:ext cx="9811327" cy="4659313"/>
          </a:xfrm>
        </p:spPr>
        <p:txBody>
          <a:bodyPr>
            <a:normAutofit/>
          </a:bodyPr>
          <a:lstStyle/>
          <a:p>
            <a:pPr marL="101600" indent="0">
              <a:buNone/>
            </a:pPr>
            <a:endParaRPr lang="en-US" dirty="0"/>
          </a:p>
          <a:p>
            <a:pPr marL="101600" indent="0">
              <a:buNone/>
            </a:pPr>
            <a:endParaRPr lang="en-US" dirty="0"/>
          </a:p>
          <a:p>
            <a:pPr marL="101600" indent="0">
              <a:buNone/>
            </a:pPr>
            <a:endParaRPr lang="en-US" dirty="0"/>
          </a:p>
          <a:p>
            <a:pPr marL="101600" indent="0">
              <a:buNone/>
            </a:pPr>
            <a:endParaRPr lang="en-US" dirty="0"/>
          </a:p>
          <a:p>
            <a:pPr marL="101600" indent="0">
              <a:buNone/>
            </a:pPr>
            <a:endParaRPr lang="en-US" dirty="0"/>
          </a:p>
          <a:p>
            <a:pPr marL="101600" indent="0" algn="r">
              <a:buNone/>
            </a:pPr>
            <a:r>
              <a:rPr lang="en-US" dirty="0"/>
              <a:t>Benjamin Quintanilla</a:t>
            </a:r>
          </a:p>
          <a:p>
            <a:pPr marL="101600" indent="0" algn="r">
              <a:buNone/>
            </a:pPr>
            <a:r>
              <a:rPr lang="en-US" dirty="0"/>
              <a:t>Nurse Consultant, NSP I</a:t>
            </a:r>
          </a:p>
        </p:txBody>
      </p:sp>
    </p:spTree>
    <p:extLst>
      <p:ext uri="{BB962C8B-B14F-4D97-AF65-F5344CB8AC3E}">
        <p14:creationId xmlns:p14="http://schemas.microsoft.com/office/powerpoint/2010/main" val="3882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r>
              <a:rPr lang="en-US" dirty="0"/>
              <a:t>On-line tool</a:t>
            </a:r>
          </a:p>
          <a:p>
            <a:r>
              <a:rPr lang="en-US" dirty="0"/>
              <a:t>Open the tool and select ‘export’ to create a document that will be a worksheet and can be distributed to others</a:t>
            </a:r>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40</a:t>
            </a:fld>
            <a:endParaRPr lang="en-US" dirty="0"/>
          </a:p>
        </p:txBody>
      </p:sp>
      <p:sp>
        <p:nvSpPr>
          <p:cNvPr id="4" name="Title 3"/>
          <p:cNvSpPr>
            <a:spLocks noGrp="1"/>
          </p:cNvSpPr>
          <p:nvPr>
            <p:ph type="title"/>
          </p:nvPr>
        </p:nvSpPr>
        <p:spPr>
          <a:xfrm>
            <a:off x="971550" y="247333"/>
            <a:ext cx="10515600" cy="667068"/>
          </a:xfrm>
        </p:spPr>
        <p:txBody>
          <a:bodyPr/>
          <a:lstStyle/>
          <a:p>
            <a:r>
              <a:rPr lang="en-US" dirty="0"/>
              <a:t>Annual Report---Data Metrics</a:t>
            </a:r>
          </a:p>
        </p:txBody>
      </p:sp>
    </p:spTree>
    <p:extLst>
      <p:ext uri="{BB962C8B-B14F-4D97-AF65-F5344CB8AC3E}">
        <p14:creationId xmlns:p14="http://schemas.microsoft.com/office/powerpoint/2010/main" val="3847946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41</a:t>
            </a:fld>
            <a:endParaRPr lang="en-US" dirty="0"/>
          </a:p>
        </p:txBody>
      </p:sp>
      <p:sp>
        <p:nvSpPr>
          <p:cNvPr id="4" name="Title 3"/>
          <p:cNvSpPr>
            <a:spLocks noGrp="1"/>
          </p:cNvSpPr>
          <p:nvPr>
            <p:ph type="title"/>
          </p:nvPr>
        </p:nvSpPr>
        <p:spPr>
          <a:xfrm>
            <a:off x="971550" y="247333"/>
            <a:ext cx="10515600" cy="667068"/>
          </a:xfrm>
        </p:spPr>
        <p:txBody>
          <a:bodyPr/>
          <a:lstStyle/>
          <a:p>
            <a:r>
              <a:rPr lang="en-US" dirty="0"/>
              <a:t>NSP I Data Metrics</a:t>
            </a:r>
          </a:p>
        </p:txBody>
      </p:sp>
      <p:pic>
        <p:nvPicPr>
          <p:cNvPr id="6" name="Picture 5">
            <a:extLst>
              <a:ext uri="{FF2B5EF4-FFF2-40B4-BE49-F238E27FC236}">
                <a16:creationId xmlns:a16="http://schemas.microsoft.com/office/drawing/2014/main" id="{BAB7E945-5171-4073-95A2-5079615EB192}"/>
              </a:ext>
            </a:extLst>
          </p:cNvPr>
          <p:cNvPicPr>
            <a:picLocks noChangeAspect="1"/>
          </p:cNvPicPr>
          <p:nvPr/>
        </p:nvPicPr>
        <p:blipFill>
          <a:blip r:embed="rId2"/>
          <a:stretch>
            <a:fillRect/>
          </a:stretch>
        </p:blipFill>
        <p:spPr>
          <a:xfrm>
            <a:off x="971550" y="914401"/>
            <a:ext cx="8493997" cy="5094788"/>
          </a:xfrm>
          <a:prstGeom prst="rect">
            <a:avLst/>
          </a:prstGeom>
        </p:spPr>
      </p:pic>
    </p:spTree>
    <p:extLst>
      <p:ext uri="{BB962C8B-B14F-4D97-AF65-F5344CB8AC3E}">
        <p14:creationId xmlns:p14="http://schemas.microsoft.com/office/powerpoint/2010/main" val="1117548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2B44E3-2B11-48AC-AB5C-1078F0A9BC9A}"/>
              </a:ext>
            </a:extLst>
          </p:cNvPr>
          <p:cNvSpPr>
            <a:spLocks noGrp="1"/>
          </p:cNvSpPr>
          <p:nvPr>
            <p:ph type="body" idx="2"/>
          </p:nvPr>
        </p:nvSpPr>
        <p:spPr/>
        <p:txBody>
          <a:bodyPr/>
          <a:lstStyle/>
          <a:p>
            <a:pPr marL="101600" indent="0">
              <a:buNone/>
            </a:pPr>
            <a:r>
              <a:rPr lang="en-US" dirty="0"/>
              <a:t>EXAMPLE: Section III: Program/Project Metrics</a:t>
            </a:r>
          </a:p>
          <a:p>
            <a:r>
              <a:rPr lang="en-US" dirty="0"/>
              <a:t>For this section, if you are asked to enter the “Number of RNs,” enter the actual number of bodies.</a:t>
            </a:r>
          </a:p>
          <a:p>
            <a:r>
              <a:rPr lang="en-US" b="1" dirty="0">
                <a:solidFill>
                  <a:schemeClr val="accent1"/>
                </a:solidFill>
              </a:rPr>
              <a:t>Do not enter numbers using full time equivalents (FTEs) unless specifically directed</a:t>
            </a:r>
          </a:p>
          <a:p>
            <a:pPr marL="101600" indent="0">
              <a:buNone/>
            </a:pPr>
            <a:endParaRPr lang="en-US" dirty="0"/>
          </a:p>
        </p:txBody>
      </p:sp>
      <p:sp>
        <p:nvSpPr>
          <p:cNvPr id="3" name="Slide Number Placeholder 2">
            <a:extLst>
              <a:ext uri="{FF2B5EF4-FFF2-40B4-BE49-F238E27FC236}">
                <a16:creationId xmlns:a16="http://schemas.microsoft.com/office/drawing/2014/main" id="{8618BA25-08F3-4C23-979C-467BC5BD0FE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42</a:t>
            </a:fld>
            <a:endParaRPr lang="en-US" dirty="0"/>
          </a:p>
        </p:txBody>
      </p:sp>
      <p:sp>
        <p:nvSpPr>
          <p:cNvPr id="4" name="Title 3">
            <a:extLst>
              <a:ext uri="{FF2B5EF4-FFF2-40B4-BE49-F238E27FC236}">
                <a16:creationId xmlns:a16="http://schemas.microsoft.com/office/drawing/2014/main" id="{6BAE3D5E-AB0F-4E74-8857-59C91176B3EE}"/>
              </a:ext>
            </a:extLst>
          </p:cNvPr>
          <p:cNvSpPr>
            <a:spLocks noGrp="1"/>
          </p:cNvSpPr>
          <p:nvPr>
            <p:ph type="title"/>
          </p:nvPr>
        </p:nvSpPr>
        <p:spPr/>
        <p:txBody>
          <a:bodyPr/>
          <a:lstStyle/>
          <a:p>
            <a:r>
              <a:rPr lang="en-US" dirty="0"/>
              <a:t>Data Collection Tool---Bodies or FTEs?</a:t>
            </a:r>
          </a:p>
        </p:txBody>
      </p:sp>
    </p:spTree>
    <p:extLst>
      <p:ext uri="{BB962C8B-B14F-4D97-AF65-F5344CB8AC3E}">
        <p14:creationId xmlns:p14="http://schemas.microsoft.com/office/powerpoint/2010/main" val="3664931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43</a:t>
            </a:fld>
            <a:endParaRPr lang="en-US" dirty="0"/>
          </a:p>
        </p:txBody>
      </p:sp>
      <p:sp>
        <p:nvSpPr>
          <p:cNvPr id="4" name="Title 3"/>
          <p:cNvSpPr>
            <a:spLocks noGrp="1"/>
          </p:cNvSpPr>
          <p:nvPr>
            <p:ph type="title"/>
          </p:nvPr>
        </p:nvSpPr>
        <p:spPr>
          <a:xfrm>
            <a:off x="971550" y="247333"/>
            <a:ext cx="10515600" cy="667068"/>
          </a:xfrm>
        </p:spPr>
        <p:txBody>
          <a:bodyPr/>
          <a:lstStyle/>
          <a:p>
            <a:r>
              <a:rPr lang="en-US" dirty="0"/>
              <a:t>Category: Nurse Residency Program</a:t>
            </a:r>
          </a:p>
        </p:txBody>
      </p:sp>
      <p:pic>
        <p:nvPicPr>
          <p:cNvPr id="7" name="Picture 6">
            <a:extLst>
              <a:ext uri="{FF2B5EF4-FFF2-40B4-BE49-F238E27FC236}">
                <a16:creationId xmlns:a16="http://schemas.microsoft.com/office/drawing/2014/main" id="{D1D70847-07F6-4C29-BA0B-646F3E865E1D}"/>
              </a:ext>
            </a:extLst>
          </p:cNvPr>
          <p:cNvPicPr>
            <a:picLocks noChangeAspect="1"/>
          </p:cNvPicPr>
          <p:nvPr/>
        </p:nvPicPr>
        <p:blipFill>
          <a:blip r:embed="rId2"/>
          <a:stretch>
            <a:fillRect/>
          </a:stretch>
        </p:blipFill>
        <p:spPr>
          <a:xfrm>
            <a:off x="1055077" y="914401"/>
            <a:ext cx="9332879" cy="5215094"/>
          </a:xfrm>
          <a:prstGeom prst="rect">
            <a:avLst/>
          </a:prstGeom>
        </p:spPr>
      </p:pic>
      <p:pic>
        <p:nvPicPr>
          <p:cNvPr id="9" name="Picture 8">
            <a:extLst>
              <a:ext uri="{FF2B5EF4-FFF2-40B4-BE49-F238E27FC236}">
                <a16:creationId xmlns:a16="http://schemas.microsoft.com/office/drawing/2014/main" id="{0F01C19B-39E4-4BF0-AB08-8E26C205F8CD}"/>
              </a:ext>
            </a:extLst>
          </p:cNvPr>
          <p:cNvPicPr>
            <a:picLocks noChangeAspect="1"/>
          </p:cNvPicPr>
          <p:nvPr/>
        </p:nvPicPr>
        <p:blipFill>
          <a:blip r:embed="rId3"/>
          <a:stretch>
            <a:fillRect/>
          </a:stretch>
        </p:blipFill>
        <p:spPr>
          <a:xfrm>
            <a:off x="3635305" y="1415387"/>
            <a:ext cx="1243692" cy="530398"/>
          </a:xfrm>
          <a:prstGeom prst="rect">
            <a:avLst/>
          </a:prstGeom>
        </p:spPr>
      </p:pic>
    </p:spTree>
    <p:extLst>
      <p:ext uri="{BB962C8B-B14F-4D97-AF65-F5344CB8AC3E}">
        <p14:creationId xmlns:p14="http://schemas.microsoft.com/office/powerpoint/2010/main" val="1313111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44</a:t>
            </a:fld>
            <a:endParaRPr lang="en-US" dirty="0"/>
          </a:p>
        </p:txBody>
      </p:sp>
      <p:sp>
        <p:nvSpPr>
          <p:cNvPr id="4" name="Title 3"/>
          <p:cNvSpPr>
            <a:spLocks noGrp="1"/>
          </p:cNvSpPr>
          <p:nvPr>
            <p:ph type="title"/>
          </p:nvPr>
        </p:nvSpPr>
        <p:spPr>
          <a:xfrm>
            <a:off x="971550" y="247333"/>
            <a:ext cx="10515600" cy="667068"/>
          </a:xfrm>
        </p:spPr>
        <p:txBody>
          <a:bodyPr/>
          <a:lstStyle/>
          <a:p>
            <a:r>
              <a:rPr lang="en-US" dirty="0"/>
              <a:t>Data Collection Tool---Bodies or FTEs?</a:t>
            </a:r>
          </a:p>
        </p:txBody>
      </p:sp>
      <p:pic>
        <p:nvPicPr>
          <p:cNvPr id="5" name="Picture 4">
            <a:extLst>
              <a:ext uri="{FF2B5EF4-FFF2-40B4-BE49-F238E27FC236}">
                <a16:creationId xmlns:a16="http://schemas.microsoft.com/office/drawing/2014/main" id="{3945BB19-21E1-4583-A9AC-43C010FCBDE1}"/>
              </a:ext>
            </a:extLst>
          </p:cNvPr>
          <p:cNvPicPr>
            <a:picLocks noChangeAspect="1"/>
          </p:cNvPicPr>
          <p:nvPr/>
        </p:nvPicPr>
        <p:blipFill>
          <a:blip r:embed="rId2"/>
          <a:stretch>
            <a:fillRect/>
          </a:stretch>
        </p:blipFill>
        <p:spPr>
          <a:xfrm>
            <a:off x="274436" y="914401"/>
            <a:ext cx="10857048" cy="5114890"/>
          </a:xfrm>
          <a:prstGeom prst="rect">
            <a:avLst/>
          </a:prstGeom>
        </p:spPr>
      </p:pic>
      <p:pic>
        <p:nvPicPr>
          <p:cNvPr id="8" name="Picture 7">
            <a:extLst>
              <a:ext uri="{FF2B5EF4-FFF2-40B4-BE49-F238E27FC236}">
                <a16:creationId xmlns:a16="http://schemas.microsoft.com/office/drawing/2014/main" id="{73B8A155-05DE-49C8-8C30-9272964EA27C}"/>
              </a:ext>
            </a:extLst>
          </p:cNvPr>
          <p:cNvPicPr>
            <a:picLocks noChangeAspect="1"/>
          </p:cNvPicPr>
          <p:nvPr/>
        </p:nvPicPr>
        <p:blipFill>
          <a:blip r:embed="rId3"/>
          <a:stretch>
            <a:fillRect/>
          </a:stretch>
        </p:blipFill>
        <p:spPr>
          <a:xfrm>
            <a:off x="438670" y="1316270"/>
            <a:ext cx="1243692" cy="530398"/>
          </a:xfrm>
          <a:prstGeom prst="rect">
            <a:avLst/>
          </a:prstGeom>
        </p:spPr>
      </p:pic>
    </p:spTree>
    <p:extLst>
      <p:ext uri="{BB962C8B-B14F-4D97-AF65-F5344CB8AC3E}">
        <p14:creationId xmlns:p14="http://schemas.microsoft.com/office/powerpoint/2010/main" val="3376802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r>
              <a:rPr lang="en-US" dirty="0"/>
              <a:t>Budgets and program descriptions are due on</a:t>
            </a:r>
          </a:p>
          <a:p>
            <a:r>
              <a:rPr lang="en-US" dirty="0"/>
              <a:t>Programs must meet the aims and goals of the grant to give hospitals discretion in spending, but programs that are part of hospital operations will not be approved</a:t>
            </a:r>
          </a:p>
          <a:p>
            <a:pPr lvl="1"/>
            <a:r>
              <a:rPr lang="en-US" dirty="0"/>
              <a:t>Program requests are reviewed by the Advisory Board and recommended for approval</a:t>
            </a:r>
          </a:p>
          <a:p>
            <a:pPr lvl="1"/>
            <a:r>
              <a:rPr lang="en-US" dirty="0"/>
              <a:t>The Advisory Board may request clarification as needed</a:t>
            </a:r>
          </a:p>
          <a:p>
            <a:r>
              <a:rPr lang="en-US" dirty="0"/>
              <a:t>Final approval by the HSCRC completed on</a:t>
            </a:r>
          </a:p>
          <a:p>
            <a:r>
              <a:rPr lang="en-US" dirty="0"/>
              <a:t>Rate requests are submitted to the Commission</a:t>
            </a:r>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45</a:t>
            </a:fld>
            <a:endParaRPr lang="en-US" dirty="0"/>
          </a:p>
        </p:txBody>
      </p:sp>
      <p:sp>
        <p:nvSpPr>
          <p:cNvPr id="4" name="Title 3"/>
          <p:cNvSpPr>
            <a:spLocks noGrp="1"/>
          </p:cNvSpPr>
          <p:nvPr>
            <p:ph type="title"/>
          </p:nvPr>
        </p:nvSpPr>
        <p:spPr>
          <a:xfrm>
            <a:off x="971550" y="247333"/>
            <a:ext cx="10515600" cy="667068"/>
          </a:xfrm>
        </p:spPr>
        <p:txBody>
          <a:bodyPr/>
          <a:lstStyle/>
          <a:p>
            <a:r>
              <a:rPr lang="en-US" dirty="0"/>
              <a:t>Approval Process</a:t>
            </a:r>
          </a:p>
        </p:txBody>
      </p:sp>
    </p:spTree>
    <p:extLst>
      <p:ext uri="{BB962C8B-B14F-4D97-AF65-F5344CB8AC3E}">
        <p14:creationId xmlns:p14="http://schemas.microsoft.com/office/powerpoint/2010/main" val="1669058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r>
              <a:rPr lang="en-US" dirty="0"/>
              <a:t>Advisory Board Members</a:t>
            </a:r>
          </a:p>
          <a:p>
            <a:pPr lvl="1"/>
            <a:r>
              <a:rPr lang="en-US" dirty="0"/>
              <a:t>Serve as resources for assigned group of hospitals</a:t>
            </a:r>
          </a:p>
          <a:p>
            <a:pPr lvl="1"/>
            <a:r>
              <a:rPr lang="en-US" dirty="0"/>
              <a:t>Contact information is distributed</a:t>
            </a:r>
          </a:p>
          <a:p>
            <a:r>
              <a:rPr lang="en-US" dirty="0"/>
              <a:t>HSCRC Staff</a:t>
            </a:r>
          </a:p>
          <a:p>
            <a:pPr lvl="1"/>
            <a:r>
              <a:rPr lang="en-US" dirty="0"/>
              <a:t>Oscar Ibarra</a:t>
            </a:r>
          </a:p>
          <a:p>
            <a:pPr lvl="1"/>
            <a:r>
              <a:rPr lang="en-US" dirty="0"/>
              <a:t>Benjamin Quintanilla</a:t>
            </a:r>
          </a:p>
          <a:p>
            <a:pPr lvl="1"/>
            <a:r>
              <a:rPr lang="en-US" dirty="0"/>
              <a:t>Claudine Williams</a:t>
            </a:r>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46</a:t>
            </a:fld>
            <a:endParaRPr lang="en-US" dirty="0"/>
          </a:p>
        </p:txBody>
      </p:sp>
      <p:sp>
        <p:nvSpPr>
          <p:cNvPr id="4" name="Title 3"/>
          <p:cNvSpPr>
            <a:spLocks noGrp="1"/>
          </p:cNvSpPr>
          <p:nvPr>
            <p:ph type="title"/>
          </p:nvPr>
        </p:nvSpPr>
        <p:spPr>
          <a:xfrm>
            <a:off x="971550" y="247333"/>
            <a:ext cx="10515600" cy="667068"/>
          </a:xfrm>
        </p:spPr>
        <p:txBody>
          <a:bodyPr/>
          <a:lstStyle/>
          <a:p>
            <a:r>
              <a:rPr lang="en-US" dirty="0"/>
              <a:t>Resource Team</a:t>
            </a:r>
          </a:p>
        </p:txBody>
      </p:sp>
      <p:pic>
        <p:nvPicPr>
          <p:cNvPr id="6" name="Picture 5">
            <a:extLst>
              <a:ext uri="{FF2B5EF4-FFF2-40B4-BE49-F238E27FC236}">
                <a16:creationId xmlns:a16="http://schemas.microsoft.com/office/drawing/2014/main" id="{DC0DC2C0-0E31-4632-B7E0-315E13B8A8CC}"/>
              </a:ext>
            </a:extLst>
          </p:cNvPr>
          <p:cNvPicPr>
            <a:picLocks noChangeAspect="1"/>
          </p:cNvPicPr>
          <p:nvPr/>
        </p:nvPicPr>
        <p:blipFill>
          <a:blip r:embed="rId2"/>
          <a:stretch>
            <a:fillRect/>
          </a:stretch>
        </p:blipFill>
        <p:spPr>
          <a:xfrm>
            <a:off x="7859748" y="2245362"/>
            <a:ext cx="2225233" cy="2225233"/>
          </a:xfrm>
          <a:prstGeom prst="rect">
            <a:avLst/>
          </a:prstGeom>
        </p:spPr>
      </p:pic>
    </p:spTree>
    <p:extLst>
      <p:ext uri="{BB962C8B-B14F-4D97-AF65-F5344CB8AC3E}">
        <p14:creationId xmlns:p14="http://schemas.microsoft.com/office/powerpoint/2010/main" val="129774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marL="571500" lvl="1" indent="0">
              <a:buNone/>
            </a:pPr>
            <a:endParaRPr lang="en-US" dirty="0"/>
          </a:p>
          <a:p>
            <a:endParaRPr lang="en-US" dirty="0"/>
          </a:p>
          <a:p>
            <a:endParaRPr lang="en-US" dirty="0"/>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47</a:t>
            </a:fld>
            <a:endParaRPr lang="en-US"/>
          </a:p>
        </p:txBody>
      </p:sp>
      <p:sp>
        <p:nvSpPr>
          <p:cNvPr id="4" name="Title 3"/>
          <p:cNvSpPr>
            <a:spLocks noGrp="1"/>
          </p:cNvSpPr>
          <p:nvPr>
            <p:ph type="title"/>
          </p:nvPr>
        </p:nvSpPr>
        <p:spPr/>
        <p:txBody>
          <a:bodyPr/>
          <a:lstStyle/>
          <a:p>
            <a:r>
              <a:rPr lang="en-US" dirty="0"/>
              <a:t>QUESTIONS</a:t>
            </a:r>
          </a:p>
        </p:txBody>
      </p:sp>
      <p:pic>
        <p:nvPicPr>
          <p:cNvPr id="3" name="Picture 2" descr="A picture containing drawing&#10;&#10;Description automatically generated">
            <a:extLst>
              <a:ext uri="{FF2B5EF4-FFF2-40B4-BE49-F238E27FC236}">
                <a16:creationId xmlns:a16="http://schemas.microsoft.com/office/drawing/2014/main" id="{7175ED79-5344-4751-A0A0-1F8CBF5590BD}"/>
              </a:ext>
            </a:extLst>
          </p:cNvPr>
          <p:cNvPicPr>
            <a:picLocks noChangeAspect="1"/>
          </p:cNvPicPr>
          <p:nvPr/>
        </p:nvPicPr>
        <p:blipFill>
          <a:blip r:embed="rId2"/>
          <a:stretch>
            <a:fillRect/>
          </a:stretch>
        </p:blipFill>
        <p:spPr>
          <a:xfrm>
            <a:off x="3570176" y="903176"/>
            <a:ext cx="5051648" cy="5051648"/>
          </a:xfrm>
          <a:prstGeom prst="rect">
            <a:avLst/>
          </a:prstGeom>
        </p:spPr>
      </p:pic>
    </p:spTree>
    <p:extLst>
      <p:ext uri="{BB962C8B-B14F-4D97-AF65-F5344CB8AC3E}">
        <p14:creationId xmlns:p14="http://schemas.microsoft.com/office/powerpoint/2010/main" val="2631488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Budget &amp; Financial Submission</a:t>
            </a:r>
            <a:br>
              <a:rPr lang="en-US" dirty="0"/>
            </a:br>
            <a:r>
              <a:rPr lang="en-US" dirty="0"/>
              <a:t>Benjamin  Quintanilla, HSCRC</a:t>
            </a: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48</a:t>
            </a:fld>
            <a:endParaRPr lang="en-US" dirty="0"/>
          </a:p>
        </p:txBody>
      </p:sp>
    </p:spTree>
    <p:extLst>
      <p:ext uri="{BB962C8B-B14F-4D97-AF65-F5344CB8AC3E}">
        <p14:creationId xmlns:p14="http://schemas.microsoft.com/office/powerpoint/2010/main" val="1483192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marL="571500" lvl="1" indent="0">
              <a:buNone/>
            </a:pPr>
            <a:endParaRPr lang="en-US" dirty="0"/>
          </a:p>
          <a:p>
            <a:endParaRPr lang="en-US" dirty="0"/>
          </a:p>
          <a:p>
            <a:endParaRPr lang="en-US" dirty="0"/>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49</a:t>
            </a:fld>
            <a:endParaRPr lang="en-US" dirty="0"/>
          </a:p>
        </p:txBody>
      </p:sp>
      <p:sp>
        <p:nvSpPr>
          <p:cNvPr id="4" name="Title 3"/>
          <p:cNvSpPr>
            <a:spLocks noGrp="1"/>
          </p:cNvSpPr>
          <p:nvPr>
            <p:ph type="title"/>
          </p:nvPr>
        </p:nvSpPr>
        <p:spPr/>
        <p:txBody>
          <a:bodyPr/>
          <a:lstStyle/>
          <a:p>
            <a:r>
              <a:rPr lang="en-US" dirty="0"/>
              <a:t>Beginning Budget Submission</a:t>
            </a:r>
          </a:p>
        </p:txBody>
      </p:sp>
      <p:pic>
        <p:nvPicPr>
          <p:cNvPr id="7" name="Picture 6">
            <a:extLst>
              <a:ext uri="{FF2B5EF4-FFF2-40B4-BE49-F238E27FC236}">
                <a16:creationId xmlns:a16="http://schemas.microsoft.com/office/drawing/2014/main" id="{A43E189C-FC1B-463D-B428-6791433AE2D4}"/>
              </a:ext>
            </a:extLst>
          </p:cNvPr>
          <p:cNvPicPr>
            <a:picLocks noChangeAspect="1"/>
          </p:cNvPicPr>
          <p:nvPr/>
        </p:nvPicPr>
        <p:blipFill>
          <a:blip r:embed="rId2"/>
          <a:stretch>
            <a:fillRect/>
          </a:stretch>
        </p:blipFill>
        <p:spPr>
          <a:xfrm>
            <a:off x="1278384" y="1064510"/>
            <a:ext cx="9374295" cy="4860745"/>
          </a:xfrm>
          <a:prstGeom prst="rect">
            <a:avLst/>
          </a:prstGeom>
        </p:spPr>
      </p:pic>
    </p:spTree>
    <p:extLst>
      <p:ext uri="{BB962C8B-B14F-4D97-AF65-F5344CB8AC3E}">
        <p14:creationId xmlns:p14="http://schemas.microsoft.com/office/powerpoint/2010/main" val="95203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a:buFont typeface="Arial" panose="020B0604020202020204" pitchFamily="34" charset="0"/>
              <a:buChar char="•"/>
            </a:pPr>
            <a:r>
              <a:rPr lang="en-US" dirty="0"/>
              <a:t>Hospitals receive NSP funds through rates set by HSCRC</a:t>
            </a:r>
          </a:p>
          <a:p>
            <a:pPr>
              <a:buFont typeface="Arial" panose="020B0604020202020204" pitchFamily="34" charset="0"/>
              <a:buChar char="•"/>
            </a:pPr>
            <a:r>
              <a:rPr lang="en-US" dirty="0"/>
              <a:t>Equal to 0.1% of each hospital’s gross patient revenue</a:t>
            </a:r>
          </a:p>
          <a:p>
            <a:pPr>
              <a:buFont typeface="Arial" panose="020B0604020202020204" pitchFamily="34" charset="0"/>
              <a:buChar char="•"/>
            </a:pPr>
            <a:r>
              <a:rPr lang="en-US" dirty="0"/>
              <a:t>For FY 2021, $19 Million was added to hospital rates to fund nursing initiatives</a:t>
            </a:r>
          </a:p>
          <a:p>
            <a:pPr marL="101600" indent="0">
              <a:buNone/>
            </a:pPr>
            <a:endParaRPr lang="en-US" dirty="0"/>
          </a:p>
          <a:p>
            <a:pPr marL="101600" indent="0">
              <a:buNone/>
            </a:pPr>
            <a:endParaRPr lang="en-US" dirty="0"/>
          </a:p>
          <a:p>
            <a:pPr marL="101600" indent="0">
              <a:buNone/>
            </a:pPr>
            <a:endParaRPr lang="en-US" dirty="0"/>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dirty="0"/>
          </a:p>
        </p:txBody>
      </p:sp>
      <p:sp>
        <p:nvSpPr>
          <p:cNvPr id="4" name="Title 3"/>
          <p:cNvSpPr>
            <a:spLocks noGrp="1"/>
          </p:cNvSpPr>
          <p:nvPr>
            <p:ph type="title"/>
          </p:nvPr>
        </p:nvSpPr>
        <p:spPr/>
        <p:txBody>
          <a:bodyPr/>
          <a:lstStyle/>
          <a:p>
            <a:r>
              <a:rPr lang="en-US" dirty="0"/>
              <a:t>Funding for NSP I</a:t>
            </a:r>
          </a:p>
        </p:txBody>
      </p:sp>
      <p:pic>
        <p:nvPicPr>
          <p:cNvPr id="3" name="Picture 2" descr="A close up of a logo&#10;&#10;Description automatically generated">
            <a:extLst>
              <a:ext uri="{FF2B5EF4-FFF2-40B4-BE49-F238E27FC236}">
                <a16:creationId xmlns:a16="http://schemas.microsoft.com/office/drawing/2014/main" id="{B29F358E-60CF-4197-A049-36E022888865}"/>
              </a:ext>
            </a:extLst>
          </p:cNvPr>
          <p:cNvPicPr>
            <a:picLocks noChangeAspect="1"/>
          </p:cNvPicPr>
          <p:nvPr/>
        </p:nvPicPr>
        <p:blipFill>
          <a:blip r:embed="rId2"/>
          <a:stretch>
            <a:fillRect/>
          </a:stretch>
        </p:blipFill>
        <p:spPr>
          <a:xfrm>
            <a:off x="7796856" y="3007895"/>
            <a:ext cx="2075732" cy="2075732"/>
          </a:xfrm>
          <a:prstGeom prst="rect">
            <a:avLst/>
          </a:prstGeom>
        </p:spPr>
      </p:pic>
    </p:spTree>
    <p:extLst>
      <p:ext uri="{BB962C8B-B14F-4D97-AF65-F5344CB8AC3E}">
        <p14:creationId xmlns:p14="http://schemas.microsoft.com/office/powerpoint/2010/main" val="1943282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fontScale="92500" lnSpcReduction="20000"/>
          </a:bodyPr>
          <a:lstStyle/>
          <a:p>
            <a:r>
              <a:rPr lang="en-US" dirty="0"/>
              <a:t>To report projected NSP I spending for a given fiscal year</a:t>
            </a:r>
          </a:p>
          <a:p>
            <a:pPr lvl="1"/>
            <a:r>
              <a:rPr lang="en-US" dirty="0"/>
              <a:t>Funds are determined as 0.1% of total patient revenue</a:t>
            </a:r>
          </a:p>
          <a:p>
            <a:pPr lvl="1"/>
            <a:r>
              <a:rPr lang="en-US" dirty="0"/>
              <a:t>Exact amounts are sent by HSCRC</a:t>
            </a:r>
          </a:p>
          <a:p>
            <a:pPr lvl="1"/>
            <a:r>
              <a:rPr lang="en-US" dirty="0"/>
              <a:t>Only NSP I funds should be reported.  DO NOT REPORT additional hospital contributions</a:t>
            </a:r>
          </a:p>
          <a:p>
            <a:pPr lvl="1"/>
            <a:r>
              <a:rPr lang="en-US" dirty="0"/>
              <a:t>Budget cannot exceed allocated funds (Online program will not allow budget to be closed out)</a:t>
            </a:r>
          </a:p>
          <a:p>
            <a:r>
              <a:rPr lang="en-US" dirty="0"/>
              <a:t>Funds must be used to benefit Nursing (including Advance Practice Nursing)</a:t>
            </a:r>
          </a:p>
          <a:p>
            <a:pPr lvl="1"/>
            <a:r>
              <a:rPr lang="en-US" dirty="0"/>
              <a:t>Program Categories are HSCRC approved venues</a:t>
            </a:r>
          </a:p>
          <a:p>
            <a:pPr lvl="2"/>
            <a:r>
              <a:rPr lang="en-US" dirty="0"/>
              <a:t>Any additional category should be approved by HSCRC prior to submission</a:t>
            </a:r>
          </a:p>
          <a:p>
            <a:pPr lvl="1"/>
            <a:r>
              <a:rPr lang="en-US" dirty="0"/>
              <a:t>Common exclusions:</a:t>
            </a:r>
          </a:p>
          <a:p>
            <a:pPr lvl="2"/>
            <a:r>
              <a:rPr lang="en-US" dirty="0"/>
              <a:t>Food &amp; Drinks</a:t>
            </a:r>
          </a:p>
          <a:p>
            <a:pPr lvl="2"/>
            <a:r>
              <a:rPr lang="en-US" dirty="0"/>
              <a:t>Executive Salaries</a:t>
            </a:r>
          </a:p>
          <a:p>
            <a:r>
              <a:rPr lang="en-US" dirty="0"/>
              <a:t>Online Submission via NSP data collection tool</a:t>
            </a:r>
          </a:p>
          <a:p>
            <a:r>
              <a:rPr lang="en-US" dirty="0"/>
              <a:t>Deadline for submission is determined by HSCRC</a:t>
            </a:r>
          </a:p>
          <a:p>
            <a:pPr marL="571500" lvl="1" indent="0">
              <a:buNone/>
            </a:pPr>
            <a:endParaRPr lang="en-US" dirty="0"/>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50</a:t>
            </a:fld>
            <a:endParaRPr lang="en-US" dirty="0"/>
          </a:p>
        </p:txBody>
      </p:sp>
      <p:sp>
        <p:nvSpPr>
          <p:cNvPr id="4" name="Title 3"/>
          <p:cNvSpPr>
            <a:spLocks noGrp="1"/>
          </p:cNvSpPr>
          <p:nvPr>
            <p:ph type="title"/>
          </p:nvPr>
        </p:nvSpPr>
        <p:spPr>
          <a:xfrm>
            <a:off x="971550" y="247333"/>
            <a:ext cx="10515600" cy="667068"/>
          </a:xfrm>
        </p:spPr>
        <p:txBody>
          <a:bodyPr/>
          <a:lstStyle/>
          <a:p>
            <a:r>
              <a:rPr lang="en-US" dirty="0"/>
              <a:t>Purpose of the Budget Form</a:t>
            </a:r>
          </a:p>
        </p:txBody>
      </p:sp>
    </p:spTree>
    <p:extLst>
      <p:ext uri="{BB962C8B-B14F-4D97-AF65-F5344CB8AC3E}">
        <p14:creationId xmlns:p14="http://schemas.microsoft.com/office/powerpoint/2010/main" val="2388688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fontScale="85000" lnSpcReduction="10000"/>
          </a:bodyPr>
          <a:lstStyle/>
          <a:p>
            <a:r>
              <a:rPr lang="en-US" dirty="0"/>
              <a:t>Program Category</a:t>
            </a:r>
          </a:p>
          <a:p>
            <a:pPr lvl="1"/>
            <a:r>
              <a:rPr lang="en-US" dirty="0"/>
              <a:t>Description of funds usage</a:t>
            </a:r>
          </a:p>
          <a:p>
            <a:r>
              <a:rPr lang="en-US" dirty="0"/>
              <a:t>Full Time Equivalents</a:t>
            </a:r>
          </a:p>
          <a:p>
            <a:pPr lvl="1"/>
            <a:r>
              <a:rPr lang="en-US" dirty="0"/>
              <a:t>Hours worked by employee(s) funded by NSPI</a:t>
            </a:r>
          </a:p>
          <a:p>
            <a:pPr lvl="1"/>
            <a:r>
              <a:rPr lang="en-US" dirty="0"/>
              <a:t>If the program supports multiple employees such as residency program, FTE reporting is not necessary</a:t>
            </a:r>
          </a:p>
          <a:p>
            <a:r>
              <a:rPr lang="en-US" dirty="0"/>
              <a:t>Salary, Wage &amp; Fringe Benefits Expense</a:t>
            </a:r>
          </a:p>
          <a:p>
            <a:pPr lvl="1"/>
            <a:r>
              <a:rPr lang="en-US" dirty="0"/>
              <a:t>Employee salaries for the reporting period</a:t>
            </a:r>
          </a:p>
          <a:p>
            <a:pPr lvl="1"/>
            <a:r>
              <a:rPr lang="en-US" dirty="0"/>
              <a:t>20% should be allocated as fringe benefits in addition to salaries</a:t>
            </a:r>
          </a:p>
          <a:p>
            <a:r>
              <a:rPr lang="en-US" dirty="0"/>
              <a:t>Non-Salary Program Expense</a:t>
            </a:r>
          </a:p>
          <a:p>
            <a:pPr lvl="1"/>
            <a:r>
              <a:rPr lang="en-US" dirty="0"/>
              <a:t>Any non payroll expense such as educational material</a:t>
            </a:r>
          </a:p>
          <a:p>
            <a:r>
              <a:rPr lang="en-US" dirty="0"/>
              <a:t>Any changes to the budget after submission require a change submission to be filed for review and approval by HSCRC prior to implementation</a:t>
            </a:r>
          </a:p>
          <a:p>
            <a:pPr marL="571500" lvl="1" indent="0">
              <a:buNone/>
            </a:pPr>
            <a:endParaRPr lang="en-US" dirty="0"/>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51</a:t>
            </a:fld>
            <a:endParaRPr lang="en-US" dirty="0"/>
          </a:p>
        </p:txBody>
      </p:sp>
      <p:sp>
        <p:nvSpPr>
          <p:cNvPr id="4" name="Title 3"/>
          <p:cNvSpPr>
            <a:spLocks noGrp="1"/>
          </p:cNvSpPr>
          <p:nvPr>
            <p:ph type="title"/>
          </p:nvPr>
        </p:nvSpPr>
        <p:spPr>
          <a:xfrm>
            <a:off x="971550" y="247333"/>
            <a:ext cx="10515600" cy="667068"/>
          </a:xfrm>
        </p:spPr>
        <p:txBody>
          <a:bodyPr/>
          <a:lstStyle/>
          <a:p>
            <a:r>
              <a:rPr lang="en-US" dirty="0"/>
              <a:t>Definitions</a:t>
            </a:r>
          </a:p>
        </p:txBody>
      </p:sp>
    </p:spTree>
    <p:extLst>
      <p:ext uri="{BB962C8B-B14F-4D97-AF65-F5344CB8AC3E}">
        <p14:creationId xmlns:p14="http://schemas.microsoft.com/office/powerpoint/2010/main" val="37108811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marL="571500" lvl="1" indent="0">
              <a:buNone/>
            </a:pPr>
            <a:endParaRPr lang="en-US" dirty="0"/>
          </a:p>
          <a:p>
            <a:endParaRPr lang="en-US" dirty="0"/>
          </a:p>
          <a:p>
            <a:endParaRPr lang="en-US" dirty="0"/>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52</a:t>
            </a:fld>
            <a:endParaRPr lang="en-US" dirty="0"/>
          </a:p>
        </p:txBody>
      </p:sp>
      <p:sp>
        <p:nvSpPr>
          <p:cNvPr id="4" name="Title 3"/>
          <p:cNvSpPr>
            <a:spLocks noGrp="1"/>
          </p:cNvSpPr>
          <p:nvPr>
            <p:ph type="title"/>
          </p:nvPr>
        </p:nvSpPr>
        <p:spPr/>
        <p:txBody>
          <a:bodyPr/>
          <a:lstStyle/>
          <a:p>
            <a:r>
              <a:rPr lang="en-US" dirty="0"/>
              <a:t>Year-End Submission</a:t>
            </a:r>
          </a:p>
        </p:txBody>
      </p:sp>
      <p:pic>
        <p:nvPicPr>
          <p:cNvPr id="6" name="Picture 5">
            <a:extLst>
              <a:ext uri="{FF2B5EF4-FFF2-40B4-BE49-F238E27FC236}">
                <a16:creationId xmlns:a16="http://schemas.microsoft.com/office/drawing/2014/main" id="{23335A04-5D94-4FB5-B64F-A2B52A6D7958}"/>
              </a:ext>
            </a:extLst>
          </p:cNvPr>
          <p:cNvPicPr>
            <a:picLocks noChangeAspect="1"/>
          </p:cNvPicPr>
          <p:nvPr/>
        </p:nvPicPr>
        <p:blipFill>
          <a:blip r:embed="rId2"/>
          <a:stretch>
            <a:fillRect/>
          </a:stretch>
        </p:blipFill>
        <p:spPr>
          <a:xfrm>
            <a:off x="972127" y="1035403"/>
            <a:ext cx="9239029" cy="4817983"/>
          </a:xfrm>
          <a:prstGeom prst="rect">
            <a:avLst/>
          </a:prstGeom>
        </p:spPr>
      </p:pic>
    </p:spTree>
    <p:extLst>
      <p:ext uri="{BB962C8B-B14F-4D97-AF65-F5344CB8AC3E}">
        <p14:creationId xmlns:p14="http://schemas.microsoft.com/office/powerpoint/2010/main" val="275106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r>
              <a:rPr lang="en-US" dirty="0"/>
              <a:t>To report actual NSP I spending for a given fiscal year</a:t>
            </a:r>
          </a:p>
          <a:p>
            <a:r>
              <a:rPr lang="en-US" dirty="0"/>
              <a:t>Approved Budget should mirror Beginning Budget Submission Form</a:t>
            </a:r>
          </a:p>
          <a:p>
            <a:pPr lvl="1"/>
            <a:r>
              <a:rPr lang="en-US" dirty="0"/>
              <a:t>New change Program description form will automatically pre-fill description block on the Beginning Budget and EOY form.  </a:t>
            </a:r>
          </a:p>
          <a:p>
            <a:r>
              <a:rPr lang="en-US" dirty="0"/>
              <a:t>Actual Program Costs</a:t>
            </a:r>
          </a:p>
          <a:p>
            <a:pPr lvl="1"/>
            <a:r>
              <a:rPr lang="en-US" dirty="0"/>
              <a:t>Facilities can include additional hospital contributions, but are NOT required</a:t>
            </a:r>
          </a:p>
          <a:p>
            <a:pPr lvl="1"/>
            <a:r>
              <a:rPr lang="en-US" dirty="0"/>
              <a:t>All NSP I allocated funds must be accounted</a:t>
            </a:r>
          </a:p>
          <a:p>
            <a:r>
              <a:rPr lang="en-US" dirty="0"/>
              <a:t>CFO must attest to the accuracy of the document via online tool</a:t>
            </a:r>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53</a:t>
            </a:fld>
            <a:endParaRPr lang="en-US" dirty="0"/>
          </a:p>
        </p:txBody>
      </p:sp>
      <p:sp>
        <p:nvSpPr>
          <p:cNvPr id="4" name="Title 3"/>
          <p:cNvSpPr>
            <a:spLocks noGrp="1"/>
          </p:cNvSpPr>
          <p:nvPr>
            <p:ph type="title"/>
          </p:nvPr>
        </p:nvSpPr>
        <p:spPr>
          <a:xfrm>
            <a:off x="971550" y="247333"/>
            <a:ext cx="10515600" cy="667068"/>
          </a:xfrm>
        </p:spPr>
        <p:txBody>
          <a:bodyPr/>
          <a:lstStyle/>
          <a:p>
            <a:r>
              <a:rPr lang="en-US" dirty="0"/>
              <a:t>Purpose of the Year-End Submission</a:t>
            </a:r>
          </a:p>
        </p:txBody>
      </p:sp>
    </p:spTree>
    <p:extLst>
      <p:ext uri="{BB962C8B-B14F-4D97-AF65-F5344CB8AC3E}">
        <p14:creationId xmlns:p14="http://schemas.microsoft.com/office/powerpoint/2010/main" val="1676717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lnSpcReduction="10000"/>
          </a:bodyPr>
          <a:lstStyle/>
          <a:p>
            <a:r>
              <a:rPr lang="en-US" dirty="0"/>
              <a:t>Program Category</a:t>
            </a:r>
          </a:p>
          <a:p>
            <a:pPr lvl="1"/>
            <a:r>
              <a:rPr lang="en-US" dirty="0"/>
              <a:t>Description of funds usage</a:t>
            </a:r>
          </a:p>
          <a:p>
            <a:r>
              <a:rPr lang="en-US" dirty="0"/>
              <a:t>Full Time Equivalents</a:t>
            </a:r>
          </a:p>
          <a:p>
            <a:pPr lvl="1"/>
            <a:r>
              <a:rPr lang="en-US" dirty="0"/>
              <a:t>Hours worked by employee(s) funded by NSPI</a:t>
            </a:r>
          </a:p>
          <a:p>
            <a:pPr lvl="1"/>
            <a:r>
              <a:rPr lang="en-US" dirty="0"/>
              <a:t>If the program supports multiple employees such as residency program, FTE reporting is not necessary</a:t>
            </a:r>
          </a:p>
          <a:p>
            <a:r>
              <a:rPr lang="en-US" dirty="0"/>
              <a:t>Salary, Wage &amp; Fringe Benefits Expense</a:t>
            </a:r>
          </a:p>
          <a:p>
            <a:pPr lvl="1"/>
            <a:r>
              <a:rPr lang="en-US" dirty="0"/>
              <a:t>Employee salaries for the reporting period</a:t>
            </a:r>
          </a:p>
          <a:p>
            <a:pPr lvl="1"/>
            <a:r>
              <a:rPr lang="en-US" dirty="0"/>
              <a:t>20% should be allocated as fringe benefits in addition to salaries</a:t>
            </a:r>
          </a:p>
          <a:p>
            <a:r>
              <a:rPr lang="en-US" dirty="0"/>
              <a:t>Non-Salary Program Expense</a:t>
            </a:r>
          </a:p>
          <a:p>
            <a:pPr lvl="1"/>
            <a:r>
              <a:rPr lang="en-US" dirty="0"/>
              <a:t>Any non payroll expense such as educational material</a:t>
            </a:r>
          </a:p>
          <a:p>
            <a:pPr marL="571500" lvl="1" indent="0">
              <a:buNone/>
            </a:pPr>
            <a:endParaRPr lang="en-US" dirty="0"/>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54</a:t>
            </a:fld>
            <a:endParaRPr lang="en-US" dirty="0"/>
          </a:p>
        </p:txBody>
      </p:sp>
      <p:sp>
        <p:nvSpPr>
          <p:cNvPr id="4" name="Title 3"/>
          <p:cNvSpPr>
            <a:spLocks noGrp="1"/>
          </p:cNvSpPr>
          <p:nvPr>
            <p:ph type="title"/>
          </p:nvPr>
        </p:nvSpPr>
        <p:spPr>
          <a:xfrm>
            <a:off x="971550" y="247333"/>
            <a:ext cx="10515600" cy="667068"/>
          </a:xfrm>
        </p:spPr>
        <p:txBody>
          <a:bodyPr/>
          <a:lstStyle/>
          <a:p>
            <a:r>
              <a:rPr lang="en-US" dirty="0"/>
              <a:t>Definitions</a:t>
            </a:r>
          </a:p>
        </p:txBody>
      </p:sp>
    </p:spTree>
    <p:extLst>
      <p:ext uri="{BB962C8B-B14F-4D97-AF65-F5344CB8AC3E}">
        <p14:creationId xmlns:p14="http://schemas.microsoft.com/office/powerpoint/2010/main" val="1695121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marL="571500" lvl="1" indent="0">
              <a:buNone/>
            </a:pPr>
            <a:endParaRPr lang="en-US" dirty="0"/>
          </a:p>
          <a:p>
            <a:endParaRPr lang="en-US" dirty="0"/>
          </a:p>
          <a:p>
            <a:endParaRPr lang="en-US" dirty="0"/>
          </a:p>
          <a:p>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55</a:t>
            </a:fld>
            <a:endParaRPr lang="en-US"/>
          </a:p>
        </p:txBody>
      </p:sp>
      <p:sp>
        <p:nvSpPr>
          <p:cNvPr id="4" name="Title 3"/>
          <p:cNvSpPr>
            <a:spLocks noGrp="1"/>
          </p:cNvSpPr>
          <p:nvPr>
            <p:ph type="title"/>
          </p:nvPr>
        </p:nvSpPr>
        <p:spPr/>
        <p:txBody>
          <a:bodyPr/>
          <a:lstStyle/>
          <a:p>
            <a:r>
              <a:rPr lang="en-US" dirty="0"/>
              <a:t>QUESTIONS</a:t>
            </a:r>
          </a:p>
        </p:txBody>
      </p:sp>
      <p:pic>
        <p:nvPicPr>
          <p:cNvPr id="9" name="Picture 8" descr="A picture containing drawing&#10;&#10;Description automatically generated">
            <a:extLst>
              <a:ext uri="{FF2B5EF4-FFF2-40B4-BE49-F238E27FC236}">
                <a16:creationId xmlns:a16="http://schemas.microsoft.com/office/drawing/2014/main" id="{E4427288-FEA9-4623-92FF-F260AD99C264}"/>
              </a:ext>
            </a:extLst>
          </p:cNvPr>
          <p:cNvPicPr>
            <a:picLocks noChangeAspect="1"/>
          </p:cNvPicPr>
          <p:nvPr/>
        </p:nvPicPr>
        <p:blipFill>
          <a:blip r:embed="rId2"/>
          <a:stretch>
            <a:fillRect/>
          </a:stretch>
        </p:blipFill>
        <p:spPr>
          <a:xfrm>
            <a:off x="3570176" y="903176"/>
            <a:ext cx="5051648" cy="5051648"/>
          </a:xfrm>
          <a:prstGeom prst="rect">
            <a:avLst/>
          </a:prstGeom>
        </p:spPr>
      </p:pic>
    </p:spTree>
    <p:extLst>
      <p:ext uri="{BB962C8B-B14F-4D97-AF65-F5344CB8AC3E}">
        <p14:creationId xmlns:p14="http://schemas.microsoft.com/office/powerpoint/2010/main" val="246009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Recap &amp; Next Steps</a:t>
            </a:r>
            <a:br>
              <a:rPr lang="en-US" dirty="0"/>
            </a:br>
            <a:r>
              <a:rPr lang="en-US" dirty="0"/>
              <a:t>Oscar Ibarra, HSCRC</a:t>
            </a:r>
          </a:p>
        </p:txBody>
      </p:sp>
      <p:sp>
        <p:nvSpPr>
          <p:cNvPr id="2" name="Slide Number Placeholder 1"/>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smtClean="0">
                <a:ln>
                  <a:noFill/>
                </a:ln>
                <a:solidFill>
                  <a:srgbClr val="003889"/>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lang="en-US" sz="1600" b="0" i="0" u="none" strike="noStrike" kern="0" cap="none" spc="0" normalizeH="0" baseline="0" noProof="0" dirty="0">
              <a:ln>
                <a:noFill/>
              </a:ln>
              <a:solidFill>
                <a:srgbClr val="003889"/>
              </a:solidFill>
              <a:effectLst/>
              <a:uLnTx/>
              <a:uFillTx/>
              <a:latin typeface="Arial"/>
              <a:cs typeface="Arial"/>
              <a:sym typeface="Arial"/>
            </a:endParaRPr>
          </a:p>
        </p:txBody>
      </p:sp>
    </p:spTree>
    <p:extLst>
      <p:ext uri="{BB962C8B-B14F-4D97-AF65-F5344CB8AC3E}">
        <p14:creationId xmlns:p14="http://schemas.microsoft.com/office/powerpoint/2010/main" val="17202030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endParaRPr lang="en-US" dirty="0"/>
          </a:p>
          <a:p>
            <a:pPr marL="571500" lvl="1" indent="0">
              <a:buNone/>
            </a:pPr>
            <a:endParaRPr lang="en-US" dirty="0"/>
          </a:p>
          <a:p>
            <a:pPr marL="101600" indent="0">
              <a:buNone/>
            </a:pPr>
            <a:endParaRPr lang="en-US" dirty="0"/>
          </a:p>
        </p:txBody>
      </p:sp>
      <p:sp>
        <p:nvSpPr>
          <p:cNvPr id="2" name="Slide Number Placeholder 1"/>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smtClean="0">
                <a:ln>
                  <a:noFill/>
                </a:ln>
                <a:solidFill>
                  <a:srgbClr val="003889"/>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lang="en-US" sz="1600" b="0" i="0" u="none" strike="noStrike" kern="0" cap="none" spc="0" normalizeH="0" baseline="0" noProof="0">
              <a:ln>
                <a:noFill/>
              </a:ln>
              <a:solidFill>
                <a:srgbClr val="003889"/>
              </a:solidFill>
              <a:effectLst/>
              <a:uLnTx/>
              <a:uFillTx/>
              <a:latin typeface="Arial"/>
              <a:cs typeface="Arial"/>
              <a:sym typeface="Arial"/>
            </a:endParaRPr>
          </a:p>
        </p:txBody>
      </p:sp>
      <p:sp>
        <p:nvSpPr>
          <p:cNvPr id="4" name="Title 3"/>
          <p:cNvSpPr>
            <a:spLocks noGrp="1"/>
          </p:cNvSpPr>
          <p:nvPr>
            <p:ph type="title"/>
          </p:nvPr>
        </p:nvSpPr>
        <p:spPr>
          <a:xfrm>
            <a:off x="971550" y="247333"/>
            <a:ext cx="10515600" cy="667068"/>
          </a:xfrm>
        </p:spPr>
        <p:txBody>
          <a:bodyPr/>
          <a:lstStyle/>
          <a:p>
            <a:r>
              <a:rPr lang="en-US" dirty="0"/>
              <a:t>Timeline for Annual Reporting FY 20</a:t>
            </a:r>
          </a:p>
        </p:txBody>
      </p:sp>
      <p:sp>
        <p:nvSpPr>
          <p:cNvPr id="11" name="Rectangle: Rounded Corners 10">
            <a:extLst>
              <a:ext uri="{FF2B5EF4-FFF2-40B4-BE49-F238E27FC236}">
                <a16:creationId xmlns:a16="http://schemas.microsoft.com/office/drawing/2014/main" id="{DE3FEAE0-A750-45D0-B2AD-B98742782B09}"/>
              </a:ext>
            </a:extLst>
          </p:cNvPr>
          <p:cNvSpPr/>
          <p:nvPr/>
        </p:nvSpPr>
        <p:spPr>
          <a:xfrm rot="10800000" flipH="1" flipV="1">
            <a:off x="971550" y="964595"/>
            <a:ext cx="4825567" cy="96032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1938"/>
                </a:solidFill>
                <a:effectLst/>
                <a:uLnTx/>
                <a:uFillTx/>
                <a:latin typeface="Arial" panose="020B0604020202020204"/>
                <a:ea typeface="+mn-ea"/>
                <a:cs typeface="+mn-cs"/>
                <a:sym typeface="Arial"/>
              </a:rPr>
              <a:t>March 19, 2021</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1938"/>
                </a:solidFill>
                <a:effectLst/>
                <a:uLnTx/>
                <a:uFillTx/>
                <a:latin typeface="Arial" panose="020B0604020202020204"/>
                <a:ea typeface="+mn-ea"/>
                <a:cs typeface="+mn-cs"/>
                <a:sym typeface="Arial"/>
              </a:rPr>
              <a:t>Budgets and Program Descriptions due to HSCRC</a:t>
            </a:r>
          </a:p>
        </p:txBody>
      </p:sp>
      <p:sp>
        <p:nvSpPr>
          <p:cNvPr id="14" name="Rectangle: Rounded Corners 13">
            <a:extLst>
              <a:ext uri="{FF2B5EF4-FFF2-40B4-BE49-F238E27FC236}">
                <a16:creationId xmlns:a16="http://schemas.microsoft.com/office/drawing/2014/main" id="{016B2294-8377-406F-8392-0B2777B72EB2}"/>
              </a:ext>
            </a:extLst>
          </p:cNvPr>
          <p:cNvSpPr/>
          <p:nvPr/>
        </p:nvSpPr>
        <p:spPr>
          <a:xfrm>
            <a:off x="1349405" y="2003073"/>
            <a:ext cx="4950966"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March 26, 2021</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Advisory Committee convenes to review program descriptions</a:t>
            </a:r>
          </a:p>
        </p:txBody>
      </p:sp>
      <p:sp>
        <p:nvSpPr>
          <p:cNvPr id="15" name="Rectangle: Rounded Corners 14">
            <a:extLst>
              <a:ext uri="{FF2B5EF4-FFF2-40B4-BE49-F238E27FC236}">
                <a16:creationId xmlns:a16="http://schemas.microsoft.com/office/drawing/2014/main" id="{382A822F-8927-4208-AC61-3E75A3D16422}"/>
              </a:ext>
            </a:extLst>
          </p:cNvPr>
          <p:cNvSpPr/>
          <p:nvPr/>
        </p:nvSpPr>
        <p:spPr>
          <a:xfrm>
            <a:off x="1660124" y="2990031"/>
            <a:ext cx="5033640"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April 2, 2021</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HSCRC emails approvals/ requests for revisions to hospitals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Schedule 1:1 meetings if necessary</a:t>
            </a:r>
          </a:p>
        </p:txBody>
      </p:sp>
      <p:sp>
        <p:nvSpPr>
          <p:cNvPr id="16" name="Rectangle: Rounded Corners 15">
            <a:extLst>
              <a:ext uri="{FF2B5EF4-FFF2-40B4-BE49-F238E27FC236}">
                <a16:creationId xmlns:a16="http://schemas.microsoft.com/office/drawing/2014/main" id="{4F2D7F08-4C82-4175-AE2A-A4FA46BAEA0D}"/>
              </a:ext>
            </a:extLst>
          </p:cNvPr>
          <p:cNvSpPr/>
          <p:nvPr/>
        </p:nvSpPr>
        <p:spPr>
          <a:xfrm>
            <a:off x="2024109" y="4004951"/>
            <a:ext cx="5362113" cy="100313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May 14, 2021</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Revisions to budget and Program Descriptions due to HSCRC</a:t>
            </a:r>
          </a:p>
        </p:txBody>
      </p:sp>
      <p:sp>
        <p:nvSpPr>
          <p:cNvPr id="17" name="Rectangle: Rounded Corners 16">
            <a:extLst>
              <a:ext uri="{FF2B5EF4-FFF2-40B4-BE49-F238E27FC236}">
                <a16:creationId xmlns:a16="http://schemas.microsoft.com/office/drawing/2014/main" id="{390FFBBB-70A5-4C16-B04F-33FF1D29B7A4}"/>
              </a:ext>
            </a:extLst>
          </p:cNvPr>
          <p:cNvSpPr/>
          <p:nvPr/>
        </p:nvSpPr>
        <p:spPr>
          <a:xfrm>
            <a:off x="2361460" y="5081972"/>
            <a:ext cx="5539665" cy="8803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June 11, 2021</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HSCRC sends approvals to revisions</a:t>
            </a:r>
          </a:p>
        </p:txBody>
      </p:sp>
      <p:pic>
        <p:nvPicPr>
          <p:cNvPr id="19" name="Picture 18">
            <a:extLst>
              <a:ext uri="{FF2B5EF4-FFF2-40B4-BE49-F238E27FC236}">
                <a16:creationId xmlns:a16="http://schemas.microsoft.com/office/drawing/2014/main" id="{EADB5D4C-0117-4953-B348-CA98A40D6320}"/>
              </a:ext>
            </a:extLst>
          </p:cNvPr>
          <p:cNvPicPr>
            <a:picLocks noChangeAspect="1"/>
          </p:cNvPicPr>
          <p:nvPr/>
        </p:nvPicPr>
        <p:blipFill>
          <a:blip r:embed="rId2"/>
          <a:stretch>
            <a:fillRect/>
          </a:stretch>
        </p:blipFill>
        <p:spPr>
          <a:xfrm>
            <a:off x="5277736" y="1707891"/>
            <a:ext cx="579170" cy="579170"/>
          </a:xfrm>
          <a:prstGeom prst="rect">
            <a:avLst/>
          </a:prstGeom>
        </p:spPr>
      </p:pic>
      <p:pic>
        <p:nvPicPr>
          <p:cNvPr id="20" name="Picture 19">
            <a:extLst>
              <a:ext uri="{FF2B5EF4-FFF2-40B4-BE49-F238E27FC236}">
                <a16:creationId xmlns:a16="http://schemas.microsoft.com/office/drawing/2014/main" id="{E2E63C33-8B0E-4059-B8EF-ACB83BE9148E}"/>
              </a:ext>
            </a:extLst>
          </p:cNvPr>
          <p:cNvPicPr>
            <a:picLocks noChangeAspect="1"/>
          </p:cNvPicPr>
          <p:nvPr/>
        </p:nvPicPr>
        <p:blipFill>
          <a:blip r:embed="rId2"/>
          <a:stretch>
            <a:fillRect/>
          </a:stretch>
        </p:blipFill>
        <p:spPr>
          <a:xfrm>
            <a:off x="5721201" y="2700446"/>
            <a:ext cx="579170" cy="579170"/>
          </a:xfrm>
          <a:prstGeom prst="rect">
            <a:avLst/>
          </a:prstGeom>
        </p:spPr>
      </p:pic>
      <p:pic>
        <p:nvPicPr>
          <p:cNvPr id="21" name="Picture 20">
            <a:extLst>
              <a:ext uri="{FF2B5EF4-FFF2-40B4-BE49-F238E27FC236}">
                <a16:creationId xmlns:a16="http://schemas.microsoft.com/office/drawing/2014/main" id="{326E960B-18E5-4D72-85CF-B04F1A41B733}"/>
              </a:ext>
            </a:extLst>
          </p:cNvPr>
          <p:cNvPicPr>
            <a:picLocks noChangeAspect="1"/>
          </p:cNvPicPr>
          <p:nvPr/>
        </p:nvPicPr>
        <p:blipFill>
          <a:blip r:embed="rId2"/>
          <a:stretch>
            <a:fillRect/>
          </a:stretch>
        </p:blipFill>
        <p:spPr>
          <a:xfrm>
            <a:off x="6143219" y="3715366"/>
            <a:ext cx="579170" cy="579170"/>
          </a:xfrm>
          <a:prstGeom prst="rect">
            <a:avLst/>
          </a:prstGeom>
        </p:spPr>
      </p:pic>
      <p:pic>
        <p:nvPicPr>
          <p:cNvPr id="22" name="Picture 21">
            <a:extLst>
              <a:ext uri="{FF2B5EF4-FFF2-40B4-BE49-F238E27FC236}">
                <a16:creationId xmlns:a16="http://schemas.microsoft.com/office/drawing/2014/main" id="{BF2B0260-4DEC-400A-A47E-AB8151CDA7E0}"/>
              </a:ext>
            </a:extLst>
          </p:cNvPr>
          <p:cNvPicPr>
            <a:picLocks noChangeAspect="1"/>
          </p:cNvPicPr>
          <p:nvPr/>
        </p:nvPicPr>
        <p:blipFill>
          <a:blip r:embed="rId2"/>
          <a:stretch>
            <a:fillRect/>
          </a:stretch>
        </p:blipFill>
        <p:spPr>
          <a:xfrm>
            <a:off x="6733258" y="4819020"/>
            <a:ext cx="579170" cy="579170"/>
          </a:xfrm>
          <a:prstGeom prst="rect">
            <a:avLst/>
          </a:prstGeom>
        </p:spPr>
      </p:pic>
    </p:spTree>
    <p:extLst>
      <p:ext uri="{BB962C8B-B14F-4D97-AF65-F5344CB8AC3E}">
        <p14:creationId xmlns:p14="http://schemas.microsoft.com/office/powerpoint/2010/main" val="13117703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marL="2857500" lvl="6" indent="0">
              <a:buNone/>
            </a:pPr>
            <a:r>
              <a:rPr lang="en-US" sz="1600" dirty="0"/>
              <a:t>HSCRC convenes</a:t>
            </a:r>
          </a:p>
          <a:p>
            <a:pPr marL="2844800" lvl="6" indent="0">
              <a:buNone/>
            </a:pPr>
            <a:r>
              <a:rPr lang="en-US" sz="1600" dirty="0"/>
              <a:t>NSP I Coordinators Meeting</a:t>
            </a:r>
          </a:p>
          <a:p>
            <a:pPr marL="2844800" lvl="6" indent="0">
              <a:buNone/>
            </a:pPr>
            <a:endParaRPr lang="en-US" dirty="0"/>
          </a:p>
          <a:p>
            <a:pPr marL="2844800" lvl="6" indent="0">
              <a:buNone/>
            </a:pPr>
            <a:endParaRPr lang="en-US" dirty="0"/>
          </a:p>
          <a:p>
            <a:pPr marL="3771900" lvl="8" indent="0">
              <a:buNone/>
            </a:pPr>
            <a:r>
              <a:rPr lang="en-US" sz="1600" dirty="0"/>
              <a:t>NSP I Coordinators start working</a:t>
            </a:r>
          </a:p>
          <a:p>
            <a:pPr marL="3771900" lvl="8" indent="0">
              <a:buNone/>
            </a:pPr>
            <a:r>
              <a:rPr lang="en-US" sz="1600" dirty="0"/>
              <a:t>on annual Data Collection tool, </a:t>
            </a:r>
          </a:p>
          <a:p>
            <a:pPr marL="3759200" lvl="8" indent="0">
              <a:buNone/>
            </a:pPr>
            <a:r>
              <a:rPr lang="en-US" sz="1600" dirty="0"/>
              <a:t>EOY expenses and EOY Program Description</a:t>
            </a:r>
          </a:p>
          <a:p>
            <a:pPr marL="3759200" lvl="8" indent="0">
              <a:buNone/>
            </a:pPr>
            <a:endParaRPr lang="en-US" dirty="0"/>
          </a:p>
          <a:p>
            <a:pPr marL="3759200" lvl="8" indent="0">
              <a:buNone/>
            </a:pPr>
            <a:endParaRPr lang="en-US" dirty="0"/>
          </a:p>
          <a:p>
            <a:pPr marL="3771900" lvl="8" indent="0">
              <a:buNone/>
            </a:pPr>
            <a:r>
              <a:rPr lang="en-US" dirty="0"/>
              <a:t>       Annual Data, EOY Expenses and EOY </a:t>
            </a:r>
          </a:p>
          <a:p>
            <a:pPr marL="3771900" lvl="8" indent="0">
              <a:buNone/>
            </a:pPr>
            <a:r>
              <a:rPr lang="en-US" dirty="0"/>
              <a:t>       Program Descriptions report due to HSCRC</a:t>
            </a:r>
          </a:p>
          <a:p>
            <a:pPr marL="3771900" lvl="8" indent="0">
              <a:buNone/>
            </a:pPr>
            <a:endParaRPr lang="en-US" dirty="0"/>
          </a:p>
          <a:p>
            <a:pPr marL="3771900" lvl="8" indent="0">
              <a:buNone/>
            </a:pPr>
            <a:endParaRPr lang="en-US" dirty="0"/>
          </a:p>
          <a:p>
            <a:pPr marL="3771900" lvl="8" indent="0">
              <a:buNone/>
            </a:pPr>
            <a:endParaRPr lang="en-US" dirty="0"/>
          </a:p>
          <a:p>
            <a:pPr marL="3771900" lvl="8" indent="0">
              <a:buNone/>
            </a:pPr>
            <a:r>
              <a:rPr lang="en-US" dirty="0"/>
              <a:t>                         Draft Annual Report</a:t>
            </a:r>
          </a:p>
          <a:p>
            <a:pPr marL="571500" lvl="1" indent="0">
              <a:buNone/>
            </a:pPr>
            <a:endParaRPr lang="en-US" dirty="0"/>
          </a:p>
          <a:p>
            <a:pPr marL="571500" lvl="1" indent="0">
              <a:buNone/>
            </a:pPr>
            <a:endParaRPr lang="en-US" dirty="0"/>
          </a:p>
          <a:p>
            <a:pPr marL="101600" indent="0">
              <a:buNone/>
            </a:pPr>
            <a:endParaRPr lang="en-US" dirty="0"/>
          </a:p>
        </p:txBody>
      </p:sp>
      <p:sp>
        <p:nvSpPr>
          <p:cNvPr id="2" name="Slide Number Placeholder 1"/>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smtClean="0">
                <a:ln>
                  <a:noFill/>
                </a:ln>
                <a:solidFill>
                  <a:srgbClr val="003889"/>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lang="en-US" sz="1600" b="0" i="0" u="none" strike="noStrike" kern="0" cap="none" spc="0" normalizeH="0" baseline="0" noProof="0">
              <a:ln>
                <a:noFill/>
              </a:ln>
              <a:solidFill>
                <a:srgbClr val="003889"/>
              </a:solidFill>
              <a:effectLst/>
              <a:uLnTx/>
              <a:uFillTx/>
              <a:latin typeface="Arial"/>
              <a:cs typeface="Arial"/>
              <a:sym typeface="Arial"/>
            </a:endParaRPr>
          </a:p>
        </p:txBody>
      </p:sp>
      <p:sp>
        <p:nvSpPr>
          <p:cNvPr id="4" name="Title 3"/>
          <p:cNvSpPr>
            <a:spLocks noGrp="1"/>
          </p:cNvSpPr>
          <p:nvPr>
            <p:ph type="title"/>
          </p:nvPr>
        </p:nvSpPr>
        <p:spPr>
          <a:xfrm>
            <a:off x="971550" y="247333"/>
            <a:ext cx="10515600" cy="667068"/>
          </a:xfrm>
        </p:spPr>
        <p:txBody>
          <a:bodyPr/>
          <a:lstStyle/>
          <a:p>
            <a:r>
              <a:rPr lang="en-US" dirty="0"/>
              <a:t>Timeline for Annual Reporting</a:t>
            </a:r>
          </a:p>
        </p:txBody>
      </p:sp>
      <p:sp>
        <p:nvSpPr>
          <p:cNvPr id="3" name="Rectangle 2">
            <a:extLst>
              <a:ext uri="{FF2B5EF4-FFF2-40B4-BE49-F238E27FC236}">
                <a16:creationId xmlns:a16="http://schemas.microsoft.com/office/drawing/2014/main" id="{4FE265F4-7FC6-4669-BAF6-30EC56EC1FDA}"/>
              </a:ext>
            </a:extLst>
          </p:cNvPr>
          <p:cNvSpPr/>
          <p:nvPr/>
        </p:nvSpPr>
        <p:spPr>
          <a:xfrm>
            <a:off x="870011" y="1133475"/>
            <a:ext cx="2121763" cy="10031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Mid-September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2020</a:t>
            </a:r>
          </a:p>
        </p:txBody>
      </p:sp>
      <p:sp>
        <p:nvSpPr>
          <p:cNvPr id="6" name="Rectangle 5">
            <a:extLst>
              <a:ext uri="{FF2B5EF4-FFF2-40B4-BE49-F238E27FC236}">
                <a16:creationId xmlns:a16="http://schemas.microsoft.com/office/drawing/2014/main" id="{F517AE15-2334-4458-A7FC-74B7F7DF56FA}"/>
              </a:ext>
            </a:extLst>
          </p:cNvPr>
          <p:cNvSpPr/>
          <p:nvPr/>
        </p:nvSpPr>
        <p:spPr>
          <a:xfrm>
            <a:off x="1819367" y="2240912"/>
            <a:ext cx="2272682" cy="11529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September 18-October 19</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2020</a:t>
            </a:r>
          </a:p>
        </p:txBody>
      </p:sp>
      <p:sp>
        <p:nvSpPr>
          <p:cNvPr id="7" name="Rectangle 6">
            <a:extLst>
              <a:ext uri="{FF2B5EF4-FFF2-40B4-BE49-F238E27FC236}">
                <a16:creationId xmlns:a16="http://schemas.microsoft.com/office/drawing/2014/main" id="{B7A0C4DC-3EBB-4DE9-8A4D-027259D9384E}"/>
              </a:ext>
            </a:extLst>
          </p:cNvPr>
          <p:cNvSpPr/>
          <p:nvPr/>
        </p:nvSpPr>
        <p:spPr>
          <a:xfrm>
            <a:off x="2734322" y="3534439"/>
            <a:ext cx="2405847" cy="11529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November 23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2020</a:t>
            </a:r>
          </a:p>
        </p:txBody>
      </p:sp>
      <p:sp>
        <p:nvSpPr>
          <p:cNvPr id="8" name="Rectangle 7">
            <a:extLst>
              <a:ext uri="{FF2B5EF4-FFF2-40B4-BE49-F238E27FC236}">
                <a16:creationId xmlns:a16="http://schemas.microsoft.com/office/drawing/2014/main" id="{C51B7397-4892-4CD5-9A2B-7E60B1C1A56E}"/>
              </a:ext>
            </a:extLst>
          </p:cNvPr>
          <p:cNvSpPr/>
          <p:nvPr/>
        </p:nvSpPr>
        <p:spPr>
          <a:xfrm>
            <a:off x="3770732" y="4859658"/>
            <a:ext cx="2405847" cy="11529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3889"/>
                </a:solidFill>
                <a:effectLst/>
                <a:uLnTx/>
                <a:uFillTx/>
                <a:latin typeface="Arial" panose="020B0604020202020204"/>
                <a:ea typeface="+mn-ea"/>
                <a:cs typeface="+mn-cs"/>
                <a:sym typeface="Arial"/>
              </a:rPr>
              <a:t>January 2021</a:t>
            </a:r>
          </a:p>
        </p:txBody>
      </p:sp>
      <p:pic>
        <p:nvPicPr>
          <p:cNvPr id="9" name="Picture 8">
            <a:extLst>
              <a:ext uri="{FF2B5EF4-FFF2-40B4-BE49-F238E27FC236}">
                <a16:creationId xmlns:a16="http://schemas.microsoft.com/office/drawing/2014/main" id="{29BFCC54-8A87-4681-A9CD-9230C424F045}"/>
              </a:ext>
            </a:extLst>
          </p:cNvPr>
          <p:cNvPicPr>
            <a:picLocks noChangeAspect="1"/>
          </p:cNvPicPr>
          <p:nvPr/>
        </p:nvPicPr>
        <p:blipFill>
          <a:blip r:embed="rId2"/>
          <a:stretch>
            <a:fillRect/>
          </a:stretch>
        </p:blipFill>
        <p:spPr>
          <a:xfrm>
            <a:off x="796275" y="2175963"/>
            <a:ext cx="1036410" cy="908383"/>
          </a:xfrm>
          <a:prstGeom prst="rect">
            <a:avLst/>
          </a:prstGeom>
        </p:spPr>
      </p:pic>
      <p:pic>
        <p:nvPicPr>
          <p:cNvPr id="10" name="Picture 9">
            <a:extLst>
              <a:ext uri="{FF2B5EF4-FFF2-40B4-BE49-F238E27FC236}">
                <a16:creationId xmlns:a16="http://schemas.microsoft.com/office/drawing/2014/main" id="{65B933EF-C797-4C84-AE2C-D8CA07A85143}"/>
              </a:ext>
            </a:extLst>
          </p:cNvPr>
          <p:cNvPicPr>
            <a:picLocks noChangeAspect="1"/>
          </p:cNvPicPr>
          <p:nvPr/>
        </p:nvPicPr>
        <p:blipFill>
          <a:blip r:embed="rId2"/>
          <a:stretch>
            <a:fillRect/>
          </a:stretch>
        </p:blipFill>
        <p:spPr>
          <a:xfrm>
            <a:off x="1777811" y="3473638"/>
            <a:ext cx="1036410" cy="908383"/>
          </a:xfrm>
          <a:prstGeom prst="rect">
            <a:avLst/>
          </a:prstGeom>
        </p:spPr>
      </p:pic>
      <p:pic>
        <p:nvPicPr>
          <p:cNvPr id="11" name="Picture 10">
            <a:extLst>
              <a:ext uri="{FF2B5EF4-FFF2-40B4-BE49-F238E27FC236}">
                <a16:creationId xmlns:a16="http://schemas.microsoft.com/office/drawing/2014/main" id="{608F1297-2ACD-4386-9E68-0FA85AC45293}"/>
              </a:ext>
            </a:extLst>
          </p:cNvPr>
          <p:cNvPicPr>
            <a:picLocks noChangeAspect="1"/>
          </p:cNvPicPr>
          <p:nvPr/>
        </p:nvPicPr>
        <p:blipFill>
          <a:blip r:embed="rId2"/>
          <a:stretch>
            <a:fillRect/>
          </a:stretch>
        </p:blipFill>
        <p:spPr>
          <a:xfrm>
            <a:off x="2734322" y="4748146"/>
            <a:ext cx="1036410" cy="908383"/>
          </a:xfrm>
          <a:prstGeom prst="rect">
            <a:avLst/>
          </a:prstGeom>
        </p:spPr>
      </p:pic>
    </p:spTree>
    <p:extLst>
      <p:ext uri="{BB962C8B-B14F-4D97-AF65-F5344CB8AC3E}">
        <p14:creationId xmlns:p14="http://schemas.microsoft.com/office/powerpoint/2010/main" val="8452681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r>
              <a:rPr lang="en-US" dirty="0"/>
              <a:t>EOY Summary for Program Description</a:t>
            </a:r>
          </a:p>
          <a:p>
            <a:pPr lvl="1"/>
            <a:r>
              <a:rPr lang="en-US" dirty="0"/>
              <a:t>Currently this is not required</a:t>
            </a:r>
          </a:p>
          <a:p>
            <a:pPr lvl="1"/>
            <a:r>
              <a:rPr lang="en-US" dirty="0"/>
              <a:t>Similar to initial program description</a:t>
            </a:r>
          </a:p>
          <a:p>
            <a:pPr lvl="1"/>
            <a:r>
              <a:rPr lang="en-US" dirty="0"/>
              <a:t>Will allow for coordinator to indicate whether their goals were met or not met</a:t>
            </a:r>
          </a:p>
          <a:p>
            <a:pPr lvl="1"/>
            <a:r>
              <a:rPr lang="en-US" dirty="0"/>
              <a:t>Will enter description of how goals were met or not met</a:t>
            </a:r>
          </a:p>
          <a:p>
            <a:r>
              <a:rPr lang="en-US" dirty="0"/>
              <a:t>Data Metrics tool</a:t>
            </a:r>
          </a:p>
          <a:p>
            <a:pPr lvl="1"/>
            <a:r>
              <a:rPr lang="en-US" dirty="0"/>
              <a:t>New demographics section added to data metrics tool </a:t>
            </a:r>
          </a:p>
          <a:p>
            <a:r>
              <a:rPr lang="en-US" dirty="0"/>
              <a:t>COVID Budget Adjustment</a:t>
            </a:r>
          </a:p>
          <a:p>
            <a:pPr lvl="1"/>
            <a:r>
              <a:rPr lang="en-US" dirty="0"/>
              <a:t>Allows unused funds from FY 20 to be carried over to FY 21 </a:t>
            </a:r>
          </a:p>
          <a:p>
            <a:pPr marL="101600" indent="0">
              <a:buNone/>
            </a:pPr>
            <a:endParaRPr lang="en-US" dirty="0"/>
          </a:p>
        </p:txBody>
      </p:sp>
      <p:sp>
        <p:nvSpPr>
          <p:cNvPr id="2" name="Slide Number Placeholder 1"/>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smtClean="0">
                <a:ln>
                  <a:noFill/>
                </a:ln>
                <a:solidFill>
                  <a:srgbClr val="003889"/>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lang="en-US" sz="1600" b="0" i="0" u="none" strike="noStrike" kern="0" cap="none" spc="0" normalizeH="0" baseline="0" noProof="0">
              <a:ln>
                <a:noFill/>
              </a:ln>
              <a:solidFill>
                <a:srgbClr val="003889"/>
              </a:solidFill>
              <a:effectLst/>
              <a:uLnTx/>
              <a:uFillTx/>
              <a:latin typeface="Arial"/>
              <a:cs typeface="Arial"/>
              <a:sym typeface="Arial"/>
            </a:endParaRPr>
          </a:p>
        </p:txBody>
      </p:sp>
      <p:sp>
        <p:nvSpPr>
          <p:cNvPr id="4" name="Title 3"/>
          <p:cNvSpPr>
            <a:spLocks noGrp="1"/>
          </p:cNvSpPr>
          <p:nvPr>
            <p:ph type="title"/>
          </p:nvPr>
        </p:nvSpPr>
        <p:spPr>
          <a:xfrm>
            <a:off x="971550" y="247333"/>
            <a:ext cx="10515600" cy="667068"/>
          </a:xfrm>
        </p:spPr>
        <p:txBody>
          <a:bodyPr/>
          <a:lstStyle/>
          <a:p>
            <a:r>
              <a:rPr lang="en-US" dirty="0"/>
              <a:t>New for 2020</a:t>
            </a:r>
          </a:p>
        </p:txBody>
      </p:sp>
      <p:pic>
        <p:nvPicPr>
          <p:cNvPr id="6" name="Picture 5">
            <a:extLst>
              <a:ext uri="{FF2B5EF4-FFF2-40B4-BE49-F238E27FC236}">
                <a16:creationId xmlns:a16="http://schemas.microsoft.com/office/drawing/2014/main" id="{40C11E24-6755-4876-8E20-89EF5C1D3AC9}"/>
              </a:ext>
            </a:extLst>
          </p:cNvPr>
          <p:cNvPicPr>
            <a:picLocks noChangeAspect="1"/>
          </p:cNvPicPr>
          <p:nvPr/>
        </p:nvPicPr>
        <p:blipFill>
          <a:blip r:embed="rId2"/>
          <a:stretch>
            <a:fillRect/>
          </a:stretch>
        </p:blipFill>
        <p:spPr>
          <a:xfrm>
            <a:off x="8650392" y="2953282"/>
            <a:ext cx="2553215" cy="2553215"/>
          </a:xfrm>
          <a:prstGeom prst="rect">
            <a:avLst/>
          </a:prstGeom>
        </p:spPr>
      </p:pic>
    </p:spTree>
    <p:extLst>
      <p:ext uri="{BB962C8B-B14F-4D97-AF65-F5344CB8AC3E}">
        <p14:creationId xmlns:p14="http://schemas.microsoft.com/office/powerpoint/2010/main" val="3099849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35110D-81B7-4C7C-BF0A-6972851706C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dirty="0"/>
          </a:p>
        </p:txBody>
      </p:sp>
      <p:sp>
        <p:nvSpPr>
          <p:cNvPr id="4" name="Title 3">
            <a:extLst>
              <a:ext uri="{FF2B5EF4-FFF2-40B4-BE49-F238E27FC236}">
                <a16:creationId xmlns:a16="http://schemas.microsoft.com/office/drawing/2014/main" id="{B351E71C-0D87-4657-86F2-D8E0552E8019}"/>
              </a:ext>
            </a:extLst>
          </p:cNvPr>
          <p:cNvSpPr>
            <a:spLocks noGrp="1"/>
          </p:cNvSpPr>
          <p:nvPr>
            <p:ph type="title"/>
          </p:nvPr>
        </p:nvSpPr>
        <p:spPr/>
        <p:txBody>
          <a:bodyPr/>
          <a:lstStyle/>
          <a:p>
            <a:r>
              <a:rPr lang="en-US" dirty="0"/>
              <a:t>History of NSP I</a:t>
            </a:r>
          </a:p>
        </p:txBody>
      </p:sp>
      <p:graphicFrame>
        <p:nvGraphicFramePr>
          <p:cNvPr id="6" name="Diagram 5">
            <a:extLst>
              <a:ext uri="{FF2B5EF4-FFF2-40B4-BE49-F238E27FC236}">
                <a16:creationId xmlns:a16="http://schemas.microsoft.com/office/drawing/2014/main" id="{E3177DAD-0F28-46EB-9947-936F8E56CEA7}"/>
              </a:ext>
            </a:extLst>
          </p:cNvPr>
          <p:cNvGraphicFramePr/>
          <p:nvPr>
            <p:extLst>
              <p:ext uri="{D42A27DB-BD31-4B8C-83A1-F6EECF244321}">
                <p14:modId xmlns:p14="http://schemas.microsoft.com/office/powerpoint/2010/main" val="2033657541"/>
              </p:ext>
            </p:extLst>
          </p:nvPr>
        </p:nvGraphicFramePr>
        <p:xfrm>
          <a:off x="1489652" y="1086947"/>
          <a:ext cx="9480550" cy="4684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39126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if I need HELP?????!!!!</a:t>
            </a:r>
          </a:p>
        </p:txBody>
      </p:sp>
      <p:sp>
        <p:nvSpPr>
          <p:cNvPr id="7" name="Text Placeholder 6">
            <a:extLst>
              <a:ext uri="{FF2B5EF4-FFF2-40B4-BE49-F238E27FC236}">
                <a16:creationId xmlns:a16="http://schemas.microsoft.com/office/drawing/2014/main" id="{9D47D87F-815F-4247-A0A4-1FCFC181E56F}"/>
              </a:ext>
            </a:extLst>
          </p:cNvPr>
          <p:cNvSpPr>
            <a:spLocks noGrp="1"/>
          </p:cNvSpPr>
          <p:nvPr>
            <p:ph type="body" idx="2"/>
          </p:nvPr>
        </p:nvSpPr>
        <p:spPr/>
        <p:txBody>
          <a:bodyPr>
            <a:normAutofit/>
          </a:bodyPr>
          <a:lstStyle/>
          <a:p>
            <a:r>
              <a:rPr lang="en-US" dirty="0"/>
              <a:t>Contact the Technical Assistant assigned to your hospital</a:t>
            </a:r>
          </a:p>
          <a:p>
            <a:r>
              <a:rPr lang="en-US" dirty="0"/>
              <a:t>Contact Ben, Oscar or Claudine</a:t>
            </a:r>
          </a:p>
          <a:p>
            <a:pPr lvl="1"/>
            <a:r>
              <a:rPr lang="en-US" dirty="0"/>
              <a:t>Oscar Ibarra: </a:t>
            </a:r>
            <a:r>
              <a:rPr lang="en-US" dirty="0">
                <a:hlinkClick r:id="rId2"/>
              </a:rPr>
              <a:t>Oscar.Ibarra@Maryland.gov</a:t>
            </a:r>
            <a:endParaRPr lang="en-US" dirty="0"/>
          </a:p>
          <a:p>
            <a:pPr lvl="1"/>
            <a:r>
              <a:rPr lang="en-US" dirty="0"/>
              <a:t>Benjamin Quintanilla:</a:t>
            </a:r>
          </a:p>
          <a:p>
            <a:pPr lvl="1"/>
            <a:r>
              <a:rPr lang="en-US" dirty="0">
                <a:hlinkClick r:id="rId3"/>
              </a:rPr>
              <a:t>Benjamin.quintanilla@Maryland.gov</a:t>
            </a:r>
            <a:endParaRPr lang="en-US" dirty="0"/>
          </a:p>
          <a:p>
            <a:pPr lvl="1"/>
            <a:r>
              <a:rPr lang="en-US" dirty="0"/>
              <a:t>Claudine Williams: </a:t>
            </a:r>
            <a:r>
              <a:rPr lang="en-US" dirty="0">
                <a:hlinkClick r:id="rId4"/>
              </a:rPr>
              <a:t>Claudine.Williams@Maryland.gov</a:t>
            </a:r>
            <a:endParaRPr lang="en-US" dirty="0"/>
          </a:p>
          <a:p>
            <a:r>
              <a:rPr lang="en-US" dirty="0"/>
              <a:t>Contact other NSP I coordinators</a:t>
            </a:r>
          </a:p>
          <a:p>
            <a:pPr lvl="1"/>
            <a:endParaRPr lang="en-US" dirty="0"/>
          </a:p>
          <a:p>
            <a:pPr lvl="1"/>
            <a:endParaRPr lang="en-US" dirty="0"/>
          </a:p>
        </p:txBody>
      </p:sp>
      <p:sp>
        <p:nvSpPr>
          <p:cNvPr id="4" name="Slide Number Placeholder 3"/>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smtClean="0">
                <a:ln>
                  <a:noFill/>
                </a:ln>
                <a:solidFill>
                  <a:srgbClr val="003889"/>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lang="en-US" sz="1600" b="0" i="0" u="none" strike="noStrike" kern="0" cap="none" spc="0" normalizeH="0" baseline="0" noProof="0" dirty="0">
              <a:ln>
                <a:noFill/>
              </a:ln>
              <a:solidFill>
                <a:srgbClr val="003889"/>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0ADEC745-AC2D-4AB2-9BB5-075CAC57BD77}"/>
              </a:ext>
            </a:extLst>
          </p:cNvPr>
          <p:cNvPicPr>
            <a:picLocks noChangeAspect="1"/>
          </p:cNvPicPr>
          <p:nvPr/>
        </p:nvPicPr>
        <p:blipFill>
          <a:blip r:embed="rId5"/>
          <a:stretch>
            <a:fillRect/>
          </a:stretch>
        </p:blipFill>
        <p:spPr>
          <a:xfrm>
            <a:off x="6388187" y="1288817"/>
            <a:ext cx="4291650" cy="4727278"/>
          </a:xfrm>
          <a:prstGeom prst="rect">
            <a:avLst/>
          </a:prstGeom>
        </p:spPr>
      </p:pic>
    </p:spTree>
    <p:extLst>
      <p:ext uri="{BB962C8B-B14F-4D97-AF65-F5344CB8AC3E}">
        <p14:creationId xmlns:p14="http://schemas.microsoft.com/office/powerpoint/2010/main" val="14833622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smtClean="0">
                <a:ln>
                  <a:noFill/>
                </a:ln>
                <a:solidFill>
                  <a:srgbClr val="003889"/>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61</a:t>
            </a:fld>
            <a:endParaRPr kumimoji="0" lang="en-US" sz="1600" b="0" i="0" u="none" strike="noStrike" kern="0" cap="none" spc="0" normalizeH="0" baseline="0" noProof="0">
              <a:ln>
                <a:noFill/>
              </a:ln>
              <a:solidFill>
                <a:srgbClr val="003889"/>
              </a:solidFill>
              <a:effectLst/>
              <a:uLnTx/>
              <a:uFillTx/>
              <a:latin typeface="Arial"/>
              <a:cs typeface="Arial"/>
              <a:sym typeface="Arial"/>
            </a:endParaRPr>
          </a:p>
        </p:txBody>
      </p:sp>
      <p:sp>
        <p:nvSpPr>
          <p:cNvPr id="4" name="Title 3"/>
          <p:cNvSpPr>
            <a:spLocks noGrp="1"/>
          </p:cNvSpPr>
          <p:nvPr>
            <p:ph type="title"/>
          </p:nvPr>
        </p:nvSpPr>
        <p:spPr>
          <a:xfrm>
            <a:off x="971550" y="247333"/>
            <a:ext cx="10515600" cy="667068"/>
          </a:xfrm>
        </p:spPr>
        <p:txBody>
          <a:bodyPr/>
          <a:lstStyle/>
          <a:p>
            <a:pPr algn="ctr"/>
            <a:endParaRPr lang="en-US" dirty="0"/>
          </a:p>
        </p:txBody>
      </p:sp>
      <p:pic>
        <p:nvPicPr>
          <p:cNvPr id="7" name="Picture 6">
            <a:extLst>
              <a:ext uri="{FF2B5EF4-FFF2-40B4-BE49-F238E27FC236}">
                <a16:creationId xmlns:a16="http://schemas.microsoft.com/office/drawing/2014/main" id="{9990F512-5F06-43DB-A587-7328755FD308}"/>
              </a:ext>
            </a:extLst>
          </p:cNvPr>
          <p:cNvPicPr>
            <a:picLocks noChangeAspect="1"/>
          </p:cNvPicPr>
          <p:nvPr/>
        </p:nvPicPr>
        <p:blipFill>
          <a:blip r:embed="rId2"/>
          <a:stretch>
            <a:fillRect/>
          </a:stretch>
        </p:blipFill>
        <p:spPr>
          <a:xfrm>
            <a:off x="2471895" y="1095271"/>
            <a:ext cx="7214716" cy="4839049"/>
          </a:xfrm>
          <a:prstGeom prst="rect">
            <a:avLst/>
          </a:prstGeom>
        </p:spPr>
      </p:pic>
    </p:spTree>
    <p:extLst>
      <p:ext uri="{BB962C8B-B14F-4D97-AF65-F5344CB8AC3E}">
        <p14:creationId xmlns:p14="http://schemas.microsoft.com/office/powerpoint/2010/main" val="351088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a:buFont typeface="Arial" panose="020B0604020202020204" pitchFamily="34" charset="0"/>
              <a:buChar char="•"/>
            </a:pPr>
            <a:r>
              <a:rPr lang="en-US" dirty="0"/>
              <a:t>Education and Career Advancement</a:t>
            </a:r>
          </a:p>
          <a:p>
            <a:pPr lvl="1">
              <a:buFont typeface="Arial" panose="020B0604020202020204" pitchFamily="34" charset="0"/>
              <a:buChar char="•"/>
            </a:pPr>
            <a:r>
              <a:rPr lang="en-US" dirty="0"/>
              <a:t>Nurse Residency Programs</a:t>
            </a:r>
          </a:p>
          <a:p>
            <a:pPr lvl="1">
              <a:buFont typeface="Arial" panose="020B0604020202020204" pitchFamily="34" charset="0"/>
              <a:buChar char="•"/>
            </a:pPr>
            <a:r>
              <a:rPr lang="en-US" dirty="0"/>
              <a:t>Advancing Nursing Degrees</a:t>
            </a:r>
          </a:p>
          <a:p>
            <a:r>
              <a:rPr lang="en-US" dirty="0"/>
              <a:t>Patient Quality and Satisfaction</a:t>
            </a:r>
          </a:p>
          <a:p>
            <a:pPr lvl="1"/>
            <a:r>
              <a:rPr lang="en-US" dirty="0"/>
              <a:t>Certification</a:t>
            </a:r>
          </a:p>
          <a:p>
            <a:pPr lvl="1"/>
            <a:r>
              <a:rPr lang="en-US" dirty="0"/>
              <a:t>Continuing Education</a:t>
            </a:r>
          </a:p>
          <a:p>
            <a:r>
              <a:rPr lang="en-US" dirty="0"/>
              <a:t>Advancing Nursing Practice</a:t>
            </a:r>
          </a:p>
          <a:p>
            <a:pPr lvl="1"/>
            <a:r>
              <a:rPr lang="en-US" dirty="0"/>
              <a:t>Achievement of Nursing Excellence (ANCC Magnet or Pathway to Excellence designation)</a:t>
            </a:r>
          </a:p>
          <a:p>
            <a:pPr lvl="1"/>
            <a:r>
              <a:rPr lang="en-US" dirty="0"/>
              <a:t>Evidenced-Based Practice, Quality Improvement, and/or Research projects</a:t>
            </a:r>
          </a:p>
          <a:p>
            <a:pPr marL="558800" lvl="1" indent="0">
              <a:buNone/>
            </a:pPr>
            <a:endParaRPr lang="en-US" dirty="0"/>
          </a:p>
          <a:p>
            <a:pPr marL="101600" indent="0">
              <a:buNone/>
            </a:pPr>
            <a:endParaRPr lang="en-US" dirty="0"/>
          </a:p>
          <a:p>
            <a:pPr marL="101600" indent="0">
              <a:buNone/>
            </a:pPr>
            <a:endParaRPr lang="en-US" dirty="0"/>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dirty="0"/>
          </a:p>
        </p:txBody>
      </p:sp>
      <p:sp>
        <p:nvSpPr>
          <p:cNvPr id="4" name="Title 3"/>
          <p:cNvSpPr>
            <a:spLocks noGrp="1"/>
          </p:cNvSpPr>
          <p:nvPr>
            <p:ph type="title"/>
          </p:nvPr>
        </p:nvSpPr>
        <p:spPr/>
        <p:txBody>
          <a:bodyPr/>
          <a:lstStyle/>
          <a:p>
            <a:r>
              <a:rPr lang="en-US" dirty="0"/>
              <a:t>Focus Areas of the NSP I Program</a:t>
            </a:r>
          </a:p>
        </p:txBody>
      </p:sp>
    </p:spTree>
    <p:extLst>
      <p:ext uri="{BB962C8B-B14F-4D97-AF65-F5344CB8AC3E}">
        <p14:creationId xmlns:p14="http://schemas.microsoft.com/office/powerpoint/2010/main" val="214930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lnSpcReduction="10000"/>
          </a:bodyPr>
          <a:lstStyle/>
          <a:p>
            <a:r>
              <a:rPr lang="en-US" dirty="0"/>
              <a:t>Increased the number of certified nurses by thirty-two (32) percentage points from 2017-2019 - 2,765 nurses with new professional certifications </a:t>
            </a:r>
          </a:p>
          <a:p>
            <a:r>
              <a:rPr lang="en-US" dirty="0"/>
              <a:t>RN new hire retention rate at eighty-seven (87), seventy-eight (78) and eighty-four (84) percent in FY 2017 through FY 2019 these are all increases from previous years.</a:t>
            </a:r>
          </a:p>
          <a:p>
            <a:r>
              <a:rPr lang="en-US" dirty="0"/>
              <a:t>Increased the number of students receiving funds by forty-nine (49) percent</a:t>
            </a:r>
          </a:p>
          <a:p>
            <a:r>
              <a:rPr lang="en-US" dirty="0"/>
              <a:t>Increase by thirty (30) percent the number of students graduating receiving NSP I funds, ninety-eight (98) percent of those students are hired</a:t>
            </a:r>
          </a:p>
        </p:txBody>
      </p:sp>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dirty="0"/>
          </a:p>
        </p:txBody>
      </p:sp>
      <p:sp>
        <p:nvSpPr>
          <p:cNvPr id="4" name="Title 3"/>
          <p:cNvSpPr>
            <a:spLocks noGrp="1"/>
          </p:cNvSpPr>
          <p:nvPr>
            <p:ph type="title"/>
          </p:nvPr>
        </p:nvSpPr>
        <p:spPr/>
        <p:txBody>
          <a:bodyPr/>
          <a:lstStyle/>
          <a:p>
            <a:r>
              <a:rPr lang="en-US" dirty="0"/>
              <a:t>NSP I Achievements in FY 2017 to FY 2019</a:t>
            </a:r>
          </a:p>
        </p:txBody>
      </p:sp>
    </p:spTree>
    <p:extLst>
      <p:ext uri="{BB962C8B-B14F-4D97-AF65-F5344CB8AC3E}">
        <p14:creationId xmlns:p14="http://schemas.microsoft.com/office/powerpoint/2010/main" val="4183021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2"/>
          </p:nvPr>
        </p:nvSpPr>
        <p:spPr/>
        <p:txBody>
          <a:bodyPr>
            <a:normAutofit/>
          </a:bodyPr>
          <a:lstStyle/>
          <a:p>
            <a:pPr>
              <a:buFont typeface="Arial" panose="020B0604020202020204" pitchFamily="34" charset="0"/>
              <a:buChar char="•"/>
            </a:pPr>
            <a:r>
              <a:rPr lang="en-US" dirty="0"/>
              <a:t>RN vacancy rate remains under nine percent for FY2017 - FY 2019. Vacancy rates at eight, seven and eight percent.</a:t>
            </a:r>
          </a:p>
          <a:p>
            <a:r>
              <a:rPr lang="en-US" dirty="0"/>
              <a:t>An increase in Pathway to Excellence Facilities to 3</a:t>
            </a:r>
          </a:p>
          <a:p>
            <a:r>
              <a:rPr lang="en-US" dirty="0"/>
              <a:t>An increase in new and maintained Magnet designated Facilities to 8</a:t>
            </a:r>
          </a:p>
          <a:p>
            <a:r>
              <a:rPr lang="en-US" dirty="0"/>
              <a:t>Another 15 hospitals reported pursing nursing excellence designation</a:t>
            </a:r>
          </a:p>
          <a:p>
            <a:r>
              <a:rPr lang="en-US" dirty="0"/>
              <a:t>&gt; 500 RNs graduated with advanced degrees, increasing the pool of BSN by 372, 147 MSNs and 13 DNP graduates</a:t>
            </a:r>
          </a:p>
          <a:p>
            <a:endParaRPr lang="en-US" dirty="0"/>
          </a:p>
          <a:p>
            <a:endParaRPr lang="en-US" dirty="0"/>
          </a:p>
          <a:p>
            <a:endParaRPr lang="en-US" dirty="0"/>
          </a:p>
          <a:p>
            <a:endParaRPr lang="en-US" dirty="0"/>
          </a:p>
        </p:txBody>
      </p:sp>
      <p:sp>
        <p:nvSpPr>
          <p:cNvPr id="2" name="Slide Number Placeholder 1"/>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smtClean="0">
                <a:ln>
                  <a:noFill/>
                </a:ln>
                <a:solidFill>
                  <a:srgbClr val="003889"/>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600" b="0" i="0" u="none" strike="noStrike" kern="0" cap="none" spc="0" normalizeH="0" baseline="0" noProof="0">
              <a:ln>
                <a:noFill/>
              </a:ln>
              <a:solidFill>
                <a:srgbClr val="003889"/>
              </a:solidFill>
              <a:effectLst/>
              <a:uLnTx/>
              <a:uFillTx/>
              <a:latin typeface="Arial"/>
              <a:cs typeface="Arial"/>
              <a:sym typeface="Arial"/>
            </a:endParaRPr>
          </a:p>
        </p:txBody>
      </p:sp>
      <p:sp>
        <p:nvSpPr>
          <p:cNvPr id="4" name="Title 3"/>
          <p:cNvSpPr>
            <a:spLocks noGrp="1"/>
          </p:cNvSpPr>
          <p:nvPr>
            <p:ph type="title"/>
          </p:nvPr>
        </p:nvSpPr>
        <p:spPr/>
        <p:txBody>
          <a:bodyPr/>
          <a:lstStyle/>
          <a:p>
            <a:r>
              <a:rPr lang="en-US" dirty="0"/>
              <a:t>NSP I Achievements in FY 2017 to FY 2019, cont.’</a:t>
            </a:r>
          </a:p>
        </p:txBody>
      </p:sp>
    </p:spTree>
    <p:extLst>
      <p:ext uri="{BB962C8B-B14F-4D97-AF65-F5344CB8AC3E}">
        <p14:creationId xmlns:p14="http://schemas.microsoft.com/office/powerpoint/2010/main" val="2100151734"/>
      </p:ext>
    </p:extLst>
  </p:cSld>
  <p:clrMapOvr>
    <a:masterClrMapping/>
  </p:clrMapOvr>
</p:sld>
</file>

<file path=ppt/theme/theme1.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3851</TotalTime>
  <Words>2458</Words>
  <Application>Microsoft Office PowerPoint</Application>
  <PresentationFormat>Widescreen</PresentationFormat>
  <Paragraphs>429</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Raleway Light</vt:lpstr>
      <vt:lpstr>Raleway</vt:lpstr>
      <vt:lpstr>Office Theme</vt:lpstr>
      <vt:lpstr>Nurse Support Program I</vt:lpstr>
      <vt:lpstr>Agenda</vt:lpstr>
      <vt:lpstr>NSP I Advisory Committee Members</vt:lpstr>
      <vt:lpstr>Introduction &amp; Overview of NSP I</vt:lpstr>
      <vt:lpstr>Funding for NSP I</vt:lpstr>
      <vt:lpstr>History of NSP I</vt:lpstr>
      <vt:lpstr>Focus Areas of the NSP I Program</vt:lpstr>
      <vt:lpstr>NSP I Achievements in FY 2017 to FY 2019</vt:lpstr>
      <vt:lpstr>NSP I Achievements in FY 2017 to FY 2019, cont.’</vt:lpstr>
      <vt:lpstr>NSP I Achievements in FY 2017 to FY 2019, cont.’</vt:lpstr>
      <vt:lpstr>NSP I Achievement in FY 2017 to 2019, cont’</vt:lpstr>
      <vt:lpstr>Roles of HSCRC &amp; Advisory Committee</vt:lpstr>
      <vt:lpstr>Roles of Hospitals</vt:lpstr>
      <vt:lpstr>PowerPoint Presentation</vt:lpstr>
      <vt:lpstr>NSP I Recommendations FY 2017 - 2022</vt:lpstr>
      <vt:lpstr>Recommendations for Future Funding</vt:lpstr>
      <vt:lpstr>Continued Monitoring / Improvement</vt:lpstr>
      <vt:lpstr>Future Advisory Board Initiatives</vt:lpstr>
      <vt:lpstr>QUESTIONS</vt:lpstr>
      <vt:lpstr>PROGRAM PLANNING: Navigating the Documents</vt:lpstr>
      <vt:lpstr>First Things First---How Much is Budgeted?</vt:lpstr>
      <vt:lpstr>Program Definitions and Planning</vt:lpstr>
      <vt:lpstr>Planning Process</vt:lpstr>
      <vt:lpstr>Examples of Expense Changes</vt:lpstr>
      <vt:lpstr>NSP I Categories: (1) Lifelong Learning Programs</vt:lpstr>
      <vt:lpstr>NSP I Categories: (2) Leadership</vt:lpstr>
      <vt:lpstr>NSP I Categories: (3) Advancing Practice of Nurses</vt:lpstr>
      <vt:lpstr>Programs Inconsistent with NSP I Goals WILL NOT be Approved</vt:lpstr>
      <vt:lpstr>Program Description</vt:lpstr>
      <vt:lpstr>Program Description</vt:lpstr>
      <vt:lpstr>SMART Goals</vt:lpstr>
      <vt:lpstr>Example---Nurse Residency Program</vt:lpstr>
      <vt:lpstr>Example---Nursing Student Program</vt:lpstr>
      <vt:lpstr>Measures of Success (Outcomes)</vt:lpstr>
      <vt:lpstr>Clarifying Terms When Measuring Results</vt:lpstr>
      <vt:lpstr>Measurement Plan</vt:lpstr>
      <vt:lpstr>Always Think About the Data</vt:lpstr>
      <vt:lpstr>FTEs--Definition</vt:lpstr>
      <vt:lpstr>Reporting Overview</vt:lpstr>
      <vt:lpstr>Annual Report---Data Metrics</vt:lpstr>
      <vt:lpstr>NSP I Data Metrics</vt:lpstr>
      <vt:lpstr>Data Collection Tool---Bodies or FTEs?</vt:lpstr>
      <vt:lpstr>Category: Nurse Residency Program</vt:lpstr>
      <vt:lpstr>Data Collection Tool---Bodies or FTEs?</vt:lpstr>
      <vt:lpstr>Approval Process</vt:lpstr>
      <vt:lpstr>Resource Team</vt:lpstr>
      <vt:lpstr>QUESTIONS</vt:lpstr>
      <vt:lpstr>Budget &amp; Financial Submission Benjamin  Quintanilla, HSCRC</vt:lpstr>
      <vt:lpstr>Beginning Budget Submission</vt:lpstr>
      <vt:lpstr>Purpose of the Budget Form</vt:lpstr>
      <vt:lpstr>Definitions</vt:lpstr>
      <vt:lpstr>Year-End Submission</vt:lpstr>
      <vt:lpstr>Purpose of the Year-End Submission</vt:lpstr>
      <vt:lpstr>Definitions</vt:lpstr>
      <vt:lpstr>QUESTIONS</vt:lpstr>
      <vt:lpstr>Recap &amp; Next Steps Oscar Ibarra, HSCRC</vt:lpstr>
      <vt:lpstr>Timeline for Annual Reporting FY 20</vt:lpstr>
      <vt:lpstr>Timeline for Annual Reporting</vt:lpstr>
      <vt:lpstr>New for 2020</vt:lpstr>
      <vt:lpstr>What if I need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Partnership Catalyst Grant Program</dc:title>
  <dc:creator>Aline Lin</dc:creator>
  <cp:lastModifiedBy>Windows User</cp:lastModifiedBy>
  <cp:revision>113</cp:revision>
  <dcterms:created xsi:type="dcterms:W3CDTF">2020-04-28T19:02:29Z</dcterms:created>
  <dcterms:modified xsi:type="dcterms:W3CDTF">2020-09-21T22:10:03Z</dcterms:modified>
</cp:coreProperties>
</file>