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sldIdLst>
    <p:sldId id="288" r:id="rId2"/>
    <p:sldId id="258" r:id="rId3"/>
    <p:sldId id="292" r:id="rId4"/>
    <p:sldId id="290" r:id="rId5"/>
    <p:sldId id="287" r:id="rId6"/>
    <p:sldId id="301" r:id="rId7"/>
    <p:sldId id="302" r:id="rId8"/>
    <p:sldId id="303" r:id="rId9"/>
    <p:sldId id="299" r:id="rId10"/>
    <p:sldId id="300" r:id="rId11"/>
    <p:sldId id="297" r:id="rId12"/>
    <p:sldId id="260" r:id="rId13"/>
    <p:sldId id="261" r:id="rId14"/>
    <p:sldId id="262" r:id="rId15"/>
    <p:sldId id="264" r:id="rId16"/>
    <p:sldId id="263" r:id="rId17"/>
    <p:sldId id="265" r:id="rId18"/>
    <p:sldId id="266" r:id="rId19"/>
    <p:sldId id="267" r:id="rId20"/>
    <p:sldId id="257" r:id="rId21"/>
    <p:sldId id="268" r:id="rId22"/>
    <p:sldId id="269" r:id="rId23"/>
    <p:sldId id="270" r:id="rId24"/>
    <p:sldId id="271" r:id="rId25"/>
    <p:sldId id="272" r:id="rId26"/>
    <p:sldId id="273" r:id="rId27"/>
    <p:sldId id="274" r:id="rId28"/>
    <p:sldId id="275" r:id="rId29"/>
    <p:sldId id="276" r:id="rId30"/>
    <p:sldId id="277" r:id="rId31"/>
    <p:sldId id="304" r:id="rId32"/>
    <p:sldId id="294" r:id="rId33"/>
    <p:sldId id="295" r:id="rId34"/>
    <p:sldId id="278" r:id="rId35"/>
    <p:sldId id="279" r:id="rId36"/>
    <p:sldId id="280" r:id="rId37"/>
    <p:sldId id="281" r:id="rId38"/>
    <p:sldId id="305" r:id="rId39"/>
    <p:sldId id="283" r:id="rId40"/>
    <p:sldId id="284" r:id="rId41"/>
    <p:sldId id="28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8C3B7-A5BE-4376-B414-0ECEB73B3242}" type="datetimeFigureOut">
              <a:rPr lang="en-US" smtClean="0"/>
              <a:t>9/17/2020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E1E46-3D49-4542-837C-36EAF206CA6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A676-043C-43A4-9D0E-2172EF0D2B3C}" type="slidenum">
              <a:rPr lang="en-US" smtClean="0"/>
              <a:t>11</a:t>
            </a:fld>
            <a:endParaRPr lang="en-US"/>
          </a:p>
        </p:txBody>
      </p:sp>
    </p:spTree>
    <p:extLst>
      <p:ext uri="{BB962C8B-B14F-4D97-AF65-F5344CB8AC3E}">
        <p14:creationId xmlns:p14="http://schemas.microsoft.com/office/powerpoint/2010/main" val="67638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solidFill>
                  <a:prstClr val="white">
                    <a:lumMod val="50000"/>
                  </a:prstClr>
                </a:solidFill>
                <a:cs typeface="Calibri" panose="020F0502020204030204" pitchFamily="34" charset="0"/>
              </a:rPr>
              <a:t>To change this poster, replace our </a:t>
            </a:r>
            <a:r>
              <a:rPr lang="en-US" baseline="0" dirty="0">
                <a:solidFill>
                  <a:prstClr val="white">
                    <a:lumMod val="50000"/>
                  </a:prstClr>
                </a:solidFill>
                <a:cs typeface="Calibri" panose="020F0502020204030204" pitchFamily="34" charset="0"/>
              </a:rPr>
              <a:t>sample content with your own</a:t>
            </a:r>
            <a:r>
              <a:rPr lang="en-US" dirty="0">
                <a:solidFill>
                  <a:prstClr val="white">
                    <a:lumMod val="50000"/>
                  </a:prstClr>
                </a:solidFill>
                <a:cs typeface="Calibri" panose="020F0502020204030204" pitchFamily="34" charset="0"/>
              </a:rPr>
              <a:t>. Or, if you'd rather start</a:t>
            </a:r>
            <a:r>
              <a:rPr lang="en-US" baseline="0" dirty="0">
                <a:solidFill>
                  <a:prstClr val="white">
                    <a:lumMod val="50000"/>
                  </a:prstClr>
                </a:solidFill>
                <a:cs typeface="Calibri" panose="020F0502020204030204" pitchFamily="34" charset="0"/>
              </a:rPr>
              <a:t> from a clean slate, use the New Slide button on the Home tab to insert a new page, then enter your text and content in the empty placeholders.</a:t>
            </a:r>
            <a:r>
              <a:rPr lang="en-US" dirty="0">
                <a:solidFill>
                  <a:prstClr val="white">
                    <a:lumMod val="50000"/>
                  </a:prstClr>
                </a:solidFill>
                <a:cs typeface="Calibri" panose="020F0502020204030204" pitchFamily="34" charset="0"/>
              </a:rPr>
              <a:t> If you need more placeholders for titles, subtitles or body text, copy any of the existing placeholders, then drag the new one into place. </a:t>
            </a:r>
            <a:endParaRPr lang="en-US" sz="1200" dirty="0">
              <a:solidFill>
                <a:prstClr val="white">
                  <a:lumMod val="50000"/>
                </a:prst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pPr/>
              <a:t>22</a:t>
            </a:fld>
            <a:endParaRPr lang="en-US"/>
          </a:p>
        </p:txBody>
      </p:sp>
    </p:spTree>
    <p:extLst>
      <p:ext uri="{BB962C8B-B14F-4D97-AF65-F5344CB8AC3E}">
        <p14:creationId xmlns:p14="http://schemas.microsoft.com/office/powerpoint/2010/main" val="1953554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F61D84-D899-4CA4-A0CF-FE6D6AFFBAB3}" type="datetimeFigureOut">
              <a:rPr lang="en-US" smtClean="0"/>
              <a:t>9/17/2020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8BFE85-9BD4-4137-8A6C-A256300C32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1333500" y="206375"/>
            <a:ext cx="6477000" cy="523863"/>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333500" y="747626"/>
            <a:ext cx="6477000" cy="173124"/>
          </a:xfrm>
        </p:spPr>
        <p:txBody>
          <a:bodyPr>
            <a:noAutofit/>
          </a:bodyPr>
          <a:lstStyle>
            <a:lvl1pPr marL="0" indent="0">
              <a:spcBef>
                <a:spcPts val="0"/>
              </a:spcBef>
              <a:buNone/>
              <a:defRPr sz="500">
                <a:solidFill>
                  <a:schemeClr val="bg1"/>
                </a:solidFill>
              </a:defRPr>
            </a:lvl1pPr>
            <a:lvl2pPr marL="0" indent="0">
              <a:spcBef>
                <a:spcPts val="0"/>
              </a:spcBef>
              <a:buNone/>
              <a:defRPr sz="500">
                <a:solidFill>
                  <a:schemeClr val="bg1"/>
                </a:solidFill>
              </a:defRPr>
            </a:lvl2pPr>
            <a:lvl3pPr marL="0" indent="0">
              <a:spcBef>
                <a:spcPts val="0"/>
              </a:spcBef>
              <a:buNone/>
              <a:defRPr sz="500">
                <a:solidFill>
                  <a:schemeClr val="bg1"/>
                </a:solidFill>
              </a:defRPr>
            </a:lvl3pPr>
            <a:lvl4pPr marL="0" indent="0">
              <a:spcBef>
                <a:spcPts val="0"/>
              </a:spcBef>
              <a:buNone/>
              <a:defRPr sz="500">
                <a:solidFill>
                  <a:schemeClr val="bg1"/>
                </a:solidFill>
              </a:defRPr>
            </a:lvl4pPr>
            <a:lvl5pPr marL="0" indent="0">
              <a:spcBef>
                <a:spcPts val="0"/>
              </a:spcBef>
              <a:buNone/>
              <a:defRPr sz="500">
                <a:solidFill>
                  <a:schemeClr val="bg1"/>
                </a:solidFill>
              </a:defRPr>
            </a:lvl5pPr>
            <a:lvl6pPr marL="0" indent="0">
              <a:spcBef>
                <a:spcPts val="0"/>
              </a:spcBef>
              <a:buNone/>
              <a:defRPr sz="500">
                <a:solidFill>
                  <a:schemeClr val="bg1"/>
                </a:solidFill>
              </a:defRPr>
            </a:lvl6pPr>
            <a:lvl7pPr marL="0" indent="0">
              <a:spcBef>
                <a:spcPts val="0"/>
              </a:spcBef>
              <a:buNone/>
              <a:defRPr sz="500">
                <a:solidFill>
                  <a:schemeClr val="bg1"/>
                </a:solidFill>
              </a:defRPr>
            </a:lvl7pPr>
            <a:lvl8pPr marL="0" indent="0">
              <a:spcBef>
                <a:spcPts val="0"/>
              </a:spcBef>
              <a:buNone/>
              <a:defRPr sz="500">
                <a:solidFill>
                  <a:schemeClr val="bg1"/>
                </a:solidFill>
              </a:defRPr>
            </a:lvl8pPr>
            <a:lvl9pPr marL="0" indent="0">
              <a:spcBef>
                <a:spcPts val="0"/>
              </a:spcBef>
              <a:buNone/>
              <a:defRPr sz="500">
                <a:solidFill>
                  <a:schemeClr val="bg1"/>
                </a:solidFill>
              </a:defRPr>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pPr/>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
        <p:nvSpPr>
          <p:cNvPr id="7" name="Text Placeholder 6"/>
          <p:cNvSpPr>
            <a:spLocks noGrp="1"/>
          </p:cNvSpPr>
          <p:nvPr>
            <p:ph type="body" sz="quarter" idx="13" hasCustomPrompt="1"/>
          </p:nvPr>
        </p:nvSpPr>
        <p:spPr>
          <a:xfrm>
            <a:off x="238125" y="1219200"/>
            <a:ext cx="2667000" cy="254000"/>
          </a:xfrm>
          <a:prstGeom prst="round1Rect">
            <a:avLst/>
          </a:prstGeom>
          <a:solidFill>
            <a:schemeClr val="accent2"/>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238125" y="1473200"/>
            <a:ext cx="2667000" cy="142875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238125" y="3131820"/>
            <a:ext cx="2667000" cy="254000"/>
          </a:xfrm>
          <a:prstGeom prst="round1Rect">
            <a:avLst/>
          </a:prstGeom>
          <a:solidFill>
            <a:schemeClr val="accent3"/>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238125" y="3385820"/>
            <a:ext cx="2667000" cy="1893368"/>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238125" y="5381625"/>
            <a:ext cx="2667000" cy="254000"/>
          </a:xfrm>
          <a:prstGeom prst="round1Rect">
            <a:avLst/>
          </a:prstGeom>
          <a:solidFill>
            <a:schemeClr val="accent4"/>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238125"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3238500" y="1219200"/>
            <a:ext cx="2667000" cy="254000"/>
          </a:xfrm>
          <a:prstGeom prst="round1Rect">
            <a:avLst/>
          </a:prstGeom>
          <a:solidFill>
            <a:schemeClr val="accent5"/>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3238500" y="1473200"/>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3238500" y="2489200"/>
            <a:ext cx="2667000" cy="1285875"/>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3238500" y="4889500"/>
            <a:ext cx="2667000" cy="365125"/>
          </a:xfrm>
        </p:spPr>
        <p:txBody>
          <a:bodyPr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3238500" y="5381625"/>
            <a:ext cx="2667000" cy="254000"/>
          </a:xfrm>
          <a:prstGeom prst="round1Rect">
            <a:avLst/>
          </a:prstGeom>
          <a:solidFill>
            <a:schemeClr val="accent6"/>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3238500"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6229350" y="1219200"/>
            <a:ext cx="2667000" cy="254000"/>
          </a:xfrm>
          <a:prstGeom prst="round1Rect">
            <a:avLst/>
          </a:prstGeom>
          <a:solidFill>
            <a:schemeClr val="accent6"/>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6229350" y="1473200"/>
            <a:ext cx="2667000" cy="15240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6229350" y="3299460"/>
            <a:ext cx="2667000" cy="15240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6229350" y="5381625"/>
            <a:ext cx="2667000" cy="254000"/>
          </a:xfrm>
          <a:prstGeom prst="round1Rect">
            <a:avLst/>
          </a:prstGeom>
          <a:solidFill>
            <a:schemeClr val="accent1"/>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6229350"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F61D84-D899-4CA4-A0CF-FE6D6AFFBAB3}"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61D84-D899-4CA4-A0CF-FE6D6AFFBAB3}"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FE85-9BD4-4137-8A6C-A256300C3273}"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F61D84-D899-4CA4-A0CF-FE6D6AFFBAB3}"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BFE85-9BD4-4137-8A6C-A256300C32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F61D84-D899-4CA4-A0CF-FE6D6AFFBAB3}"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BFE85-9BD4-4137-8A6C-A256300C3273}"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61D84-D899-4CA4-A0CF-FE6D6AFFBAB3}"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F61D84-D899-4CA4-A0CF-FE6D6AFFBAB3}"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FE85-9BD4-4137-8A6C-A256300C32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F61D84-D899-4CA4-A0CF-FE6D6AFFBAB3}" type="datetimeFigureOut">
              <a:rPr lang="en-US" smtClean="0"/>
              <a:t>9/17/2020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8BFE85-9BD4-4137-8A6C-A256300C327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F61D84-D899-4CA4-A0CF-FE6D6AFFBAB3}" type="datetimeFigureOut">
              <a:rPr lang="en-US" smtClean="0"/>
              <a:t>9/17/2020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8BFE85-9BD4-4137-8A6C-A256300C32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ursing.umaryland.edu/mnw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ubmed.ncbi.nlm.nih.gov/309509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nursesupport.org/assets/files/1/files/nspii/17102-expanded-pathways-to-bsnatb-1-2-3-ccbc.pdf" TargetMode="External"/><Relationship Id="rId13" Type="http://schemas.openxmlformats.org/officeDocument/2006/relationships/hyperlink" Target="https://nursesupport.org/assets/files/1/files/nspii/19106---16111-cecil-harford-apin-nsp-ii-project-directors-meeting-3819.pdf" TargetMode="External"/><Relationship Id="rId18" Type="http://schemas.openxmlformats.org/officeDocument/2006/relationships/hyperlink" Target="https://nursesupport.org/assets/files/1/files/nspii/umsonptech-murraytrockynsp-ii-pd-mtg_030819.pptx" TargetMode="External"/><Relationship Id="rId3" Type="http://schemas.openxmlformats.org/officeDocument/2006/relationships/hyperlink" Target="https://nursesupport.org/assets/files/1/files/nspii/hagerstown-community-college-two-year-pathway-initiative-b2-6-24-19.pptx" TargetMode="External"/><Relationship Id="rId7" Type="http://schemas.openxmlformats.org/officeDocument/2006/relationships/hyperlink" Target="https://nursesupport.org/assets/files/1/files/nspii/16803-su-esfaminspii-directors-meeting-3-8-19.pptx" TargetMode="External"/><Relationship Id="rId12" Type="http://schemas.openxmlformats.org/officeDocument/2006/relationships/hyperlink" Target="https://nursesupport.org/assets/files/1/files/nspii/18121-salisbury-u-ecap-pdf-3-8-19.pdf" TargetMode="External"/><Relationship Id="rId17" Type="http://schemas.openxmlformats.org/officeDocument/2006/relationships/hyperlink" Target="https://nursesupport.org/assets/files/1/files/nspii/19120-nsp-presentation-towson-u-3-8-19.pptx" TargetMode="External"/><Relationship Id="rId2" Type="http://schemas.openxmlformats.org/officeDocument/2006/relationships/hyperlink" Target="https://nursesupport.org/assets/files/1/files/nspii/nlnpax-testing.pdf" TargetMode="External"/><Relationship Id="rId16" Type="http://schemas.openxmlformats.org/officeDocument/2006/relationships/hyperlink" Target="https://nursesupport.org/assets/files/1/files/nspii/19119-towson-university-increasing-the-supply-of-qualified-nurse-faculty-mark-hayley.pptx" TargetMode="External"/><Relationship Id="rId1" Type="http://schemas.openxmlformats.org/officeDocument/2006/relationships/slideLayout" Target="../slideLayouts/slideLayout2.xml"/><Relationship Id="rId6" Type="http://schemas.openxmlformats.org/officeDocument/2006/relationships/hyperlink" Target="https://nursesupport.org/assets/files/1/files/nspii/3-8-2019-nspii-directors-meeting-p--franklin-nli.pptx" TargetMode="External"/><Relationship Id="rId11" Type="http://schemas.openxmlformats.org/officeDocument/2006/relationships/hyperlink" Target="https://nursesupport.org/assets/files/1/files/nspii/18120-salisbury-u-project-director-s-meeting_03-08-2019_.pptx" TargetMode="External"/><Relationship Id="rId5" Type="http://schemas.openxmlformats.org/officeDocument/2006/relationships/hyperlink" Target="https://nursesupport.org/assets/files/1/files/nspii/nsp-ii-worwic-cascin-initiative.pptx" TargetMode="External"/><Relationship Id="rId15" Type="http://schemas.openxmlformats.org/officeDocument/2006/relationships/hyperlink" Target="https://nursesupport.org/assets/files/1/files/nspii/19116-accelerated-second-degree-bsn-ndmu-3-8-19.pptx" TargetMode="External"/><Relationship Id="rId10" Type="http://schemas.openxmlformats.org/officeDocument/2006/relationships/hyperlink" Target="https://nursesupport.org/assets/files/1/files/nspii/18101-aacc_project-directors-meeting_sp2019.pptx" TargetMode="External"/><Relationship Id="rId19" Type="http://schemas.openxmlformats.org/officeDocument/2006/relationships/hyperlink" Target="https://nursesupport.org/assets/files/1/files/nspii/19125-advise-umson.pptx" TargetMode="External"/><Relationship Id="rId4" Type="http://schemas.openxmlformats.org/officeDocument/2006/relationships/hyperlink" Target="https://nursesupport.org/assets/files/1/files/nspii/16112-span-mhec-nsp-ii-presentation-3_8_19.pptx" TargetMode="External"/><Relationship Id="rId9" Type="http://schemas.openxmlformats.org/officeDocument/2006/relationships/hyperlink" Target="https://nursesupport.org/assets/files/1/files/nspii/17104-ppt-apin-3-8-19.pptx" TargetMode="External"/><Relationship Id="rId14" Type="http://schemas.openxmlformats.org/officeDocument/2006/relationships/hyperlink" Target="https://nursesupport.org/assets/files/1/files/nspii/19107-hood-college-2019-dissemination-presentation.ppt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ursesupport.org/assets/files/1/files/nspii/-1-bim-akintade--development-and-implementation-of-a-collaborative-nurse-practitioner-clinical-training-program.pdf" TargetMode="External"/><Relationship Id="rId2" Type="http://schemas.openxmlformats.org/officeDocument/2006/relationships/hyperlink" Target="https://www.nursing.umaryland.edu/academics/pe/events/mdac/" TargetMode="External"/><Relationship Id="rId1" Type="http://schemas.openxmlformats.org/officeDocument/2006/relationships/slideLayout" Target="../slideLayouts/slideLayout2.xml"/><Relationship Id="rId4" Type="http://schemas.openxmlformats.org/officeDocument/2006/relationships/hyperlink" Target="https://nursesupport.org/assets/files/1/files/nspii/-6-crusse--where-are-we-five-years-later.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laudine.williams@maryland.gov" TargetMode="External"/><Relationship Id="rId7" Type="http://schemas.openxmlformats.org/officeDocument/2006/relationships/hyperlink" Target="http://www.nursesupport.org/" TargetMode="External"/><Relationship Id="rId2" Type="http://schemas.openxmlformats.org/officeDocument/2006/relationships/hyperlink" Target="mailto:oscar.ibarra@maryland.gov" TargetMode="External"/><Relationship Id="rId1" Type="http://schemas.openxmlformats.org/officeDocument/2006/relationships/slideLayout" Target="../slideLayouts/slideLayout2.xml"/><Relationship Id="rId6" Type="http://schemas.openxmlformats.org/officeDocument/2006/relationships/hyperlink" Target="mailto:kimberly.ford@maryland.gov" TargetMode="External"/><Relationship Id="rId5" Type="http://schemas.openxmlformats.org/officeDocument/2006/relationships/hyperlink" Target="mailto:peggy.daw@maryland.gov" TargetMode="External"/><Relationship Id="rId4" Type="http://schemas.openxmlformats.org/officeDocument/2006/relationships/hyperlink" Target="mailto:benjamin.quintanilla@maryland.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aubrey.bascombe1@maryland.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www.nursesupport.org/" TargetMode="External"/><Relationship Id="rId2" Type="http://schemas.openxmlformats.org/officeDocument/2006/relationships/hyperlink" Target="https://hscrc.maryland.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dsource.org/wp-content/uploads/2019/02/Zhang-Daniel-Pforsich-Lin-2017-%20United-States-Registered-Nurse-Workforce-Report-Card-and-Shortage-Forecast_-ARevisi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scrc.maryland.gov/Documents/December%202019%20Public%20Pre-Meeting%20Materialsv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8077200" cy="320039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Nurse Support Program II</a:t>
            </a:r>
            <a:br>
              <a:rPr lang="en-US" dirty="0" smtClean="0"/>
            </a:br>
            <a:r>
              <a:rPr lang="en-US" dirty="0" smtClean="0"/>
              <a:t>FY </a:t>
            </a:r>
            <a:r>
              <a:rPr lang="en-US" dirty="0" smtClean="0"/>
              <a:t>2022 </a:t>
            </a:r>
            <a:r>
              <a:rPr lang="en-US" dirty="0" smtClean="0"/>
              <a:t>Technical Assistance</a:t>
            </a:r>
            <a:br>
              <a:rPr lang="en-US" dirty="0" smtClean="0"/>
            </a:b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Peg </a:t>
            </a:r>
            <a:r>
              <a:rPr lang="en-US" dirty="0" err="1" smtClean="0"/>
              <a:t>Daw</a:t>
            </a:r>
            <a:r>
              <a:rPr lang="en-US" dirty="0"/>
              <a:t> </a:t>
            </a:r>
            <a:r>
              <a:rPr lang="en-US" dirty="0" smtClean="0"/>
              <a:t>&amp; Kim Ford- MHEC</a:t>
            </a:r>
          </a:p>
          <a:p>
            <a:r>
              <a:rPr lang="en-US" dirty="0" smtClean="0"/>
              <a:t>Oscar Ibarra- HSCRC </a:t>
            </a:r>
          </a:p>
          <a:p>
            <a:r>
              <a:rPr lang="en-US" dirty="0" smtClean="0"/>
              <a:t>September 17, 2020</a:t>
            </a:r>
            <a:endParaRPr lang="en-US" dirty="0"/>
          </a:p>
        </p:txBody>
      </p:sp>
    </p:spTree>
    <p:extLst>
      <p:ext uri="{BB962C8B-B14F-4D97-AF65-F5344CB8AC3E}">
        <p14:creationId xmlns:p14="http://schemas.microsoft.com/office/powerpoint/2010/main" val="169861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Funding for</a:t>
            </a:r>
            <a:r>
              <a:rPr lang="en-US" sz="2800" dirty="0"/>
              <a:t/>
            </a:r>
            <a:br>
              <a:rPr lang="en-US" sz="2800" dirty="0"/>
            </a:br>
            <a:r>
              <a:rPr lang="en-US" sz="2800" dirty="0"/>
              <a:t>Statewide Initiatives Faculty-Focused Awards</a:t>
            </a:r>
          </a:p>
        </p:txBody>
      </p:sp>
      <p:graphicFrame>
        <p:nvGraphicFramePr>
          <p:cNvPr id="6" name="Content Placeholder 5"/>
          <p:cNvGraphicFramePr>
            <a:graphicFrameLocks noGrp="1"/>
          </p:cNvGraphicFramePr>
          <p:nvPr>
            <p:ph idx="1"/>
            <p:extLst/>
          </p:nvPr>
        </p:nvGraphicFramePr>
        <p:xfrm>
          <a:off x="457202" y="1295401"/>
          <a:ext cx="8229597" cy="4871085"/>
        </p:xfrm>
        <a:graphic>
          <a:graphicData uri="http://schemas.openxmlformats.org/drawingml/2006/table">
            <a:tbl>
              <a:tblPr firstRow="1" bandRow="1">
                <a:tableStyleId>{5C22544A-7EE6-4342-B048-85BDC9FD1C3A}</a:tableStyleId>
              </a:tblPr>
              <a:tblGrid>
                <a:gridCol w="1447798">
                  <a:extLst>
                    <a:ext uri="{9D8B030D-6E8A-4147-A177-3AD203B41FA5}">
                      <a16:colId xmlns:a16="http://schemas.microsoft.com/office/drawing/2014/main" val="2795689239"/>
                    </a:ext>
                  </a:extLst>
                </a:gridCol>
                <a:gridCol w="1241450">
                  <a:extLst>
                    <a:ext uri="{9D8B030D-6E8A-4147-A177-3AD203B41FA5}">
                      <a16:colId xmlns:a16="http://schemas.microsoft.com/office/drawing/2014/main" val="4231981002"/>
                    </a:ext>
                  </a:extLst>
                </a:gridCol>
                <a:gridCol w="1344624">
                  <a:extLst>
                    <a:ext uri="{9D8B030D-6E8A-4147-A177-3AD203B41FA5}">
                      <a16:colId xmlns:a16="http://schemas.microsoft.com/office/drawing/2014/main" val="4183370119"/>
                    </a:ext>
                  </a:extLst>
                </a:gridCol>
                <a:gridCol w="1528726">
                  <a:extLst>
                    <a:ext uri="{9D8B030D-6E8A-4147-A177-3AD203B41FA5}">
                      <a16:colId xmlns:a16="http://schemas.microsoft.com/office/drawing/2014/main" val="153891067"/>
                    </a:ext>
                  </a:extLst>
                </a:gridCol>
                <a:gridCol w="1322375">
                  <a:extLst>
                    <a:ext uri="{9D8B030D-6E8A-4147-A177-3AD203B41FA5}">
                      <a16:colId xmlns:a16="http://schemas.microsoft.com/office/drawing/2014/main" val="2045824914"/>
                    </a:ext>
                  </a:extLst>
                </a:gridCol>
                <a:gridCol w="1344624">
                  <a:extLst>
                    <a:ext uri="{9D8B030D-6E8A-4147-A177-3AD203B41FA5}">
                      <a16:colId xmlns:a16="http://schemas.microsoft.com/office/drawing/2014/main" val="482616904"/>
                    </a:ext>
                  </a:extLst>
                </a:gridCol>
              </a:tblGrid>
              <a:tr h="76977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Awarded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algn="ctr" fontAlgn="b"/>
                      <a:r>
                        <a:rPr lang="en-US" sz="1400" b="1" i="0" u="none" strike="noStrike" dirty="0">
                          <a:solidFill>
                            <a:schemeClr val="bg1"/>
                          </a:solidFill>
                          <a:effectLst/>
                          <a:latin typeface="Times New Roman"/>
                        </a:rPr>
                        <a:t>Hal and Jo Cohen Graduate Nurse Faculty Scholarship (GNF)</a:t>
                      </a:r>
                    </a:p>
                  </a:txBody>
                  <a:tcPr marL="9525" marR="9525" marT="9525" marB="0" anchor="b"/>
                </a:tc>
                <a:tc>
                  <a:txBody>
                    <a:bodyPr/>
                    <a:lstStyle/>
                    <a:p>
                      <a:pPr algn="ctr" fontAlgn="b"/>
                      <a:r>
                        <a:rPr lang="en-US" sz="1400" b="1" i="0" u="none" strike="noStrike" dirty="0">
                          <a:solidFill>
                            <a:schemeClr val="bg1"/>
                          </a:solidFill>
                          <a:effectLst/>
                          <a:latin typeface="Times New Roman"/>
                        </a:rPr>
                        <a:t>New Nurse Faculty Fellowship (NNFF)</a:t>
                      </a:r>
                    </a:p>
                  </a:txBody>
                  <a:tcPr marL="9525" marR="9525" marT="9525" marB="0" anchor="b"/>
                </a:tc>
                <a:tc>
                  <a:txBody>
                    <a:bodyPr/>
                    <a:lstStyle/>
                    <a:p>
                      <a:pPr algn="ctr" fontAlgn="b"/>
                      <a:r>
                        <a:rPr lang="en-US" sz="1400" b="1" i="0" u="none" strike="noStrike" dirty="0">
                          <a:solidFill>
                            <a:schemeClr val="bg1"/>
                          </a:solidFill>
                          <a:effectLst/>
                          <a:latin typeface="Times New Roman"/>
                        </a:rPr>
                        <a:t>Nurse Educator Doctoral Grants for Practice and Dissertation Research </a:t>
                      </a:r>
                      <a:endParaRPr lang="en-US" sz="1400" b="1" i="0" u="none" strike="noStrike" dirty="0" smtClean="0">
                        <a:solidFill>
                          <a:schemeClr val="bg1"/>
                        </a:solidFill>
                        <a:effectLst/>
                        <a:latin typeface="Times New Roman"/>
                      </a:endParaRPr>
                    </a:p>
                    <a:p>
                      <a:pPr algn="ctr" fontAlgn="b"/>
                      <a:r>
                        <a:rPr lang="en-US" sz="1400" b="1" i="0" u="none" strike="noStrike" dirty="0" smtClean="0">
                          <a:solidFill>
                            <a:schemeClr val="bg1"/>
                          </a:solidFill>
                          <a:effectLst/>
                          <a:latin typeface="Times New Roman"/>
                        </a:rPr>
                        <a:t>(</a:t>
                      </a:r>
                      <a:r>
                        <a:rPr lang="en-US" sz="1400" b="1" i="0" u="none" strike="noStrike" dirty="0">
                          <a:solidFill>
                            <a:schemeClr val="bg1"/>
                          </a:solidFill>
                          <a:effectLst/>
                          <a:latin typeface="Times New Roman"/>
                        </a:rPr>
                        <a:t>NEDG)</a:t>
                      </a:r>
                    </a:p>
                  </a:txBody>
                  <a:tcPr marL="9525" marR="9525" marT="9525" marB="0" anchor="b"/>
                </a:tc>
                <a:tc>
                  <a:txBody>
                    <a:bodyPr/>
                    <a:lstStyle/>
                    <a:p>
                      <a:pPr algn="ctr" fontAlgn="b"/>
                      <a:r>
                        <a:rPr lang="en-US" sz="1400" b="1" i="0" u="none" strike="noStrike" dirty="0">
                          <a:solidFill>
                            <a:schemeClr val="bg1"/>
                          </a:solidFill>
                          <a:effectLst/>
                          <a:latin typeface="Times New Roman"/>
                        </a:rPr>
                        <a:t>Academic Nurse Educator Certification (ANEC)</a:t>
                      </a:r>
                    </a:p>
                  </a:txBody>
                  <a:tcPr marL="9525" marR="9525" marT="9525" marB="0" anchor="b"/>
                </a:tc>
                <a:tc>
                  <a:txBody>
                    <a:bodyPr/>
                    <a:lstStyle/>
                    <a:p>
                      <a:pPr marL="0" marR="0" algn="ct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Total Funding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97163988"/>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600" b="0" i="0" u="none" strike="noStrike" dirty="0">
                          <a:solidFill>
                            <a:srgbClr val="000000"/>
                          </a:solidFill>
                          <a:effectLst/>
                          <a:latin typeface="Times New Roman"/>
                        </a:rPr>
                        <a:t>$1,807,929</a:t>
                      </a:r>
                    </a:p>
                  </a:txBody>
                  <a:tcPr marL="9525" marR="9525" marT="9525" marB="0" anchor="ctr"/>
                </a:tc>
                <a:tc>
                  <a:txBody>
                    <a:bodyPr/>
                    <a:lstStyle/>
                    <a:p>
                      <a:pPr algn="r" fontAlgn="b"/>
                      <a:r>
                        <a:rPr lang="en-US" sz="1600" b="0" i="0" u="none" strike="noStrike">
                          <a:solidFill>
                            <a:srgbClr val="000000"/>
                          </a:solidFill>
                          <a:effectLst/>
                          <a:latin typeface="Times New Roman"/>
                        </a:rPr>
                        <a:t>$520,000</a:t>
                      </a:r>
                    </a:p>
                  </a:txBody>
                  <a:tcPr marL="9525" marR="9525" marT="9525" marB="0" anchor="ctr"/>
                </a:tc>
                <a:tc>
                  <a:txBody>
                    <a:bodyPr/>
                    <a:lstStyle/>
                    <a:p>
                      <a:pPr algn="r" fontAlgn="b"/>
                      <a:r>
                        <a:rPr lang="en-US" sz="1600" b="0" i="0" u="none" strike="noStrike" dirty="0">
                          <a:solidFill>
                            <a:srgbClr val="000000"/>
                          </a:solidFill>
                          <a:effectLst/>
                          <a:latin typeface="Times New Roman"/>
                        </a:rPr>
                        <a:t>$350,000</a:t>
                      </a:r>
                    </a:p>
                  </a:txBody>
                  <a:tcPr marL="9525" marR="9525" marT="9525" marB="0" anchor="ctr"/>
                </a:tc>
                <a:tc>
                  <a:txBody>
                    <a:bodyPr/>
                    <a:lstStyle/>
                    <a:p>
                      <a:pPr algn="r" fontAlgn="b"/>
                      <a:r>
                        <a:rPr lang="en-US" sz="1600" b="0" i="0" u="none" strike="noStrike" dirty="0">
                          <a:solidFill>
                            <a:srgbClr val="000000"/>
                          </a:solidFill>
                          <a:effectLst/>
                          <a:latin typeface="Times New Roman"/>
                        </a:rPr>
                        <a:t>$0</a:t>
                      </a:r>
                    </a:p>
                  </a:txBody>
                  <a:tcPr marL="9525" marR="9525" marT="9525" marB="0" anchor="ctr"/>
                </a:tc>
                <a:tc>
                  <a:txBody>
                    <a:bodyPr/>
                    <a:lstStyle/>
                    <a:p>
                      <a:pPr algn="r" fontAlgn="b"/>
                      <a:r>
                        <a:rPr lang="en-US" sz="1600" b="0" i="0" u="none" strike="noStrike">
                          <a:solidFill>
                            <a:srgbClr val="000000"/>
                          </a:solidFill>
                          <a:effectLst/>
                          <a:latin typeface="Times New Roman"/>
                        </a:rPr>
                        <a:t>$2,677,929</a:t>
                      </a:r>
                    </a:p>
                  </a:txBody>
                  <a:tcPr marL="9525" marR="9525" marT="9525" marB="0" anchor="ctr"/>
                </a:tc>
                <a:extLst>
                  <a:ext uri="{0D108BD9-81ED-4DB2-BD59-A6C34878D82A}">
                    <a16:rowId xmlns:a16="http://schemas.microsoft.com/office/drawing/2014/main" val="3885197426"/>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600" b="0" i="0" u="none" strike="noStrike" dirty="0">
                          <a:solidFill>
                            <a:srgbClr val="000000"/>
                          </a:solidFill>
                          <a:effectLst/>
                          <a:latin typeface="Times New Roman"/>
                        </a:rPr>
                        <a:t>$3,008,537</a:t>
                      </a:r>
                    </a:p>
                  </a:txBody>
                  <a:tcPr marL="9525" marR="9525" marT="9525" marB="0" anchor="ctr"/>
                </a:tc>
                <a:tc>
                  <a:txBody>
                    <a:bodyPr/>
                    <a:lstStyle/>
                    <a:p>
                      <a:pPr algn="r" fontAlgn="b"/>
                      <a:r>
                        <a:rPr lang="en-US" sz="1600" b="0" i="0" u="none" strike="noStrike" dirty="0">
                          <a:solidFill>
                            <a:srgbClr val="000000"/>
                          </a:solidFill>
                          <a:effectLst/>
                          <a:latin typeface="Times New Roman"/>
                        </a:rPr>
                        <a:t>$775,000</a:t>
                      </a:r>
                    </a:p>
                  </a:txBody>
                  <a:tcPr marL="9525" marR="9525" marT="9525" marB="0" anchor="ctr"/>
                </a:tc>
                <a:tc>
                  <a:txBody>
                    <a:bodyPr/>
                    <a:lstStyle/>
                    <a:p>
                      <a:pPr algn="r" fontAlgn="b"/>
                      <a:r>
                        <a:rPr lang="en-US" sz="1600" b="0" i="0" u="none" strike="noStrike" dirty="0">
                          <a:solidFill>
                            <a:srgbClr val="000000"/>
                          </a:solidFill>
                          <a:effectLst/>
                          <a:latin typeface="Times New Roman"/>
                        </a:rPr>
                        <a:t>$440,000</a:t>
                      </a:r>
                    </a:p>
                  </a:txBody>
                  <a:tcPr marL="9525" marR="9525" marT="9525" marB="0" anchor="ctr"/>
                </a:tc>
                <a:tc>
                  <a:txBody>
                    <a:bodyPr/>
                    <a:lstStyle/>
                    <a:p>
                      <a:pPr algn="r" fontAlgn="b"/>
                      <a:r>
                        <a:rPr lang="en-US" sz="1600" b="0" i="0" u="none" strike="noStrike" dirty="0">
                          <a:solidFill>
                            <a:srgbClr val="000000"/>
                          </a:solidFill>
                          <a:effectLst/>
                          <a:latin typeface="Times New Roman"/>
                        </a:rPr>
                        <a:t>$0</a:t>
                      </a:r>
                    </a:p>
                  </a:txBody>
                  <a:tcPr marL="9525" marR="9525" marT="9525" marB="0" anchor="ctr"/>
                </a:tc>
                <a:tc>
                  <a:txBody>
                    <a:bodyPr/>
                    <a:lstStyle/>
                    <a:p>
                      <a:pPr algn="r" fontAlgn="b"/>
                      <a:r>
                        <a:rPr lang="en-US" sz="1600" b="0" i="0" u="none" strike="noStrike">
                          <a:solidFill>
                            <a:srgbClr val="000000"/>
                          </a:solidFill>
                          <a:effectLst/>
                          <a:latin typeface="Times New Roman"/>
                        </a:rPr>
                        <a:t>$4,223,537</a:t>
                      </a:r>
                    </a:p>
                  </a:txBody>
                  <a:tcPr marL="9525" marR="9525" marT="9525" marB="0" anchor="ctr"/>
                </a:tc>
                <a:extLst>
                  <a:ext uri="{0D108BD9-81ED-4DB2-BD59-A6C34878D82A}">
                    <a16:rowId xmlns:a16="http://schemas.microsoft.com/office/drawing/2014/main" val="3984318168"/>
                  </a:ext>
                </a:extLst>
              </a:tr>
              <a:tr h="556260">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FY 2018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600" b="0" i="0" u="none" strike="noStrike" dirty="0">
                          <a:solidFill>
                            <a:srgbClr val="000000"/>
                          </a:solidFill>
                          <a:effectLst/>
                          <a:latin typeface="Times New Roman"/>
                        </a:rPr>
                        <a:t>$3,220,131</a:t>
                      </a:r>
                    </a:p>
                  </a:txBody>
                  <a:tcPr marL="9525" marR="9525" marT="9525" marB="0" anchor="ctr"/>
                </a:tc>
                <a:tc>
                  <a:txBody>
                    <a:bodyPr/>
                    <a:lstStyle/>
                    <a:p>
                      <a:pPr algn="r" fontAlgn="b"/>
                      <a:r>
                        <a:rPr lang="en-US" sz="1600" b="0" i="0" u="none" strike="noStrike" dirty="0">
                          <a:solidFill>
                            <a:srgbClr val="000000"/>
                          </a:solidFill>
                          <a:effectLst/>
                          <a:latin typeface="Times New Roman"/>
                        </a:rPr>
                        <a:t>$805,000</a:t>
                      </a:r>
                    </a:p>
                  </a:txBody>
                  <a:tcPr marL="9525" marR="9525" marT="9525" marB="0" anchor="ctr"/>
                </a:tc>
                <a:tc>
                  <a:txBody>
                    <a:bodyPr/>
                    <a:lstStyle/>
                    <a:p>
                      <a:pPr algn="r" fontAlgn="b"/>
                      <a:r>
                        <a:rPr lang="en-US" sz="1600" b="0" i="0" u="none" strike="noStrike" dirty="0">
                          <a:solidFill>
                            <a:srgbClr val="000000"/>
                          </a:solidFill>
                          <a:effectLst/>
                          <a:latin typeface="Times New Roman"/>
                        </a:rPr>
                        <a:t>$305,000</a:t>
                      </a:r>
                    </a:p>
                  </a:txBody>
                  <a:tcPr marL="9525" marR="9525" marT="9525" marB="0" anchor="ctr"/>
                </a:tc>
                <a:tc>
                  <a:txBody>
                    <a:bodyPr/>
                    <a:lstStyle/>
                    <a:p>
                      <a:pPr algn="r" fontAlgn="b"/>
                      <a:r>
                        <a:rPr lang="en-US" sz="1600" b="0" i="0" u="none" strike="noStrike" dirty="0">
                          <a:solidFill>
                            <a:srgbClr val="000000"/>
                          </a:solidFill>
                          <a:effectLst/>
                          <a:latin typeface="Times New Roman"/>
                        </a:rPr>
                        <a:t>$0</a:t>
                      </a:r>
                    </a:p>
                  </a:txBody>
                  <a:tcPr marL="9525" marR="9525" marT="9525" marB="0" anchor="ctr"/>
                </a:tc>
                <a:tc>
                  <a:txBody>
                    <a:bodyPr/>
                    <a:lstStyle/>
                    <a:p>
                      <a:pPr algn="r" fontAlgn="b"/>
                      <a:r>
                        <a:rPr lang="en-US" sz="1600" b="0" i="0" u="none" strike="noStrike">
                          <a:solidFill>
                            <a:srgbClr val="000000"/>
                          </a:solidFill>
                          <a:effectLst/>
                          <a:latin typeface="Times New Roman"/>
                        </a:rPr>
                        <a:t>$4,330,131</a:t>
                      </a:r>
                    </a:p>
                  </a:txBody>
                  <a:tcPr marL="9525" marR="9525" marT="9525" marB="0" anchor="ctr"/>
                </a:tc>
                <a:extLst>
                  <a:ext uri="{0D108BD9-81ED-4DB2-BD59-A6C34878D82A}">
                    <a16:rowId xmlns:a16="http://schemas.microsoft.com/office/drawing/2014/main" val="3776199567"/>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600" b="0" i="0" u="none" strike="noStrike" dirty="0">
                          <a:solidFill>
                            <a:srgbClr val="000000"/>
                          </a:solidFill>
                          <a:effectLst/>
                          <a:latin typeface="Times New Roman"/>
                        </a:rPr>
                        <a:t>$3,160,719</a:t>
                      </a:r>
                    </a:p>
                  </a:txBody>
                  <a:tcPr marL="9525" marR="9525" marT="9525" marB="0" anchor="ctr"/>
                </a:tc>
                <a:tc>
                  <a:txBody>
                    <a:bodyPr/>
                    <a:lstStyle/>
                    <a:p>
                      <a:pPr algn="r" fontAlgn="b"/>
                      <a:r>
                        <a:rPr lang="en-US" sz="1600" b="0" i="0" u="none" strike="noStrike" dirty="0">
                          <a:solidFill>
                            <a:srgbClr val="000000"/>
                          </a:solidFill>
                          <a:effectLst/>
                          <a:latin typeface="Times New Roman"/>
                        </a:rPr>
                        <a:t>$885,000</a:t>
                      </a:r>
                    </a:p>
                  </a:txBody>
                  <a:tcPr marL="9525" marR="9525" marT="9525" marB="0" anchor="ctr"/>
                </a:tc>
                <a:tc>
                  <a:txBody>
                    <a:bodyPr/>
                    <a:lstStyle/>
                    <a:p>
                      <a:pPr algn="r" fontAlgn="b"/>
                      <a:r>
                        <a:rPr lang="en-US" sz="1600" b="0" i="0" u="none" strike="noStrike">
                          <a:solidFill>
                            <a:srgbClr val="000000"/>
                          </a:solidFill>
                          <a:effectLst/>
                          <a:latin typeface="Times New Roman"/>
                        </a:rPr>
                        <a:t>$470,000</a:t>
                      </a:r>
                    </a:p>
                  </a:txBody>
                  <a:tcPr marL="9525" marR="9525" marT="9525" marB="0" anchor="ctr"/>
                </a:tc>
                <a:tc>
                  <a:txBody>
                    <a:bodyPr/>
                    <a:lstStyle/>
                    <a:p>
                      <a:pPr algn="r" fontAlgn="b"/>
                      <a:r>
                        <a:rPr lang="en-US" sz="1600" b="0" i="0" u="none" strike="noStrike" dirty="0">
                          <a:solidFill>
                            <a:srgbClr val="000000"/>
                          </a:solidFill>
                          <a:effectLst/>
                          <a:latin typeface="Times New Roman"/>
                        </a:rPr>
                        <a:t>$285,000</a:t>
                      </a:r>
                    </a:p>
                  </a:txBody>
                  <a:tcPr marL="9525" marR="9525" marT="9525" marB="0" anchor="ctr"/>
                </a:tc>
                <a:tc>
                  <a:txBody>
                    <a:bodyPr/>
                    <a:lstStyle/>
                    <a:p>
                      <a:pPr algn="r" fontAlgn="b"/>
                      <a:r>
                        <a:rPr lang="en-US" sz="1600" b="0" i="0" u="none" strike="noStrike" dirty="0">
                          <a:solidFill>
                            <a:srgbClr val="000000"/>
                          </a:solidFill>
                          <a:effectLst/>
                          <a:latin typeface="Times New Roman"/>
                        </a:rPr>
                        <a:t>$4,800,719</a:t>
                      </a:r>
                    </a:p>
                  </a:txBody>
                  <a:tcPr marL="9525" marR="9525" marT="9525" marB="0" anchor="ctr"/>
                </a:tc>
                <a:extLst>
                  <a:ext uri="{0D108BD9-81ED-4DB2-BD59-A6C34878D82A}">
                    <a16:rowId xmlns:a16="http://schemas.microsoft.com/office/drawing/2014/main" val="592300405"/>
                  </a:ext>
                </a:extLst>
              </a:tr>
              <a:tr h="556260">
                <a:tc>
                  <a:txBody>
                    <a:bodyPr/>
                    <a:lstStyle/>
                    <a:p>
                      <a:pPr algn="ctr"/>
                      <a:r>
                        <a:rPr lang="en-US" sz="1600" b="1" dirty="0" smtClean="0">
                          <a:latin typeface="Times New Roman" panose="02020603050405020304" pitchFamily="18" charset="0"/>
                          <a:cs typeface="Times New Roman" panose="02020603050405020304" pitchFamily="18" charset="0"/>
                        </a:rPr>
                        <a:t>Total</a:t>
                      </a:r>
                      <a:r>
                        <a:rPr lang="en-US" sz="1600" b="1" baseline="0" dirty="0" smtClean="0">
                          <a:latin typeface="Times New Roman" panose="02020603050405020304" pitchFamily="18" charset="0"/>
                          <a:cs typeface="Times New Roman" panose="02020603050405020304" pitchFamily="18" charset="0"/>
                        </a:rPr>
                        <a:t> Funding</a:t>
                      </a:r>
                      <a:endParaRPr lang="en-US" sz="1600" b="1" dirty="0">
                        <a:latin typeface="Times New Roman" panose="02020603050405020304" pitchFamily="18" charset="0"/>
                        <a:cs typeface="Times New Roman" panose="02020603050405020304" pitchFamily="18" charset="0"/>
                      </a:endParaRPr>
                    </a:p>
                  </a:txBody>
                  <a:tcPr marL="51435" marR="51435" marT="0" marB="0" anchor="ctr"/>
                </a:tc>
                <a:tc>
                  <a:txBody>
                    <a:bodyPr/>
                    <a:lstStyle/>
                    <a:p>
                      <a:pPr algn="r" fontAlgn="b"/>
                      <a:r>
                        <a:rPr lang="en-US" sz="1600" b="1" i="0" u="none" strike="noStrike" dirty="0" smtClean="0">
                          <a:solidFill>
                            <a:srgbClr val="000000"/>
                          </a:solidFill>
                          <a:effectLst/>
                          <a:latin typeface="Times New Roman"/>
                        </a:rPr>
                        <a:t>$11,197,316</a:t>
                      </a:r>
                      <a:endParaRPr lang="en-US" sz="1600" b="1" i="0" u="none" strike="noStrike" dirty="0">
                        <a:solidFill>
                          <a:srgbClr val="000000"/>
                        </a:solidFill>
                        <a:effectLst/>
                        <a:latin typeface="Times New Roman"/>
                      </a:endParaRPr>
                    </a:p>
                  </a:txBody>
                  <a:tcPr marL="9525" marR="9525" marT="9525" marB="0" anchor="ctr"/>
                </a:tc>
                <a:tc>
                  <a:txBody>
                    <a:bodyPr/>
                    <a:lstStyle/>
                    <a:p>
                      <a:pPr algn="r" fontAlgn="b"/>
                      <a:r>
                        <a:rPr lang="en-US" sz="1600" b="1" i="0" u="none" strike="noStrike" dirty="0" smtClean="0">
                          <a:solidFill>
                            <a:srgbClr val="000000"/>
                          </a:solidFill>
                          <a:effectLst/>
                          <a:latin typeface="Times New Roman"/>
                        </a:rPr>
                        <a:t>$2,985,000</a:t>
                      </a:r>
                      <a:endParaRPr lang="en-US" sz="1600" b="1" i="0" u="none" strike="noStrike" dirty="0">
                        <a:solidFill>
                          <a:srgbClr val="000000"/>
                        </a:solidFill>
                        <a:effectLst/>
                        <a:latin typeface="Times New Roman"/>
                      </a:endParaRPr>
                    </a:p>
                  </a:txBody>
                  <a:tcPr marL="9525" marR="9525" marT="9525" marB="0" anchor="ctr"/>
                </a:tc>
                <a:tc>
                  <a:txBody>
                    <a:bodyPr/>
                    <a:lstStyle/>
                    <a:p>
                      <a:pPr algn="r" fontAlgn="b"/>
                      <a:r>
                        <a:rPr lang="en-US" sz="1600" b="1" i="0" u="none" strike="noStrike" dirty="0" smtClean="0">
                          <a:solidFill>
                            <a:srgbClr val="000000"/>
                          </a:solidFill>
                          <a:effectLst/>
                          <a:latin typeface="Times New Roman"/>
                        </a:rPr>
                        <a:t>$1,565,000</a:t>
                      </a:r>
                      <a:endParaRPr lang="en-US" sz="1600" b="1" i="0" u="none" strike="noStrike" dirty="0">
                        <a:solidFill>
                          <a:srgbClr val="000000"/>
                        </a:solidFill>
                        <a:effectLst/>
                        <a:latin typeface="Times New Roman"/>
                      </a:endParaRPr>
                    </a:p>
                  </a:txBody>
                  <a:tcPr marL="9525" marR="9525" marT="9525" marB="0" anchor="ctr"/>
                </a:tc>
                <a:tc>
                  <a:txBody>
                    <a:bodyPr/>
                    <a:lstStyle/>
                    <a:p>
                      <a:pPr algn="r" fontAlgn="b"/>
                      <a:r>
                        <a:rPr lang="en-US" sz="1600" b="1" i="0" u="none" strike="noStrike" dirty="0">
                          <a:solidFill>
                            <a:srgbClr val="000000"/>
                          </a:solidFill>
                          <a:effectLst/>
                          <a:latin typeface="Times New Roman"/>
                        </a:rPr>
                        <a:t>$285,000</a:t>
                      </a:r>
                    </a:p>
                  </a:txBody>
                  <a:tcPr marL="9525" marR="9525" marT="9525" marB="0" anchor="ctr"/>
                </a:tc>
                <a:tc>
                  <a:txBody>
                    <a:bodyPr/>
                    <a:lstStyle/>
                    <a:p>
                      <a:pPr algn="r" fontAlgn="b"/>
                      <a:r>
                        <a:rPr lang="en-US" sz="1600" b="1" i="0" u="none" strike="noStrike" dirty="0" smtClean="0">
                          <a:solidFill>
                            <a:schemeClr val="tx1"/>
                          </a:solidFill>
                          <a:effectLst/>
                          <a:latin typeface="Times New Roman"/>
                        </a:rPr>
                        <a:t>$16,032,316</a:t>
                      </a:r>
                      <a:endParaRPr lang="en-US" sz="1600" b="1" i="0" u="none" strike="noStrike" dirty="0">
                        <a:solidFill>
                          <a:schemeClr val="tx1"/>
                        </a:solidFill>
                        <a:effectLst/>
                        <a:latin typeface="Times New Roman"/>
                      </a:endParaRPr>
                    </a:p>
                  </a:txBody>
                  <a:tcPr marL="9525" marR="9525" marT="9525" marB="0" anchor="ctr"/>
                </a:tc>
                <a:extLst>
                  <a:ext uri="{0D108BD9-81ED-4DB2-BD59-A6C34878D82A}">
                    <a16:rowId xmlns:a16="http://schemas.microsoft.com/office/drawing/2014/main" val="2777759081"/>
                  </a:ext>
                </a:extLst>
              </a:tr>
              <a:tr h="556260">
                <a:tc>
                  <a:txBody>
                    <a:bodyPr/>
                    <a:lstStyle/>
                    <a:p>
                      <a:pPr algn="ctr"/>
                      <a:r>
                        <a:rPr lang="en-US" sz="1600" b="1" dirty="0" smtClean="0">
                          <a:latin typeface="Times New Roman" panose="02020603050405020304" pitchFamily="18" charset="0"/>
                          <a:cs typeface="Times New Roman" panose="02020603050405020304" pitchFamily="18" charset="0"/>
                        </a:rPr>
                        <a:t>Total</a:t>
                      </a:r>
                      <a:r>
                        <a:rPr lang="en-US" sz="1600" b="1" baseline="0" dirty="0" smtClean="0">
                          <a:latin typeface="Times New Roman" panose="02020603050405020304" pitchFamily="18" charset="0"/>
                          <a:cs typeface="Times New Roman" panose="02020603050405020304" pitchFamily="18" charset="0"/>
                        </a:rPr>
                        <a:t> # of Faculty Funded</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b"/>
                      <a:r>
                        <a:rPr lang="en-US" sz="1600" b="1" i="0" u="none" strike="noStrike" dirty="0" smtClean="0">
                          <a:solidFill>
                            <a:srgbClr val="000000"/>
                          </a:solidFill>
                          <a:effectLst/>
                          <a:latin typeface="Times New Roman"/>
                        </a:rPr>
                        <a:t>250</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b"/>
                      <a:r>
                        <a:rPr lang="en-US" sz="1600" b="1" i="0" u="none" strike="noStrike" dirty="0" smtClean="0">
                          <a:solidFill>
                            <a:srgbClr val="000000"/>
                          </a:solidFill>
                          <a:effectLst/>
                          <a:latin typeface="Times New Roman"/>
                        </a:rPr>
                        <a:t>162</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b"/>
                      <a:r>
                        <a:rPr lang="en-US" sz="1600" b="1" i="0" u="none" strike="noStrike" dirty="0" smtClean="0">
                          <a:solidFill>
                            <a:srgbClr val="000000"/>
                          </a:solidFill>
                          <a:effectLst/>
                          <a:latin typeface="Times New Roman"/>
                        </a:rPr>
                        <a:t>63</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b"/>
                      <a:r>
                        <a:rPr lang="en-US" sz="1600" b="1" i="0" u="none" strike="noStrike" dirty="0" smtClean="0">
                          <a:solidFill>
                            <a:srgbClr val="000000"/>
                          </a:solidFill>
                          <a:effectLst/>
                          <a:latin typeface="Times New Roman"/>
                        </a:rPr>
                        <a:t>57</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b"/>
                      <a:r>
                        <a:rPr lang="en-US" sz="1600" b="1" i="0" u="none" strike="noStrike" dirty="0" smtClean="0">
                          <a:solidFill>
                            <a:schemeClr val="tx1"/>
                          </a:solidFill>
                          <a:effectLst/>
                          <a:latin typeface="Times New Roman"/>
                        </a:rPr>
                        <a:t>532</a:t>
                      </a:r>
                      <a:endParaRPr lang="en-US" sz="1600" b="1" i="0" u="none" strike="noStrike" dirty="0">
                        <a:solidFill>
                          <a:schemeClr val="tx1"/>
                        </a:solidFill>
                        <a:effectLst/>
                        <a:latin typeface="Times New Roman"/>
                      </a:endParaRPr>
                    </a:p>
                  </a:txBody>
                  <a:tcPr marL="9525" marR="9525" marT="9525" marB="0" anchor="ctr"/>
                </a:tc>
                <a:extLst>
                  <a:ext uri="{0D108BD9-81ED-4DB2-BD59-A6C34878D82A}">
                    <a16:rowId xmlns:a16="http://schemas.microsoft.com/office/drawing/2014/main" val="2854324398"/>
                  </a:ext>
                </a:extLst>
              </a:tr>
            </a:tbl>
          </a:graphicData>
        </a:graphic>
      </p:graphicFrame>
    </p:spTree>
    <p:extLst>
      <p:ext uri="{BB962C8B-B14F-4D97-AF65-F5344CB8AC3E}">
        <p14:creationId xmlns:p14="http://schemas.microsoft.com/office/powerpoint/2010/main" val="146247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latin typeface="Times New Roman" panose="02020603050405020304" pitchFamily="18" charset="0"/>
                <a:cs typeface="Times New Roman" panose="02020603050405020304" pitchFamily="18" charset="0"/>
              </a:rPr>
              <a:t>Approved Recommendations</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92500" lnSpcReduction="10000"/>
          </a:bodyPr>
          <a:lstStyle/>
          <a:p>
            <a:r>
              <a:rPr lang="en-US" sz="2200" b="1" dirty="0" smtClean="0">
                <a:latin typeface="Times New Roman" panose="02020603050405020304" pitchFamily="18" charset="0"/>
                <a:cs typeface="Times New Roman" panose="02020603050405020304" pitchFamily="18" charset="0"/>
              </a:rPr>
              <a:t>Recommendation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Renew NSP II funding for </a:t>
            </a:r>
            <a:r>
              <a:rPr lang="en-US" sz="2200" dirty="0" smtClean="0">
                <a:latin typeface="Times New Roman" panose="02020603050405020304" pitchFamily="18" charset="0"/>
                <a:cs typeface="Times New Roman" panose="02020603050405020304" pitchFamily="18" charset="0"/>
              </a:rPr>
              <a:t>next five </a:t>
            </a:r>
            <a:r>
              <a:rPr lang="en-US" sz="2200" dirty="0">
                <a:latin typeface="Times New Roman" panose="02020603050405020304" pitchFamily="18" charset="0"/>
                <a:cs typeface="Times New Roman" panose="02020603050405020304" pitchFamily="18" charset="0"/>
              </a:rPr>
              <a:t>years, FY 2021 through FY </a:t>
            </a:r>
            <a:r>
              <a:rPr lang="en-US" sz="2200" dirty="0" smtClean="0">
                <a:latin typeface="Times New Roman" panose="02020603050405020304" pitchFamily="18" charset="0"/>
                <a:cs typeface="Times New Roman" panose="02020603050405020304" pitchFamily="18" charset="0"/>
              </a:rPr>
              <a:t>2025  (renewed December 2019)</a:t>
            </a:r>
          </a:p>
          <a:p>
            <a:endParaRPr lang="en-US" sz="2200" dirty="0" smtClean="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Recommendation 2</a:t>
            </a:r>
            <a:r>
              <a:rPr lang="en-US" sz="2200" dirty="0">
                <a:latin typeface="Times New Roman" panose="02020603050405020304" pitchFamily="18" charset="0"/>
                <a:cs typeface="Times New Roman" panose="02020603050405020304" pitchFamily="18" charset="0"/>
              </a:rPr>
              <a:t>: Establish a Workgroup to </a:t>
            </a:r>
            <a:r>
              <a:rPr lang="en-US" sz="2200" dirty="0" smtClean="0">
                <a:latin typeface="Times New Roman" panose="02020603050405020304" pitchFamily="18" charset="0"/>
                <a:cs typeface="Times New Roman" panose="02020603050405020304" pitchFamily="18" charset="0"/>
              </a:rPr>
              <a:t>Recommend Updates </a:t>
            </a:r>
            <a:r>
              <a:rPr lang="en-US" sz="2200" dirty="0">
                <a:latin typeface="Times New Roman" panose="02020603050405020304" pitchFamily="18" charset="0"/>
                <a:cs typeface="Times New Roman" panose="02020603050405020304" pitchFamily="18" charset="0"/>
              </a:rPr>
              <a:t>to </a:t>
            </a:r>
            <a:r>
              <a:rPr lang="en-US" sz="2200" dirty="0" smtClean="0">
                <a:latin typeface="Times New Roman" panose="02020603050405020304" pitchFamily="18" charset="0"/>
                <a:cs typeface="Times New Roman" panose="02020603050405020304" pitchFamily="18" charset="0"/>
              </a:rPr>
              <a:t>Statewide Initiatives  ( completed March 2020)</a:t>
            </a:r>
          </a:p>
          <a:p>
            <a:endParaRPr lang="en-US" sz="2200" dirty="0" smtClean="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Recommendation 3</a:t>
            </a:r>
            <a:r>
              <a:rPr lang="en-US" sz="2200" dirty="0">
                <a:latin typeface="Times New Roman" panose="02020603050405020304" pitchFamily="18" charset="0"/>
                <a:cs typeface="Times New Roman" panose="02020603050405020304" pitchFamily="18" charset="0"/>
              </a:rPr>
              <a:t>: Continue </a:t>
            </a:r>
            <a:r>
              <a:rPr lang="en-US" sz="2200" dirty="0" smtClean="0">
                <a:latin typeface="Times New Roman" panose="02020603050405020304" pitchFamily="18" charset="0"/>
                <a:cs typeface="Times New Roman" panose="02020603050405020304" pitchFamily="18" charset="0"/>
              </a:rPr>
              <a:t>Established </a:t>
            </a:r>
            <a:r>
              <a:rPr lang="en-US" sz="2200" dirty="0">
                <a:latin typeface="Times New Roman" panose="02020603050405020304" pitchFamily="18" charset="0"/>
                <a:cs typeface="Times New Roman" panose="02020603050405020304" pitchFamily="18" charset="0"/>
              </a:rPr>
              <a:t>Competitive Institutional Grants </a:t>
            </a:r>
            <a:r>
              <a:rPr lang="en-US" sz="2200" dirty="0" smtClean="0">
                <a:latin typeface="Times New Roman" panose="02020603050405020304" pitchFamily="18" charset="0"/>
                <a:cs typeface="Times New Roman" panose="02020603050405020304" pitchFamily="18" charset="0"/>
              </a:rPr>
              <a:t>Initiatives #1-5 (continuing FY 2021-2025)</a:t>
            </a:r>
          </a:p>
          <a:p>
            <a:endParaRPr lang="en-US" sz="2200" dirty="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Recommendation </a:t>
            </a:r>
            <a:r>
              <a:rPr lang="en-US" sz="2200" b="1"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Form NSP I and NSP II Advisory Board </a:t>
            </a:r>
            <a:r>
              <a:rPr lang="en-US" sz="2200" dirty="0" smtClean="0">
                <a:latin typeface="Times New Roman" panose="02020603050405020304" pitchFamily="18" charset="0"/>
                <a:cs typeface="Times New Roman" panose="02020603050405020304" pitchFamily="18" charset="0"/>
              </a:rPr>
              <a:t>to Address Common Issues Between Academia and Practice (formed August,2020)</a:t>
            </a:r>
          </a:p>
          <a:p>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Recommendation 5</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Improve Infrastructure </a:t>
            </a:r>
            <a:r>
              <a:rPr lang="en-US" sz="2200" dirty="0">
                <a:latin typeface="Times New Roman" panose="02020603050405020304" pitchFamily="18" charset="0"/>
                <a:cs typeface="Times New Roman" panose="02020603050405020304" pitchFamily="18" charset="0"/>
              </a:rPr>
              <a:t>for Nursing </a:t>
            </a:r>
            <a:r>
              <a:rPr lang="en-US" sz="2200" dirty="0" smtClean="0">
                <a:latin typeface="Times New Roman" panose="02020603050405020304" pitchFamily="18" charset="0"/>
                <a:cs typeface="Times New Roman" panose="02020603050405020304" pitchFamily="18" charset="0"/>
              </a:rPr>
              <a:t>Workforce Data </a:t>
            </a:r>
          </a:p>
          <a:p>
            <a:pPr marL="109728"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(MNWC, MBON, MHEC, HSCRC- pending)</a:t>
            </a:r>
            <a:endParaRPr lang="en-US" sz="22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013244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Selected to Administer NSP II</a:t>
            </a:r>
          </a:p>
          <a:p>
            <a:r>
              <a:rPr lang="en-US" dirty="0" smtClean="0"/>
              <a:t>Higher Education Coordinating Board</a:t>
            </a:r>
          </a:p>
          <a:p>
            <a:r>
              <a:rPr lang="en-US" dirty="0" smtClean="0"/>
              <a:t>Expertise in Grants and Scholarships</a:t>
            </a:r>
          </a:p>
          <a:p>
            <a:r>
              <a:rPr lang="en-US" dirty="0" smtClean="0"/>
              <a:t>Receives hospital payments to fund NSP II</a:t>
            </a:r>
          </a:p>
          <a:p>
            <a:r>
              <a:rPr lang="en-US" dirty="0" smtClean="0"/>
              <a:t>Non-lapsing funds- all remain with NSP II</a:t>
            </a:r>
          </a:p>
          <a:p>
            <a:pPr>
              <a:buNone/>
            </a:pPr>
            <a:endParaRPr lang="en-US" dirty="0" smtClean="0"/>
          </a:p>
          <a:p>
            <a:pPr>
              <a:buNone/>
            </a:pPr>
            <a:r>
              <a:rPr lang="en-US" dirty="0" smtClean="0"/>
              <a:t>NSP II provides for 1. Competitive Institutional</a:t>
            </a:r>
          </a:p>
          <a:p>
            <a:pPr>
              <a:buNone/>
            </a:pPr>
            <a:r>
              <a:rPr lang="en-US" dirty="0" smtClean="0"/>
              <a:t>Grants and 2. Statewide &amp; Faculty focused</a:t>
            </a:r>
          </a:p>
          <a:p>
            <a:pPr>
              <a:buNone/>
            </a:pPr>
            <a:r>
              <a:rPr lang="en-US" dirty="0" smtClean="0"/>
              <a:t>initiatives- scholarships, grants, awards, shared</a:t>
            </a:r>
          </a:p>
          <a:p>
            <a:pPr>
              <a:buNone/>
            </a:pPr>
            <a:r>
              <a:rPr lang="en-US" dirty="0" smtClean="0"/>
              <a:t>resources.</a:t>
            </a:r>
            <a:r>
              <a:rPr lang="en-US" sz="2400" dirty="0" smtClean="0"/>
              <a:t> </a:t>
            </a:r>
          </a:p>
          <a:p>
            <a:pPr>
              <a:buNone/>
            </a:pPr>
            <a:endParaRPr lang="en-US" sz="2400" dirty="0"/>
          </a:p>
          <a:p>
            <a:pPr>
              <a:buNone/>
            </a:pPr>
            <a:r>
              <a:rPr lang="en-US" sz="2400" dirty="0" smtClean="0"/>
              <a:t>Annotated </a:t>
            </a:r>
            <a:r>
              <a:rPr lang="en-US" sz="2400" dirty="0"/>
              <a:t>Education Code </a:t>
            </a:r>
            <a:r>
              <a:rPr lang="en-US" sz="2400" dirty="0" smtClean="0"/>
              <a:t>of Maryland[2006,chs</a:t>
            </a:r>
            <a:r>
              <a:rPr lang="en-US" sz="2400" dirty="0"/>
              <a:t>. </a:t>
            </a:r>
            <a:r>
              <a:rPr lang="en-US" sz="2400" dirty="0" smtClean="0"/>
              <a:t>221,</a:t>
            </a:r>
          </a:p>
          <a:p>
            <a:pPr>
              <a:buNone/>
            </a:pPr>
            <a:r>
              <a:rPr lang="en-US" sz="2400" dirty="0" smtClean="0"/>
              <a:t>222</a:t>
            </a:r>
            <a:r>
              <a:rPr lang="en-US" sz="2400" dirty="0"/>
              <a:t>][2016]. </a:t>
            </a:r>
            <a:r>
              <a:rPr lang="en-US" sz="2400" dirty="0" smtClean="0"/>
              <a:t> In </a:t>
            </a:r>
            <a:r>
              <a:rPr lang="en-US" sz="2400" dirty="0"/>
              <a:t>2016, the word “bedside” nurse </a:t>
            </a:r>
            <a:r>
              <a:rPr lang="en-US" sz="2400" dirty="0" smtClean="0"/>
              <a:t>was removed to</a:t>
            </a:r>
          </a:p>
          <a:p>
            <a:pPr>
              <a:buNone/>
            </a:pPr>
            <a:r>
              <a:rPr lang="en-US" sz="2400" dirty="0" smtClean="0"/>
              <a:t>to be applicable </a:t>
            </a:r>
            <a:r>
              <a:rPr lang="en-US" sz="2400" dirty="0"/>
              <a:t>to all </a:t>
            </a:r>
            <a:r>
              <a:rPr lang="en-US" sz="2400" dirty="0" smtClean="0"/>
              <a:t>nurses for NSP I and II. </a:t>
            </a:r>
            <a:endParaRPr lang="en-US" sz="2400" dirty="0"/>
          </a:p>
          <a:p>
            <a:pPr>
              <a:buNone/>
            </a:pPr>
            <a:endParaRPr lang="en-US" dirty="0"/>
          </a:p>
        </p:txBody>
      </p:sp>
      <p:sp>
        <p:nvSpPr>
          <p:cNvPr id="2" name="Title 1"/>
          <p:cNvSpPr>
            <a:spLocks noGrp="1"/>
          </p:cNvSpPr>
          <p:nvPr>
            <p:ph type="title"/>
          </p:nvPr>
        </p:nvSpPr>
        <p:spPr/>
        <p:txBody>
          <a:bodyPr>
            <a:normAutofit fontScale="90000"/>
          </a:bodyPr>
          <a:lstStyle/>
          <a:p>
            <a:r>
              <a:rPr lang="en-US" dirty="0" smtClean="0"/>
              <a:t>Maryland Higher Education           Commission  (MHEC)</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dirty="0" smtClean="0"/>
              <a:t>NSP </a:t>
            </a:r>
            <a:r>
              <a:rPr lang="en-US" dirty="0"/>
              <a:t>II initiatives are founded on the following IOM Recommendations:</a:t>
            </a:r>
          </a:p>
          <a:p>
            <a:pPr lvl="0" fontAlgn="base"/>
            <a:r>
              <a:rPr lang="en-US" dirty="0"/>
              <a:t>Increase the proportion of nurses prepared with a baccalaureate degree to 80% by 2020 (goal extended to 2025)</a:t>
            </a:r>
          </a:p>
          <a:p>
            <a:pPr lvl="0" fontAlgn="base"/>
            <a:r>
              <a:rPr lang="en-US" dirty="0"/>
              <a:t>Double the number of nurses with a doctorate by 2020 (goal met)</a:t>
            </a:r>
          </a:p>
          <a:p>
            <a:pPr lvl="0" fontAlgn="base"/>
            <a:r>
              <a:rPr lang="en-US" dirty="0"/>
              <a:t>Ensure that nurses engage in lifelong learning</a:t>
            </a:r>
          </a:p>
          <a:p>
            <a:pPr lvl="0" fontAlgn="base"/>
            <a:r>
              <a:rPr lang="en-US" dirty="0"/>
              <a:t>Prepare and enable nurses to lead change to advance health</a:t>
            </a:r>
          </a:p>
          <a:p>
            <a:pPr lvl="0" fontAlgn="base"/>
            <a:r>
              <a:rPr lang="en-US" dirty="0"/>
              <a:t>Build an infrastructure for the collection and analysis of nursing workforce data (goal met- funded the Maryland Nursing Workforce Center- see more at </a:t>
            </a:r>
            <a:r>
              <a:rPr lang="en-US" u="sng" dirty="0">
                <a:hlinkClick r:id="rId2"/>
              </a:rPr>
              <a:t>https://www.nursing.umaryland.edu/mnwc</a:t>
            </a:r>
            <a:r>
              <a:rPr lang="en-US" u="sng" dirty="0" smtClean="0">
                <a:hlinkClick r:id="rId2"/>
              </a:rPr>
              <a:t>/</a:t>
            </a:r>
            <a:r>
              <a:rPr lang="en-US" dirty="0" smtClean="0"/>
              <a:t>)</a:t>
            </a:r>
          </a:p>
          <a:p>
            <a:pPr lvl="0" fontAlgn="base"/>
            <a:endParaRPr lang="en-US" dirty="0"/>
          </a:p>
          <a:p>
            <a:pPr fontAlgn="base">
              <a:buNone/>
            </a:pPr>
            <a:r>
              <a:rPr lang="en-US" dirty="0"/>
              <a:t>Excellence in education and practice are the two primary </a:t>
            </a:r>
            <a:r>
              <a:rPr lang="en-US" dirty="0" smtClean="0"/>
              <a:t>overarching</a:t>
            </a:r>
          </a:p>
          <a:p>
            <a:pPr lvl="0" fontAlgn="base">
              <a:buNone/>
            </a:pPr>
            <a:r>
              <a:rPr lang="en-US" dirty="0" smtClean="0"/>
              <a:t>goals. These are nursing workforce interventions.</a:t>
            </a:r>
          </a:p>
          <a:p>
            <a:pPr fontAlgn="base">
              <a:buNone/>
            </a:pPr>
            <a:endParaRPr lang="en-US" dirty="0" smtClean="0"/>
          </a:p>
          <a:p>
            <a:pPr fontAlgn="base">
              <a:buNone/>
            </a:pPr>
            <a:r>
              <a:rPr lang="en-US" dirty="0" smtClean="0"/>
              <a:t>Increasing capacity </a:t>
            </a:r>
            <a:r>
              <a:rPr lang="en-US" dirty="0"/>
              <a:t>and strengthening nurse educators for an </a:t>
            </a:r>
            <a:r>
              <a:rPr lang="en-US" dirty="0" smtClean="0"/>
              <a:t>adequate</a:t>
            </a:r>
          </a:p>
          <a:p>
            <a:pPr fontAlgn="base">
              <a:buNone/>
            </a:pPr>
            <a:r>
              <a:rPr lang="en-US" dirty="0" smtClean="0"/>
              <a:t>supply </a:t>
            </a:r>
            <a:r>
              <a:rPr lang="en-US" dirty="0"/>
              <a:t>of </a:t>
            </a:r>
            <a:r>
              <a:rPr lang="en-US" dirty="0" smtClean="0"/>
              <a:t>well prepared </a:t>
            </a:r>
            <a:r>
              <a:rPr lang="en-US" dirty="0"/>
              <a:t>nurses for the hospitals and health systems. </a:t>
            </a:r>
          </a:p>
        </p:txBody>
      </p:sp>
      <p:sp>
        <p:nvSpPr>
          <p:cNvPr id="2" name="Title 1"/>
          <p:cNvSpPr>
            <a:spLocks noGrp="1"/>
          </p:cNvSpPr>
          <p:nvPr>
            <p:ph type="title"/>
          </p:nvPr>
        </p:nvSpPr>
        <p:spPr/>
        <p:txBody>
          <a:bodyPr/>
          <a:lstStyle/>
          <a:p>
            <a:r>
              <a:rPr lang="en-US" dirty="0" smtClean="0"/>
              <a:t>Foundational Goals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a:t>HRSA continues to explore </a:t>
            </a:r>
            <a:r>
              <a:rPr lang="en-US" dirty="0" smtClean="0"/>
              <a:t>systematic</a:t>
            </a:r>
          </a:p>
          <a:p>
            <a:pPr>
              <a:buNone/>
            </a:pPr>
            <a:r>
              <a:rPr lang="en-US" dirty="0" smtClean="0"/>
              <a:t>differences </a:t>
            </a:r>
            <a:r>
              <a:rPr lang="en-US" dirty="0"/>
              <a:t>in state-based administrative </a:t>
            </a:r>
            <a:r>
              <a:rPr lang="en-US" dirty="0" smtClean="0"/>
              <a:t>data</a:t>
            </a:r>
          </a:p>
          <a:p>
            <a:pPr>
              <a:buNone/>
            </a:pPr>
            <a:r>
              <a:rPr lang="en-US" dirty="0" smtClean="0"/>
              <a:t>and </a:t>
            </a:r>
            <a:r>
              <a:rPr lang="en-US" dirty="0"/>
              <a:t>analyze how each model handles entry </a:t>
            </a:r>
            <a:r>
              <a:rPr lang="en-US" dirty="0" smtClean="0"/>
              <a:t>to</a:t>
            </a:r>
          </a:p>
          <a:p>
            <a:pPr>
              <a:buNone/>
            </a:pPr>
            <a:r>
              <a:rPr lang="en-US" dirty="0" smtClean="0"/>
              <a:t>practice </a:t>
            </a:r>
            <a:r>
              <a:rPr lang="en-US" dirty="0"/>
              <a:t>output.  In fact, all researchers </a:t>
            </a:r>
            <a:r>
              <a:rPr lang="en-US" dirty="0" smtClean="0"/>
              <a:t>agree</a:t>
            </a:r>
          </a:p>
          <a:p>
            <a:pPr>
              <a:buNone/>
            </a:pPr>
            <a:r>
              <a:rPr lang="en-US" dirty="0" smtClean="0"/>
              <a:t>that </a:t>
            </a:r>
            <a:r>
              <a:rPr lang="en-US" dirty="0"/>
              <a:t>“co-monitoring changes in RN entry is </a:t>
            </a:r>
            <a:r>
              <a:rPr lang="en-US" dirty="0" smtClean="0"/>
              <a:t>the</a:t>
            </a:r>
          </a:p>
          <a:p>
            <a:pPr>
              <a:buNone/>
            </a:pPr>
            <a:r>
              <a:rPr lang="en-US" dirty="0" smtClean="0"/>
              <a:t>single </a:t>
            </a:r>
            <a:r>
              <a:rPr lang="en-US" dirty="0"/>
              <a:t>most important factor that affects </a:t>
            </a:r>
            <a:r>
              <a:rPr lang="en-US" dirty="0" smtClean="0"/>
              <a:t>each</a:t>
            </a:r>
          </a:p>
          <a:p>
            <a:pPr>
              <a:buNone/>
            </a:pPr>
            <a:r>
              <a:rPr lang="en-US" dirty="0" smtClean="0"/>
              <a:t>model </a:t>
            </a:r>
            <a:r>
              <a:rPr lang="en-US" dirty="0"/>
              <a:t>and hence accuracy of its projections</a:t>
            </a:r>
            <a:r>
              <a:rPr lang="en-US" dirty="0" smtClean="0"/>
              <a:t>”  (</a:t>
            </a:r>
            <a:r>
              <a:rPr lang="en-US" dirty="0" err="1"/>
              <a:t>Auerbach</a:t>
            </a:r>
            <a:r>
              <a:rPr lang="en-US" dirty="0"/>
              <a:t>, et al., 2017, pg. 294</a:t>
            </a:r>
            <a:r>
              <a:rPr lang="en-US" dirty="0" smtClean="0"/>
              <a:t>).</a:t>
            </a:r>
          </a:p>
          <a:p>
            <a:pPr>
              <a:buNone/>
            </a:pPr>
            <a:endParaRPr lang="en-US" dirty="0" smtClean="0"/>
          </a:p>
          <a:p>
            <a:pPr>
              <a:buNone/>
            </a:pPr>
            <a:r>
              <a:rPr lang="en-US" dirty="0" smtClean="0"/>
              <a:t>NSP II will report on NCLEX-RN pass/ </a:t>
            </a:r>
            <a:r>
              <a:rPr lang="en-US" dirty="0"/>
              <a:t>entry level </a:t>
            </a:r>
            <a:endParaRPr lang="en-US" dirty="0" smtClean="0"/>
          </a:p>
          <a:p>
            <a:pPr>
              <a:buNone/>
            </a:pPr>
            <a:r>
              <a:rPr lang="en-US" dirty="0" smtClean="0"/>
              <a:t>figures and expects you to increase # new RNs.</a:t>
            </a:r>
            <a:endParaRPr lang="en-US" dirty="0"/>
          </a:p>
        </p:txBody>
      </p:sp>
      <p:sp>
        <p:nvSpPr>
          <p:cNvPr id="2" name="Title 1"/>
          <p:cNvSpPr>
            <a:spLocks noGrp="1"/>
          </p:cNvSpPr>
          <p:nvPr>
            <p:ph type="title"/>
          </p:nvPr>
        </p:nvSpPr>
        <p:spPr/>
        <p:txBody>
          <a:bodyPr/>
          <a:lstStyle/>
          <a:p>
            <a:r>
              <a:rPr lang="en-US" dirty="0" smtClean="0"/>
              <a:t>NSP II measures entry level RNs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The </a:t>
            </a:r>
            <a:r>
              <a:rPr lang="en-US" dirty="0"/>
              <a:t>State cited with the nation’s best </a:t>
            </a:r>
            <a:r>
              <a:rPr lang="en-US" dirty="0" smtClean="0"/>
              <a:t>nursing</a:t>
            </a:r>
          </a:p>
          <a:p>
            <a:pPr>
              <a:buNone/>
            </a:pPr>
            <a:r>
              <a:rPr lang="en-US" dirty="0" smtClean="0"/>
              <a:t>supply </a:t>
            </a:r>
            <a:r>
              <a:rPr lang="en-US" dirty="0"/>
              <a:t>vs. demand balance utilized three </a:t>
            </a:r>
            <a:r>
              <a:rPr lang="en-US" dirty="0" smtClean="0"/>
              <a:t>best</a:t>
            </a:r>
          </a:p>
          <a:p>
            <a:pPr>
              <a:buNone/>
            </a:pPr>
            <a:r>
              <a:rPr lang="en-US" dirty="0" smtClean="0"/>
              <a:t>practices</a:t>
            </a:r>
            <a:r>
              <a:rPr lang="en-US" dirty="0"/>
              <a:t>: 1) funding a permanent </a:t>
            </a:r>
            <a:r>
              <a:rPr lang="en-US" dirty="0" smtClean="0"/>
              <a:t>nursing</a:t>
            </a:r>
          </a:p>
          <a:p>
            <a:pPr>
              <a:buNone/>
            </a:pPr>
            <a:r>
              <a:rPr lang="en-US" dirty="0" smtClean="0"/>
              <a:t>workforce </a:t>
            </a:r>
            <a:r>
              <a:rPr lang="en-US" dirty="0"/>
              <a:t>center to study the state </a:t>
            </a:r>
            <a:r>
              <a:rPr lang="en-US" dirty="0" smtClean="0"/>
              <a:t>level</a:t>
            </a:r>
          </a:p>
          <a:p>
            <a:pPr>
              <a:buNone/>
            </a:pPr>
            <a:r>
              <a:rPr lang="en-US" dirty="0" smtClean="0"/>
              <a:t>dynamics</a:t>
            </a:r>
            <a:r>
              <a:rPr lang="en-US" dirty="0"/>
              <a:t>, 2) expanding enrollments in </a:t>
            </a:r>
            <a:r>
              <a:rPr lang="en-US" dirty="0" smtClean="0"/>
              <a:t>nursing</a:t>
            </a:r>
          </a:p>
          <a:p>
            <a:pPr>
              <a:buNone/>
            </a:pPr>
            <a:r>
              <a:rPr lang="en-US" dirty="0" smtClean="0"/>
              <a:t>programs</a:t>
            </a:r>
            <a:r>
              <a:rPr lang="en-US" dirty="0"/>
              <a:t>, and 3) providing incentives </a:t>
            </a:r>
            <a:r>
              <a:rPr lang="en-US" dirty="0" smtClean="0"/>
              <a:t>for</a:t>
            </a:r>
          </a:p>
          <a:p>
            <a:pPr>
              <a:buNone/>
            </a:pPr>
            <a:r>
              <a:rPr lang="en-US" dirty="0" smtClean="0"/>
              <a:t>newly licensed </a:t>
            </a:r>
            <a:r>
              <a:rPr lang="en-US" dirty="0"/>
              <a:t>nurses who practice in </a:t>
            </a:r>
            <a:r>
              <a:rPr lang="en-US" dirty="0" smtClean="0"/>
              <a:t>facilities</a:t>
            </a:r>
          </a:p>
          <a:p>
            <a:pPr>
              <a:buNone/>
            </a:pPr>
            <a:r>
              <a:rPr lang="en-US" dirty="0" smtClean="0"/>
              <a:t>for more </a:t>
            </a:r>
            <a:r>
              <a:rPr lang="en-US" dirty="0"/>
              <a:t>than two years after </a:t>
            </a:r>
            <a:r>
              <a:rPr lang="en-US" dirty="0" smtClean="0"/>
              <a:t>graduation. (Zhang, X, et al., 2018) </a:t>
            </a:r>
          </a:p>
          <a:p>
            <a:pPr>
              <a:buNone/>
            </a:pPr>
            <a:endParaRPr lang="en-US" dirty="0" smtClean="0"/>
          </a:p>
          <a:p>
            <a:pPr>
              <a:buNone/>
            </a:pPr>
            <a:r>
              <a:rPr lang="en-US" dirty="0" smtClean="0"/>
              <a:t>NSP I and II advisory group prioritized universal</a:t>
            </a:r>
          </a:p>
          <a:p>
            <a:pPr>
              <a:buNone/>
            </a:pPr>
            <a:r>
              <a:rPr lang="en-US" dirty="0" smtClean="0"/>
              <a:t>student onboarding requirements and evaluating</a:t>
            </a:r>
          </a:p>
          <a:p>
            <a:pPr>
              <a:buNone/>
            </a:pPr>
            <a:r>
              <a:rPr lang="en-US" dirty="0" smtClean="0"/>
              <a:t>diversity/inclusion beyond the #s for FY 2021</a:t>
            </a:r>
            <a:endParaRPr lang="en-US" dirty="0"/>
          </a:p>
        </p:txBody>
      </p:sp>
      <p:sp>
        <p:nvSpPr>
          <p:cNvPr id="2" name="Title 1"/>
          <p:cNvSpPr>
            <a:spLocks noGrp="1"/>
          </p:cNvSpPr>
          <p:nvPr>
            <p:ph type="title"/>
          </p:nvPr>
        </p:nvSpPr>
        <p:spPr/>
        <p:txBody>
          <a:bodyPr/>
          <a:lstStyle/>
          <a:p>
            <a:r>
              <a:rPr lang="en-US" dirty="0" smtClean="0"/>
              <a:t>NSP I and NSP II Synergy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buNone/>
            </a:pPr>
            <a:r>
              <a:rPr lang="en-US" b="1" dirty="0"/>
              <a:t>Projected Outcomes:</a:t>
            </a:r>
            <a:r>
              <a:rPr lang="en-US" dirty="0"/>
              <a:t> (Identify below the number of additional outcomes expected from funding)</a:t>
            </a:r>
          </a:p>
          <a:p>
            <a:endParaRPr lang="en-US" b="1" dirty="0" smtClean="0"/>
          </a:p>
          <a:p>
            <a:endParaRPr lang="en-US" b="1" dirty="0"/>
          </a:p>
          <a:p>
            <a:pPr>
              <a:buNone/>
            </a:pPr>
            <a:r>
              <a:rPr lang="en-US" b="1" dirty="0" smtClean="0"/>
              <a:t>Proposed/ Final Outcomes</a:t>
            </a:r>
            <a:r>
              <a:rPr lang="en-US" dirty="0" smtClean="0"/>
              <a:t>                                            </a:t>
            </a:r>
            <a:r>
              <a:rPr lang="en-US" b="1" dirty="0" smtClean="0"/>
              <a:t>Projected </a:t>
            </a:r>
            <a:r>
              <a:rPr lang="en-US" b="1" dirty="0"/>
              <a:t>Increase (# </a:t>
            </a:r>
            <a:r>
              <a:rPr lang="en-US" b="1" dirty="0" smtClean="0"/>
              <a:t>of Additional</a:t>
            </a:r>
            <a:r>
              <a:rPr lang="en-US" b="1" dirty="0"/>
              <a:t>)</a:t>
            </a:r>
            <a:endParaRPr lang="en-US" dirty="0"/>
          </a:p>
          <a:p>
            <a:pPr>
              <a:buNone/>
            </a:pPr>
            <a:r>
              <a:rPr lang="en-US" b="1" dirty="0" smtClean="0"/>
              <a:t>                                                                                               Describe </a:t>
            </a:r>
            <a:r>
              <a:rPr lang="en-US" b="1" dirty="0"/>
              <a:t>Degrees/Results</a:t>
            </a:r>
            <a:endParaRPr lang="en-US" dirty="0"/>
          </a:p>
          <a:p>
            <a:pPr>
              <a:buNone/>
            </a:pPr>
            <a:r>
              <a:rPr lang="en-US" dirty="0"/>
              <a:t> </a:t>
            </a:r>
          </a:p>
          <a:p>
            <a:pPr>
              <a:buNone/>
            </a:pPr>
            <a:r>
              <a:rPr lang="en-US" dirty="0"/>
              <a:t>Nursing Pre-Licensure </a:t>
            </a:r>
            <a:r>
              <a:rPr lang="en-US" dirty="0" smtClean="0"/>
              <a:t>Graduates                                  _________________________________</a:t>
            </a:r>
            <a:endParaRPr lang="en-US" dirty="0"/>
          </a:p>
          <a:p>
            <a:pPr>
              <a:buNone/>
            </a:pPr>
            <a:r>
              <a:rPr lang="en-US" dirty="0"/>
              <a:t> </a:t>
            </a:r>
          </a:p>
          <a:p>
            <a:pPr>
              <a:buNone/>
            </a:pPr>
            <a:r>
              <a:rPr lang="en-US" dirty="0"/>
              <a:t>Nursing Higher Degrees Completed (</a:t>
            </a:r>
            <a:r>
              <a:rPr lang="en-US" dirty="0" smtClean="0"/>
              <a:t>describe)               _________________________________</a:t>
            </a:r>
            <a:endParaRPr lang="en-US" dirty="0"/>
          </a:p>
          <a:p>
            <a:pPr>
              <a:buNone/>
            </a:pPr>
            <a:r>
              <a:rPr lang="en-US" dirty="0"/>
              <a:t> </a:t>
            </a:r>
          </a:p>
          <a:p>
            <a:pPr>
              <a:buNone/>
            </a:pPr>
            <a:r>
              <a:rPr lang="en-US" dirty="0" smtClean="0"/>
              <a:t>Nursing </a:t>
            </a:r>
            <a:r>
              <a:rPr lang="en-US" dirty="0"/>
              <a:t>Faculty at Doctoral </a:t>
            </a:r>
            <a:r>
              <a:rPr lang="en-US" dirty="0" smtClean="0"/>
              <a:t>Level                                   _________________________________</a:t>
            </a:r>
            <a:endParaRPr lang="en-US" dirty="0"/>
          </a:p>
          <a:p>
            <a:pPr>
              <a:buNone/>
            </a:pPr>
            <a:r>
              <a:rPr lang="en-US" dirty="0"/>
              <a:t> </a:t>
            </a:r>
          </a:p>
          <a:p>
            <a:pPr>
              <a:buNone/>
            </a:pPr>
            <a:r>
              <a:rPr lang="en-US" dirty="0"/>
              <a:t>Collaborative or Statewide Results (specify</a:t>
            </a:r>
            <a:r>
              <a:rPr lang="en-US" dirty="0" smtClean="0"/>
              <a:t>)                    _________________________________</a:t>
            </a:r>
            <a:endParaRPr lang="en-US" dirty="0"/>
          </a:p>
          <a:p>
            <a:pPr>
              <a:buNone/>
            </a:pPr>
            <a:r>
              <a:rPr lang="en-US" dirty="0" smtClean="0"/>
              <a:t> </a:t>
            </a:r>
          </a:p>
          <a:p>
            <a:pPr>
              <a:buNone/>
            </a:pPr>
            <a:r>
              <a:rPr lang="en-US" dirty="0" smtClean="0"/>
              <a:t>What you enter in the proposal- is tracked with annual/final reports. </a:t>
            </a:r>
          </a:p>
          <a:p>
            <a:pPr>
              <a:buNone/>
            </a:pPr>
            <a:r>
              <a:rPr lang="en-US" dirty="0" smtClean="0"/>
              <a:t>It is measured in the project analysis as : “met OR not met” in the Final report. </a:t>
            </a:r>
          </a:p>
          <a:p>
            <a:pPr>
              <a:buNone/>
            </a:pPr>
            <a:r>
              <a:rPr lang="en-US" dirty="0" smtClean="0"/>
              <a:t>If there is no reasonable chance of meeting these numbers, the</a:t>
            </a:r>
          </a:p>
          <a:p>
            <a:pPr>
              <a:buNone/>
            </a:pPr>
            <a:r>
              <a:rPr lang="en-US" dirty="0" smtClean="0"/>
              <a:t>proposal may not be funded or the project extended</a:t>
            </a:r>
            <a:r>
              <a:rPr lang="en-US" dirty="0"/>
              <a:t> </a:t>
            </a:r>
            <a:r>
              <a:rPr lang="en-US" dirty="0" smtClean="0"/>
              <a:t>if the objective numbers do not support it.</a:t>
            </a:r>
            <a:endParaRPr lang="en-US" dirty="0"/>
          </a:p>
        </p:txBody>
      </p:sp>
      <p:sp>
        <p:nvSpPr>
          <p:cNvPr id="2" name="Title 1"/>
          <p:cNvSpPr>
            <a:spLocks noGrp="1"/>
          </p:cNvSpPr>
          <p:nvPr>
            <p:ph type="title"/>
          </p:nvPr>
        </p:nvSpPr>
        <p:spPr/>
        <p:txBody>
          <a:bodyPr/>
          <a:lstStyle/>
          <a:p>
            <a:r>
              <a:rPr lang="en-US" dirty="0" smtClean="0"/>
              <a:t>Projected and Actual Outcomes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dirty="0" smtClean="0"/>
              <a:t>Required- to be planned and funded ($) each year. </a:t>
            </a:r>
          </a:p>
          <a:p>
            <a:pPr>
              <a:buNone/>
            </a:pPr>
            <a:r>
              <a:rPr lang="en-US" dirty="0" smtClean="0"/>
              <a:t>It must be included in all annual/final reports.</a:t>
            </a:r>
          </a:p>
          <a:p>
            <a:pPr>
              <a:buNone/>
            </a:pPr>
            <a:r>
              <a:rPr lang="en-US" b="1" dirty="0" smtClean="0"/>
              <a:t>Example: </a:t>
            </a:r>
          </a:p>
          <a:p>
            <a:pPr>
              <a:buNone/>
            </a:pPr>
            <a:r>
              <a:rPr lang="en-US" dirty="0" err="1" smtClean="0"/>
              <a:t>Beroz</a:t>
            </a:r>
            <a:r>
              <a:rPr lang="en-US" dirty="0"/>
              <a:t>, S., </a:t>
            </a:r>
            <a:r>
              <a:rPr lang="en-US" dirty="0" err="1"/>
              <a:t>Schneidereith</a:t>
            </a:r>
            <a:r>
              <a:rPr lang="en-US" dirty="0"/>
              <a:t>, T., Farina, C., Daniels, A</a:t>
            </a:r>
            <a:r>
              <a:rPr lang="en-US" dirty="0" smtClean="0"/>
              <a:t>.,</a:t>
            </a:r>
          </a:p>
          <a:p>
            <a:pPr>
              <a:buNone/>
            </a:pPr>
            <a:r>
              <a:rPr lang="en-US" dirty="0" smtClean="0"/>
              <a:t>Dawson</a:t>
            </a:r>
            <a:r>
              <a:rPr lang="en-US" dirty="0"/>
              <a:t>, L., </a:t>
            </a:r>
            <a:r>
              <a:rPr lang="en-US" dirty="0" err="1"/>
              <a:t>Watties</a:t>
            </a:r>
            <a:r>
              <a:rPr lang="en-US" dirty="0"/>
              <a:t>-Daniels, D. &amp; Sullivan, N</a:t>
            </a:r>
            <a:r>
              <a:rPr lang="en-US" dirty="0" smtClean="0"/>
              <a:t>.</a:t>
            </a:r>
          </a:p>
          <a:p>
            <a:pPr>
              <a:buNone/>
            </a:pPr>
            <a:r>
              <a:rPr lang="en-US" dirty="0" smtClean="0"/>
              <a:t>(</a:t>
            </a:r>
            <a:r>
              <a:rPr lang="en-US" dirty="0"/>
              <a:t>2019). </a:t>
            </a:r>
            <a:r>
              <a:rPr lang="en-US" dirty="0">
                <a:hlinkClick r:id="rId2"/>
              </a:rPr>
              <a:t>A statewide curriculum model for </a:t>
            </a:r>
            <a:r>
              <a:rPr lang="en-US" dirty="0" smtClean="0">
                <a:hlinkClick r:id="rId2"/>
              </a:rPr>
              <a:t>teaching</a:t>
            </a:r>
          </a:p>
          <a:p>
            <a:pPr>
              <a:buNone/>
            </a:pPr>
            <a:r>
              <a:rPr lang="en-US" dirty="0" smtClean="0">
                <a:hlinkClick r:id="rId2"/>
              </a:rPr>
              <a:t>simulation </a:t>
            </a:r>
            <a:r>
              <a:rPr lang="en-US" dirty="0">
                <a:hlinkClick r:id="rId2"/>
              </a:rPr>
              <a:t>education leaders</a:t>
            </a:r>
            <a:r>
              <a:rPr lang="en-US" dirty="0"/>
              <a:t>. </a:t>
            </a:r>
            <a:r>
              <a:rPr lang="en-US" i="1" dirty="0"/>
              <a:t>Nurse </a:t>
            </a:r>
            <a:r>
              <a:rPr lang="en-US" i="1" dirty="0" smtClean="0"/>
              <a:t>Educator</a:t>
            </a:r>
            <a:r>
              <a:rPr lang="en-US" dirty="0" smtClean="0"/>
              <a:t>,</a:t>
            </a:r>
          </a:p>
          <a:p>
            <a:pPr>
              <a:buNone/>
            </a:pPr>
            <a:r>
              <a:rPr lang="en-US" dirty="0" smtClean="0"/>
              <a:t>45(1), 56-60.</a:t>
            </a:r>
          </a:p>
          <a:p>
            <a:pPr>
              <a:buNone/>
            </a:pPr>
            <a:r>
              <a:rPr lang="en-US" dirty="0" smtClean="0"/>
              <a:t>https</a:t>
            </a:r>
            <a:r>
              <a:rPr lang="en-US" dirty="0"/>
              <a:t>://doi.org/10.1097/NNE.0000000000000661</a:t>
            </a:r>
          </a:p>
        </p:txBody>
      </p:sp>
      <p:sp>
        <p:nvSpPr>
          <p:cNvPr id="2" name="Title 1"/>
          <p:cNvSpPr>
            <a:spLocks noGrp="1"/>
          </p:cNvSpPr>
          <p:nvPr>
            <p:ph type="title"/>
          </p:nvPr>
        </p:nvSpPr>
        <p:spPr/>
        <p:txBody>
          <a:bodyPr/>
          <a:lstStyle/>
          <a:p>
            <a:r>
              <a:rPr lang="en-US" dirty="0" smtClean="0"/>
              <a:t>Mandatory Dissemination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buNone/>
            </a:pPr>
            <a:r>
              <a:rPr lang="en-US" b="1" dirty="0" smtClean="0"/>
              <a:t>NSP </a:t>
            </a:r>
            <a:r>
              <a:rPr lang="en-US" b="1" dirty="0"/>
              <a:t>II Project Directors Meeting: December 13, 2019</a:t>
            </a:r>
            <a:endParaRPr lang="en-US" dirty="0"/>
          </a:p>
          <a:p>
            <a:r>
              <a:rPr lang="en-US" dirty="0">
                <a:hlinkClick r:id="rId2"/>
              </a:rPr>
              <a:t>NSP II 15-104: Carroll Community College: Preadmission Testing</a:t>
            </a:r>
            <a:endParaRPr lang="en-US" dirty="0"/>
          </a:p>
          <a:p>
            <a:pPr>
              <a:buNone/>
            </a:pPr>
            <a:r>
              <a:rPr lang="en-US" b="1" dirty="0"/>
              <a:t>NSP II Project Directors Meeting: June 24, 2019</a:t>
            </a:r>
            <a:endParaRPr lang="en-US" dirty="0"/>
          </a:p>
          <a:p>
            <a:r>
              <a:rPr lang="en-US" dirty="0">
                <a:hlinkClick r:id="rId3"/>
              </a:rPr>
              <a:t>NSP II 16-110: Hagerstown Community College: Two Year Pathway Initiative</a:t>
            </a:r>
            <a:endParaRPr lang="en-US" dirty="0"/>
          </a:p>
          <a:p>
            <a:pPr>
              <a:buNone/>
            </a:pPr>
            <a:r>
              <a:rPr lang="en-US" b="1" dirty="0"/>
              <a:t>NSP II Project Directors Meeting: March 8, 2019</a:t>
            </a:r>
            <a:endParaRPr lang="en-US" dirty="0"/>
          </a:p>
          <a:p>
            <a:r>
              <a:rPr lang="en-US" dirty="0">
                <a:hlinkClick r:id="rId4"/>
              </a:rPr>
              <a:t>NSP II 16-112: Johns Hopkins University: SPAN</a:t>
            </a:r>
            <a:endParaRPr lang="en-US" dirty="0"/>
          </a:p>
          <a:p>
            <a:r>
              <a:rPr lang="en-US" dirty="0">
                <a:hlinkClick r:id="rId5"/>
              </a:rPr>
              <a:t>NSP II 16-126: </a:t>
            </a:r>
            <a:r>
              <a:rPr lang="en-US" dirty="0" err="1">
                <a:hlinkClick r:id="rId5"/>
              </a:rPr>
              <a:t>Wor-Wic</a:t>
            </a:r>
            <a:r>
              <a:rPr lang="en-US" dirty="0">
                <a:hlinkClick r:id="rId5"/>
              </a:rPr>
              <a:t> Community College: Center for Academic and Career Success in Nursing (CACSIN)</a:t>
            </a:r>
            <a:endParaRPr lang="en-US" dirty="0"/>
          </a:p>
          <a:p>
            <a:r>
              <a:rPr lang="en-US" dirty="0">
                <a:hlinkClick r:id="rId6"/>
              </a:rPr>
              <a:t>NSP II 16-703: University of Maryland: Nurse Leadership Institute</a:t>
            </a:r>
            <a:endParaRPr lang="en-US" dirty="0"/>
          </a:p>
          <a:p>
            <a:r>
              <a:rPr lang="en-US" dirty="0">
                <a:hlinkClick r:id="rId7"/>
              </a:rPr>
              <a:t>NSP II 16-803: Salisbury University: Eastern Shore Faculty Academy &amp; Mentorship Initiative (ESFAMI)</a:t>
            </a:r>
            <a:endParaRPr lang="en-US" dirty="0"/>
          </a:p>
          <a:p>
            <a:r>
              <a:rPr lang="en-US" dirty="0">
                <a:hlinkClick r:id="rId8"/>
              </a:rPr>
              <a:t>NSP II 17-102: Community College of Baltimore County: Expanded Pathways to the BSN 1, 2, 3</a:t>
            </a:r>
            <a:endParaRPr lang="en-US" dirty="0"/>
          </a:p>
          <a:p>
            <a:r>
              <a:rPr lang="en-US" dirty="0">
                <a:hlinkClick r:id="rId9"/>
              </a:rPr>
              <a:t>NSP II 17-104: Chesapeake College: Academic Progressions in Nursing</a:t>
            </a:r>
            <a:endParaRPr lang="en-US" dirty="0"/>
          </a:p>
          <a:p>
            <a:r>
              <a:rPr lang="en-US" dirty="0">
                <a:hlinkClick r:id="rId10"/>
              </a:rPr>
              <a:t>NSP II 18-101: Anne Arundel Community College: Academic Progression RN to BSN/MSN</a:t>
            </a:r>
            <a:endParaRPr lang="en-US" dirty="0"/>
          </a:p>
          <a:p>
            <a:r>
              <a:rPr lang="en-US" dirty="0">
                <a:hlinkClick r:id="rId11"/>
              </a:rPr>
              <a:t>NSP II 18-120: Salisbury University: Toolkits to Enhance Communication Skills for Leadership Development in Nursing Students and RNs on the Eastern Shore of Maryland</a:t>
            </a:r>
            <a:endParaRPr lang="en-US" dirty="0"/>
          </a:p>
          <a:p>
            <a:r>
              <a:rPr lang="en-US" u="sng" dirty="0">
                <a:hlinkClick r:id="rId12"/>
              </a:rPr>
              <a:t>NSP II 18-121: Salisbury University: Maryland Nurse Educator Career Portal (ECAP)</a:t>
            </a:r>
            <a:endParaRPr lang="en-US" dirty="0"/>
          </a:p>
          <a:p>
            <a:r>
              <a:rPr lang="en-US" dirty="0">
                <a:hlinkClick r:id="rId13"/>
              </a:rPr>
              <a:t>NSP II 19-106 &amp; 16-111: Harford Community College: Cecil-Harford Academic Progression in Nursing</a:t>
            </a:r>
            <a:endParaRPr lang="en-US" dirty="0"/>
          </a:p>
          <a:p>
            <a:r>
              <a:rPr lang="en-US" dirty="0">
                <a:hlinkClick r:id="rId14"/>
              </a:rPr>
              <a:t>NSP II 19-107 &amp; 17-106: Hood College: Increasing Capacity for Pre-licensure </a:t>
            </a:r>
            <a:r>
              <a:rPr lang="en-US" dirty="0" err="1">
                <a:hlinkClick r:id="rId14"/>
              </a:rPr>
              <a:t>Graduatess</a:t>
            </a:r>
            <a:endParaRPr lang="en-US" dirty="0"/>
          </a:p>
          <a:p>
            <a:r>
              <a:rPr lang="en-US" dirty="0">
                <a:hlinkClick r:id="rId15"/>
              </a:rPr>
              <a:t>NSP II 19-116: Notre Dame of Maryland University: Accelerated Second Degree BSN</a:t>
            </a:r>
            <a:endParaRPr lang="en-US" dirty="0"/>
          </a:p>
          <a:p>
            <a:r>
              <a:rPr lang="en-US" dirty="0">
                <a:hlinkClick r:id="rId16"/>
              </a:rPr>
              <a:t>NSP II 19-119: Towson University: Increasing the Supply of Qualified Nurse Faculty</a:t>
            </a:r>
            <a:endParaRPr lang="en-US" dirty="0"/>
          </a:p>
          <a:p>
            <a:r>
              <a:rPr lang="en-US" dirty="0">
                <a:hlinkClick r:id="rId17"/>
              </a:rPr>
              <a:t>NSP II 19-120 &amp; 16-118: Towson University: APIN/online</a:t>
            </a:r>
            <a:endParaRPr lang="en-US" dirty="0"/>
          </a:p>
          <a:p>
            <a:r>
              <a:rPr lang="en-US" dirty="0">
                <a:hlinkClick r:id="rId18"/>
              </a:rPr>
              <a:t>NSP II 19-123: University of Maryland: PTECH @ Dunbar High School for Health Professions with BCCC</a:t>
            </a:r>
            <a:endParaRPr lang="en-US" dirty="0"/>
          </a:p>
          <a:p>
            <a:r>
              <a:rPr lang="en-US" dirty="0">
                <a:hlinkClick r:id="rId19"/>
              </a:rPr>
              <a:t>NSP II 19-125: University of Maryland: </a:t>
            </a:r>
            <a:r>
              <a:rPr lang="en-US" dirty="0" err="1">
                <a:hlinkClick r:id="rId19"/>
              </a:rPr>
              <a:t>AdvISE</a:t>
            </a:r>
            <a:endParaRPr lang="en-US" dirty="0"/>
          </a:p>
          <a:p>
            <a:pPr>
              <a:buNone/>
            </a:pPr>
            <a:endParaRPr lang="en-US" dirty="0"/>
          </a:p>
        </p:txBody>
      </p:sp>
      <p:sp>
        <p:nvSpPr>
          <p:cNvPr id="2" name="Title 1"/>
          <p:cNvSpPr>
            <a:spLocks noGrp="1"/>
          </p:cNvSpPr>
          <p:nvPr>
            <p:ph type="title"/>
          </p:nvPr>
        </p:nvSpPr>
        <p:spPr/>
        <p:txBody>
          <a:bodyPr/>
          <a:lstStyle/>
          <a:p>
            <a:r>
              <a:rPr lang="en-US" dirty="0" smtClean="0"/>
              <a:t>Mandatory Dissemination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dirty="0" smtClean="0"/>
              <a:t>Another Example:</a:t>
            </a:r>
          </a:p>
          <a:p>
            <a:pPr>
              <a:buNone/>
            </a:pPr>
            <a:r>
              <a:rPr lang="en-US" b="1" dirty="0"/>
              <a:t>Maryland Action Coalition (MDAC)</a:t>
            </a:r>
            <a:r>
              <a:rPr lang="en-US" dirty="0"/>
              <a:t/>
            </a:r>
            <a:br>
              <a:rPr lang="en-US" dirty="0"/>
            </a:br>
            <a:r>
              <a:rPr lang="en-US" dirty="0">
                <a:hlinkClick r:id="rId2"/>
              </a:rPr>
              <a:t>2020 Posters and Presentations</a:t>
            </a:r>
            <a:endParaRPr lang="en-US" dirty="0"/>
          </a:p>
          <a:p>
            <a:pPr>
              <a:buNone/>
            </a:pPr>
            <a:r>
              <a:rPr lang="en-US" b="1" dirty="0"/>
              <a:t>2020 MDAC Podium and Poster Presentations</a:t>
            </a:r>
            <a:r>
              <a:rPr lang="en-US" dirty="0"/>
              <a:t/>
            </a:r>
            <a:br>
              <a:rPr lang="en-US" dirty="0"/>
            </a:br>
            <a:r>
              <a:rPr lang="en-US" i="1" dirty="0">
                <a:hlinkClick r:id="rId3"/>
              </a:rPr>
              <a:t>1. Development and Implementation of a Collaborative Nurse Practitioner Clinical Training Program</a:t>
            </a:r>
            <a:r>
              <a:rPr lang="en-US" dirty="0"/>
              <a:t/>
            </a:r>
            <a:br>
              <a:rPr lang="en-US" dirty="0"/>
            </a:br>
            <a:r>
              <a:rPr lang="en-US" dirty="0"/>
              <a:t>-</a:t>
            </a:r>
            <a:r>
              <a:rPr lang="en-US" dirty="0" err="1"/>
              <a:t>Bimbola</a:t>
            </a:r>
            <a:r>
              <a:rPr lang="en-US" dirty="0"/>
              <a:t> </a:t>
            </a:r>
            <a:r>
              <a:rPr lang="en-US" dirty="0" err="1"/>
              <a:t>Akintade</a:t>
            </a:r>
            <a:r>
              <a:rPr lang="en-US" dirty="0"/>
              <a:t>, PhD</a:t>
            </a:r>
            <a:br>
              <a:rPr lang="en-US" dirty="0"/>
            </a:br>
            <a:r>
              <a:rPr lang="en-US" dirty="0"/>
              <a:t>-Shannon </a:t>
            </a:r>
            <a:r>
              <a:rPr lang="en-US" dirty="0" err="1"/>
              <a:t>Idzik</a:t>
            </a:r>
            <a:r>
              <a:rPr lang="en-US" dirty="0"/>
              <a:t>, DNP, CRNP, FAANP, FAAN</a:t>
            </a:r>
            <a:br>
              <a:rPr lang="en-US" dirty="0"/>
            </a:br>
            <a:r>
              <a:rPr lang="en-US" dirty="0"/>
              <a:t>-Keisha </a:t>
            </a:r>
            <a:r>
              <a:rPr lang="en-US" dirty="0" err="1"/>
              <a:t>Indenbaum</a:t>
            </a:r>
            <a:r>
              <a:rPr lang="en-US" dirty="0"/>
              <a:t>-Bates, MS, RN</a:t>
            </a:r>
            <a:br>
              <a:rPr lang="en-US" dirty="0"/>
            </a:br>
            <a:r>
              <a:rPr lang="en-US" dirty="0"/>
              <a:t>-</a:t>
            </a:r>
            <a:r>
              <a:rPr lang="en-US" dirty="0" err="1"/>
              <a:t>Bridgitte</a:t>
            </a:r>
            <a:r>
              <a:rPr lang="en-US" dirty="0"/>
              <a:t> </a:t>
            </a:r>
            <a:r>
              <a:rPr lang="en-US" dirty="0" err="1"/>
              <a:t>Gourley</a:t>
            </a:r>
            <a:r>
              <a:rPr lang="en-US" dirty="0"/>
              <a:t>, DNP, FNP</a:t>
            </a:r>
            <a:br>
              <a:rPr lang="en-US" dirty="0"/>
            </a:br>
            <a:r>
              <a:rPr lang="en-US" dirty="0"/>
              <a:t>-Kristy Novak, MS</a:t>
            </a:r>
            <a:br>
              <a:rPr lang="en-US" dirty="0"/>
            </a:br>
            <a:r>
              <a:rPr lang="en-US" dirty="0"/>
              <a:t>-Katherine </a:t>
            </a:r>
            <a:r>
              <a:rPr lang="en-US" dirty="0" err="1"/>
              <a:t>Fornili</a:t>
            </a:r>
            <a:r>
              <a:rPr lang="en-US" dirty="0"/>
              <a:t>, DNP, MPH, RN, CARN</a:t>
            </a:r>
            <a:br>
              <a:rPr lang="en-US" dirty="0"/>
            </a:br>
            <a:r>
              <a:rPr lang="en-US" dirty="0"/>
              <a:t>University of Maryland School of Nursing</a:t>
            </a:r>
          </a:p>
          <a:p>
            <a:r>
              <a:rPr lang="en-US" i="1" dirty="0">
                <a:hlinkClick r:id="rId4"/>
              </a:rPr>
              <a:t>6. Where Are We Five Years Later? A Program Evaluation of the Degree Completion Initiative</a:t>
            </a:r>
            <a:r>
              <a:rPr lang="en-US" dirty="0" smtClean="0"/>
              <a:t/>
            </a:r>
            <a:br>
              <a:rPr lang="en-US" dirty="0" smtClean="0"/>
            </a:br>
            <a:r>
              <a:rPr lang="en-US" dirty="0"/>
              <a:t>-Elizabeth </a:t>
            </a:r>
            <a:r>
              <a:rPr lang="en-US" dirty="0" err="1"/>
              <a:t>Crusse</a:t>
            </a:r>
            <a:r>
              <a:rPr lang="en-US" dirty="0"/>
              <a:t>, MS, MA, RN, CNE</a:t>
            </a:r>
            <a:r>
              <a:rPr lang="en-US" dirty="0" smtClean="0"/>
              <a:t/>
            </a:r>
            <a:br>
              <a:rPr lang="en-US" dirty="0" smtClean="0"/>
            </a:br>
            <a:r>
              <a:rPr lang="en-US" dirty="0"/>
              <a:t>Towson </a:t>
            </a:r>
            <a:r>
              <a:rPr lang="en-US" dirty="0" smtClean="0"/>
              <a:t>University</a:t>
            </a:r>
          </a:p>
          <a:p>
            <a:endParaRPr lang="en-US" dirty="0"/>
          </a:p>
        </p:txBody>
      </p:sp>
      <p:sp>
        <p:nvSpPr>
          <p:cNvPr id="2" name="Title 1"/>
          <p:cNvSpPr>
            <a:spLocks noGrp="1"/>
          </p:cNvSpPr>
          <p:nvPr>
            <p:ph type="title"/>
          </p:nvPr>
        </p:nvSpPr>
        <p:spPr>
          <a:xfrm>
            <a:off x="533400" y="381000"/>
            <a:ext cx="8229600" cy="1143000"/>
          </a:xfrm>
        </p:spPr>
        <p:txBody>
          <a:bodyPr/>
          <a:lstStyle/>
          <a:p>
            <a:r>
              <a:rPr lang="en-US" dirty="0" smtClean="0"/>
              <a:t>Mandatory Dissemination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NSP I: Oscar </a:t>
            </a:r>
            <a:r>
              <a:rPr lang="en-US" dirty="0" smtClean="0"/>
              <a:t>Ibarra, Claudine Williams &amp;     		  </a:t>
            </a:r>
            <a:r>
              <a:rPr lang="en-US" dirty="0" err="1" smtClean="0"/>
              <a:t>Benjamina</a:t>
            </a:r>
            <a:r>
              <a:rPr lang="en-US" dirty="0"/>
              <a:t> </a:t>
            </a:r>
            <a:r>
              <a:rPr lang="en-US" dirty="0" smtClean="0"/>
              <a:t>Q</a:t>
            </a:r>
            <a:r>
              <a:rPr lang="en-US" dirty="0" smtClean="0"/>
              <a:t>uintanilla</a:t>
            </a:r>
            <a:endParaRPr lang="en-US" dirty="0" smtClean="0"/>
          </a:p>
          <a:p>
            <a:pPr>
              <a:buNone/>
            </a:pPr>
            <a:r>
              <a:rPr lang="en-US" dirty="0"/>
              <a:t> </a:t>
            </a:r>
            <a:r>
              <a:rPr lang="en-US" dirty="0" smtClean="0"/>
              <a:t>   </a:t>
            </a:r>
            <a:r>
              <a:rPr lang="en-US" dirty="0" smtClean="0">
                <a:hlinkClick r:id="rId2"/>
              </a:rPr>
              <a:t>oscar.ibarra@maryland.gov</a:t>
            </a:r>
            <a:endParaRPr lang="en-US" dirty="0" smtClean="0"/>
          </a:p>
          <a:p>
            <a:pPr>
              <a:buNone/>
            </a:pPr>
            <a:r>
              <a:rPr lang="en-US" dirty="0"/>
              <a:t> </a:t>
            </a:r>
            <a:r>
              <a:rPr lang="en-US" dirty="0" smtClean="0"/>
              <a:t>   </a:t>
            </a:r>
            <a:r>
              <a:rPr lang="en-US" dirty="0" smtClean="0">
                <a:hlinkClick r:id="rId3"/>
              </a:rPr>
              <a:t>claudine.williams@maryland.gov</a:t>
            </a:r>
            <a:endParaRPr lang="en-US" dirty="0"/>
          </a:p>
          <a:p>
            <a:pPr>
              <a:buNone/>
            </a:pPr>
            <a:r>
              <a:rPr lang="en-US" dirty="0" smtClean="0"/>
              <a:t>	</a:t>
            </a:r>
            <a:r>
              <a:rPr lang="en-US" dirty="0" smtClean="0"/>
              <a:t>  </a:t>
            </a:r>
            <a:r>
              <a:rPr lang="en-US" dirty="0" smtClean="0">
                <a:hlinkClick r:id="rId4"/>
              </a:rPr>
              <a:t>benjamin.quintanilla@maryland.gov</a:t>
            </a:r>
            <a:endParaRPr lang="en-US" dirty="0"/>
          </a:p>
          <a:p>
            <a:pPr>
              <a:buNone/>
            </a:pPr>
            <a:r>
              <a:rPr lang="en-US" dirty="0" smtClean="0"/>
              <a:t>NSP II: Peg </a:t>
            </a:r>
            <a:r>
              <a:rPr lang="en-US" dirty="0" err="1" smtClean="0"/>
              <a:t>Daw</a:t>
            </a:r>
            <a:r>
              <a:rPr lang="en-US" dirty="0" smtClean="0"/>
              <a:t> &amp; Kim Ford</a:t>
            </a:r>
          </a:p>
          <a:p>
            <a:pPr>
              <a:buNone/>
            </a:pPr>
            <a:r>
              <a:rPr lang="en-US" dirty="0"/>
              <a:t> </a:t>
            </a:r>
            <a:r>
              <a:rPr lang="en-US" dirty="0" smtClean="0"/>
              <a:t>   </a:t>
            </a:r>
            <a:r>
              <a:rPr lang="en-US" dirty="0" smtClean="0">
                <a:hlinkClick r:id="rId5"/>
              </a:rPr>
              <a:t>peggy.daw@maryland.gov</a:t>
            </a:r>
            <a:endParaRPr lang="en-US" dirty="0" smtClean="0"/>
          </a:p>
          <a:p>
            <a:pPr>
              <a:buNone/>
            </a:pPr>
            <a:r>
              <a:rPr lang="en-US" dirty="0"/>
              <a:t> </a:t>
            </a:r>
            <a:r>
              <a:rPr lang="en-US" dirty="0" smtClean="0"/>
              <a:t>   </a:t>
            </a:r>
            <a:r>
              <a:rPr lang="en-US" dirty="0" smtClean="0">
                <a:hlinkClick r:id="rId6"/>
              </a:rPr>
              <a:t>kimberly.ford@maryland.gov</a:t>
            </a:r>
            <a:r>
              <a:rPr lang="en-US" dirty="0" smtClean="0"/>
              <a:t> </a:t>
            </a:r>
          </a:p>
          <a:p>
            <a:pPr>
              <a:buNone/>
            </a:pPr>
            <a:r>
              <a:rPr lang="en-US" dirty="0" smtClean="0"/>
              <a:t>Nurse Support Program I and II</a:t>
            </a:r>
          </a:p>
          <a:p>
            <a:pPr>
              <a:buNone/>
            </a:pPr>
            <a:r>
              <a:rPr lang="en-US" dirty="0" smtClean="0"/>
              <a:t>    </a:t>
            </a:r>
            <a:r>
              <a:rPr lang="en-US" dirty="0" smtClean="0">
                <a:hlinkClick r:id="rId7"/>
              </a:rPr>
              <a:t>www.nursesupport.org</a:t>
            </a:r>
            <a:endParaRPr lang="en-US" dirty="0" smtClean="0"/>
          </a:p>
          <a:p>
            <a:pPr>
              <a:buNone/>
            </a:pPr>
            <a:endParaRPr lang="en-US" dirty="0" smtClean="0"/>
          </a:p>
          <a:p>
            <a:pPr>
              <a:buNone/>
            </a:pPr>
            <a:endParaRPr lang="en-US" dirty="0" smtClean="0"/>
          </a:p>
          <a:p>
            <a:pPr>
              <a:buNone/>
            </a:pPr>
            <a:endParaRPr lang="en-US" dirty="0"/>
          </a:p>
        </p:txBody>
      </p:sp>
      <p:sp>
        <p:nvSpPr>
          <p:cNvPr id="2" name="Title 1"/>
          <p:cNvSpPr>
            <a:spLocks noGrp="1"/>
          </p:cNvSpPr>
          <p:nvPr>
            <p:ph type="title"/>
          </p:nvPr>
        </p:nvSpPr>
        <p:spPr/>
        <p:txBody>
          <a:bodyPr/>
          <a:lstStyle/>
          <a:p>
            <a:r>
              <a:rPr lang="en-US" dirty="0" smtClean="0"/>
              <a:t>HSCRC and MHEC Contacts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656.jpg"/>
          <p:cNvPicPr>
            <a:picLocks noGrp="1" noChangeAspect="1"/>
          </p:cNvPicPr>
          <p:nvPr>
            <p:ph idx="1"/>
          </p:nvPr>
        </p:nvPicPr>
        <p:blipFill>
          <a:blip r:embed="rId2" cstate="print"/>
          <a:stretch>
            <a:fillRect/>
          </a:stretch>
        </p:blipFill>
        <p:spPr>
          <a:xfrm>
            <a:off x="1989001" y="1481138"/>
            <a:ext cx="5165997" cy="4525962"/>
          </a:xfrm>
        </p:spPr>
      </p:pic>
      <p:sp>
        <p:nvSpPr>
          <p:cNvPr id="2" name="Title 1"/>
          <p:cNvSpPr>
            <a:spLocks noGrp="1"/>
          </p:cNvSpPr>
          <p:nvPr>
            <p:ph type="title"/>
          </p:nvPr>
        </p:nvSpPr>
        <p:spPr/>
        <p:txBody>
          <a:bodyPr/>
          <a:lstStyle/>
          <a:p>
            <a:r>
              <a:rPr lang="en-US" dirty="0" smtClean="0"/>
              <a:t>Maryland Nurses Association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Examples:</a:t>
            </a:r>
          </a:p>
          <a:p>
            <a:r>
              <a:rPr lang="en-US" dirty="0" smtClean="0"/>
              <a:t>Sigma Theta Tau</a:t>
            </a:r>
          </a:p>
          <a:p>
            <a:r>
              <a:rPr lang="en-US" dirty="0" smtClean="0"/>
              <a:t>AACN</a:t>
            </a:r>
          </a:p>
          <a:p>
            <a:r>
              <a:rPr lang="en-US" dirty="0" smtClean="0"/>
              <a:t>NLN</a:t>
            </a:r>
          </a:p>
          <a:p>
            <a:r>
              <a:rPr lang="en-US" dirty="0" smtClean="0"/>
              <a:t>NPAM</a:t>
            </a:r>
          </a:p>
          <a:p>
            <a:r>
              <a:rPr lang="en-US" dirty="0" smtClean="0"/>
              <a:t>DNP</a:t>
            </a:r>
          </a:p>
          <a:p>
            <a:r>
              <a:rPr lang="en-US" dirty="0" smtClean="0"/>
              <a:t>OADN  and more</a:t>
            </a:r>
          </a:p>
          <a:p>
            <a:pPr>
              <a:buNone/>
            </a:pPr>
            <a:r>
              <a:rPr lang="en-US" dirty="0" smtClean="0"/>
              <a:t>Posters and Podium presentations</a:t>
            </a:r>
          </a:p>
          <a:p>
            <a:pPr>
              <a:buNone/>
            </a:pPr>
            <a:r>
              <a:rPr lang="en-US" dirty="0" smtClean="0"/>
              <a:t>Citations required with date/location/topic of</a:t>
            </a:r>
          </a:p>
          <a:p>
            <a:pPr>
              <a:buNone/>
            </a:pPr>
            <a:r>
              <a:rPr lang="en-US" dirty="0" smtClean="0"/>
              <a:t>Presentation, </a:t>
            </a:r>
            <a:r>
              <a:rPr lang="en-US" dirty="0"/>
              <a:t>along with </a:t>
            </a:r>
            <a:r>
              <a:rPr lang="en-US" dirty="0" smtClean="0"/>
              <a:t>a copy </a:t>
            </a:r>
            <a:r>
              <a:rPr lang="en-US" dirty="0"/>
              <a:t>of materials</a:t>
            </a:r>
          </a:p>
          <a:p>
            <a:pPr>
              <a:buNone/>
            </a:pPr>
            <a:r>
              <a:rPr lang="en-US" dirty="0" smtClean="0"/>
              <a:t> .</a:t>
            </a:r>
            <a:endParaRPr lang="en-US" dirty="0"/>
          </a:p>
        </p:txBody>
      </p:sp>
      <p:sp>
        <p:nvSpPr>
          <p:cNvPr id="2" name="Title 1"/>
          <p:cNvSpPr>
            <a:spLocks noGrp="1"/>
          </p:cNvSpPr>
          <p:nvPr>
            <p:ph type="title"/>
          </p:nvPr>
        </p:nvSpPr>
        <p:spPr/>
        <p:txBody>
          <a:bodyPr>
            <a:normAutofit/>
          </a:bodyPr>
          <a:lstStyle/>
          <a:p>
            <a:r>
              <a:rPr lang="en-US" dirty="0" smtClean="0"/>
              <a:t>National and State Conferences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701101" cy="458510"/>
          </a:xfrm>
          <a:prstGeom prst="rect">
            <a:avLst/>
          </a:prstGeom>
        </p:spPr>
      </p:pic>
      <p:sp>
        <p:nvSpPr>
          <p:cNvPr id="4" name="Title 3"/>
          <p:cNvSpPr>
            <a:spLocks noGrp="1"/>
          </p:cNvSpPr>
          <p:nvPr>
            <p:ph type="title"/>
          </p:nvPr>
        </p:nvSpPr>
        <p:spPr>
          <a:xfrm>
            <a:off x="1069258" y="108828"/>
            <a:ext cx="7005484" cy="916111"/>
          </a:xfrm>
        </p:spPr>
        <p:txBody>
          <a:bodyPr>
            <a:normAutofit fontScale="90000"/>
          </a:bodyPr>
          <a:lstStyle/>
          <a:p>
            <a:pPr algn="ctr"/>
            <a:r>
              <a:rPr lang="en-US" sz="2700" dirty="0" smtClean="0"/>
              <a:t>Academic </a:t>
            </a:r>
            <a:r>
              <a:rPr lang="en-US" sz="2700" dirty="0"/>
              <a:t>Nurse Educator Certification (ANEC</a:t>
            </a:r>
            <a:r>
              <a:rPr lang="en-US" sz="2700" dirty="0" smtClean="0"/>
              <a:t>)</a:t>
            </a:r>
            <a:r>
              <a:rPr lang="en-US" dirty="0" smtClean="0"/>
              <a:t/>
            </a:r>
            <a:br>
              <a:rPr lang="en-US" dirty="0" smtClean="0"/>
            </a:br>
            <a:endParaRPr lang="en-US" sz="1700" dirty="0"/>
          </a:p>
        </p:txBody>
      </p:sp>
      <p:sp>
        <p:nvSpPr>
          <p:cNvPr id="21" name="Text Placeholder 20"/>
          <p:cNvSpPr>
            <a:spLocks noGrp="1"/>
          </p:cNvSpPr>
          <p:nvPr>
            <p:ph type="body" sz="quarter" idx="36"/>
          </p:nvPr>
        </p:nvSpPr>
        <p:spPr>
          <a:xfrm>
            <a:off x="6324600" y="2971800"/>
            <a:ext cx="2667000" cy="254000"/>
          </a:xfrm>
          <a:solidFill>
            <a:srgbClr val="CC3300"/>
          </a:solidFill>
        </p:spPr>
        <p:txBody>
          <a:bodyPr/>
          <a:lstStyle/>
          <a:p>
            <a:r>
              <a:rPr lang="en-US" b="1" dirty="0" smtClean="0"/>
              <a:t>References</a:t>
            </a:r>
            <a:endParaRPr lang="en-US" b="1" dirty="0"/>
          </a:p>
        </p:txBody>
      </p:sp>
      <p:sp>
        <p:nvSpPr>
          <p:cNvPr id="5" name="Text Placeholder 4"/>
          <p:cNvSpPr>
            <a:spLocks noGrp="1"/>
          </p:cNvSpPr>
          <p:nvPr>
            <p:ph type="body" sz="quarter" idx="13"/>
          </p:nvPr>
        </p:nvSpPr>
        <p:spPr>
          <a:solidFill>
            <a:srgbClr val="FFC000"/>
          </a:solidFill>
        </p:spPr>
        <p:txBody>
          <a:bodyPr/>
          <a:lstStyle/>
          <a:p>
            <a:r>
              <a:rPr lang="en-US" b="1" dirty="0" smtClean="0">
                <a:solidFill>
                  <a:schemeClr val="tx1"/>
                </a:solidFill>
              </a:rPr>
              <a:t>abstract</a:t>
            </a:r>
            <a:endParaRPr lang="en-US" b="1" dirty="0">
              <a:solidFill>
                <a:schemeClr val="tx1"/>
              </a:solidFill>
            </a:endParaRPr>
          </a:p>
        </p:txBody>
      </p:sp>
      <p:sp>
        <p:nvSpPr>
          <p:cNvPr id="12" name="Content Placeholder 11"/>
          <p:cNvSpPr>
            <a:spLocks noGrp="1"/>
          </p:cNvSpPr>
          <p:nvPr>
            <p:ph sz="quarter" idx="24"/>
          </p:nvPr>
        </p:nvSpPr>
        <p:spPr>
          <a:xfrm>
            <a:off x="258755" y="2110910"/>
            <a:ext cx="2667000" cy="1281705"/>
          </a:xfrm>
          <a:ln w="12700">
            <a:noFill/>
          </a:ln>
        </p:spPr>
        <p:txBody>
          <a:bodyPr>
            <a:noAutofit/>
          </a:bodyPr>
          <a:lstStyle/>
          <a:p>
            <a:r>
              <a:rPr lang="en-US" sz="700" dirty="0"/>
              <a:t>Research on CNE certification examination results (Byrne &amp; Welch, 2016), and retrospective analysis of first- time unsuccessful attempts (Lundeen, 2018), identify exam preparation strategies, incentives, and rewards. Strategies and incentives include individually created timelines, formal direction from nursing education leadership and personal faculty investment.</a:t>
            </a:r>
          </a:p>
          <a:p>
            <a:r>
              <a:rPr lang="en-US" sz="700" dirty="0"/>
              <a:t>Faculty reported chief barriers were uncertainty in eligibility, personal preparation burden, test anxiety, financial reimbursement and the investment required for the ongoing professional development requirements to maintain the credential.</a:t>
            </a:r>
          </a:p>
          <a:p>
            <a:r>
              <a:rPr lang="en-US" sz="700" dirty="0"/>
              <a:t>To address these issues, the Maryland Council of Deans and Directors of Nursing Programs recommended the NSP II staff coordinate CNE Workshops in conjunction with the NLN Program Department. </a:t>
            </a:r>
          </a:p>
        </p:txBody>
      </p:sp>
      <p:sp>
        <p:nvSpPr>
          <p:cNvPr id="7" name="Text Placeholder 6"/>
          <p:cNvSpPr>
            <a:spLocks noGrp="1"/>
          </p:cNvSpPr>
          <p:nvPr>
            <p:ph type="body" sz="quarter" idx="17"/>
          </p:nvPr>
        </p:nvSpPr>
        <p:spPr>
          <a:xfrm>
            <a:off x="258755" y="1833929"/>
            <a:ext cx="2667000" cy="254000"/>
          </a:xfrm>
          <a:solidFill>
            <a:srgbClr val="FFC000"/>
          </a:solidFill>
        </p:spPr>
        <p:txBody>
          <a:bodyPr/>
          <a:lstStyle/>
          <a:p>
            <a:r>
              <a:rPr lang="en-US" b="1" dirty="0" smtClean="0">
                <a:solidFill>
                  <a:schemeClr val="tx1"/>
                </a:solidFill>
              </a:rPr>
              <a:t>background</a:t>
            </a:r>
            <a:endParaRPr lang="en-US" b="1" dirty="0">
              <a:solidFill>
                <a:schemeClr val="tx1"/>
              </a:solidFill>
            </a:endParaRPr>
          </a:p>
        </p:txBody>
      </p:sp>
      <p:sp>
        <p:nvSpPr>
          <p:cNvPr id="38" name="Content Placeholder 12"/>
          <p:cNvSpPr>
            <a:spLocks noGrp="1"/>
          </p:cNvSpPr>
          <p:nvPr>
            <p:ph sz="quarter" idx="25"/>
          </p:nvPr>
        </p:nvSpPr>
        <p:spPr>
          <a:xfrm>
            <a:off x="6096000" y="3429000"/>
            <a:ext cx="2803759" cy="1981201"/>
          </a:xfrm>
          <a:ln w="9525">
            <a:noFill/>
          </a:ln>
        </p:spPr>
        <p:txBody>
          <a:bodyPr>
            <a:noAutofit/>
          </a:bodyPr>
          <a:lstStyle/>
          <a:p>
            <a:pPr lvl="0"/>
            <a:r>
              <a:rPr lang="en-US" sz="500" dirty="0" err="1" smtClean="0"/>
              <a:t>Altounji</a:t>
            </a:r>
            <a:r>
              <a:rPr lang="en-US" sz="500" dirty="0"/>
              <a:t>, D., Williams, S., &amp; </a:t>
            </a:r>
            <a:r>
              <a:rPr lang="en-US" sz="500" dirty="0" err="1"/>
              <a:t>Secola</a:t>
            </a:r>
            <a:r>
              <a:rPr lang="en-US" sz="500" dirty="0"/>
              <a:t>, R. (2019). Inspire certification among pediatric hematology oncology nurses. Journal of Pediatric Oncology Nursing. https://doi.org/10.1177/1043454219845892</a:t>
            </a:r>
          </a:p>
          <a:p>
            <a:pPr lvl="0"/>
            <a:r>
              <a:rPr lang="en-US" sz="500" dirty="0" err="1"/>
              <a:t>Barbé</a:t>
            </a:r>
            <a:r>
              <a:rPr lang="en-US" sz="500" dirty="0"/>
              <a:t>, T., &amp; Kimble, L. P. (2017). What is the value of nurse educator certification? A comparison study of certified and noncertified nurse educators. Nursing Education Perspectives, 39(2), 66–72. https://doi.org/10.1097/01.NEP.0000000000000261</a:t>
            </a:r>
          </a:p>
          <a:p>
            <a:pPr lvl="0"/>
            <a:r>
              <a:rPr lang="en-US" sz="500" dirty="0" err="1"/>
              <a:t>Barbé</a:t>
            </a:r>
            <a:r>
              <a:rPr lang="en-US" sz="500" dirty="0"/>
              <a:t>, T., &amp; Kimble, L. P. (2018). A factor analysis of the perceived value of certification tool for nurse educators. Nursing Education Perspectives, 39(3), E2-E6. https://doi.org/10.1097/01.nep.0000000000000300</a:t>
            </a:r>
          </a:p>
          <a:p>
            <a:pPr lvl="0"/>
            <a:r>
              <a:rPr lang="en-US" sz="500" dirty="0"/>
              <a:t>Byrne, M. M., &amp; Welch, S. (2016). CNE certification drive and exam results. Nursing Education Perspectives, 37(4), 221–223. https://doi.org/10.5480/14-1408</a:t>
            </a:r>
          </a:p>
          <a:p>
            <a:pPr lvl="0"/>
            <a:r>
              <a:rPr lang="en-US" sz="500" dirty="0"/>
              <a:t>Lundeen, J. D. (2018). Analysis of first-time unsuccessful attempts on the certified nurse educator examination. Nursing Education Perspectives, 39(2), 72–79. https://doi.org/10.1097/01.NEP.0000000000000276</a:t>
            </a:r>
          </a:p>
          <a:p>
            <a:pPr lvl="0"/>
            <a:r>
              <a:rPr lang="en-US" sz="500" dirty="0"/>
              <a:t>Nurse Support Program II, Academic nurse educator certification (ANEC) award (2019). https://nursesupport.org/nurse-support-program-ii/grants/statewide-initiatives/academic-nurse-educator-certification/</a:t>
            </a:r>
          </a:p>
          <a:p>
            <a:pPr lvl="0"/>
            <a:r>
              <a:rPr lang="en-US" sz="500" dirty="0"/>
              <a:t>Simmons, L. E. (2017). The NLN’s Certified Nurse Educator (CNE) Program Has Surpassed 5,000 and Gone Global. Nursing Education Perspectives, 38(2), 110. https://doi.org/10.1097/01.nep.0000000000000125</a:t>
            </a:r>
          </a:p>
          <a:p>
            <a:endParaRPr lang="en-US" sz="500" dirty="0"/>
          </a:p>
        </p:txBody>
      </p:sp>
      <p:sp>
        <p:nvSpPr>
          <p:cNvPr id="8" name="Text Placeholder 7"/>
          <p:cNvSpPr>
            <a:spLocks noGrp="1"/>
          </p:cNvSpPr>
          <p:nvPr>
            <p:ph type="body" sz="quarter" idx="19"/>
          </p:nvPr>
        </p:nvSpPr>
        <p:spPr>
          <a:xfrm>
            <a:off x="228600" y="3657600"/>
            <a:ext cx="2692605" cy="254000"/>
          </a:xfrm>
          <a:solidFill>
            <a:srgbClr val="FFC000"/>
          </a:solidFill>
        </p:spPr>
        <p:txBody>
          <a:bodyPr/>
          <a:lstStyle/>
          <a:p>
            <a:r>
              <a:rPr lang="en-US" b="1" dirty="0" smtClean="0">
                <a:solidFill>
                  <a:schemeClr val="tx1"/>
                </a:solidFill>
              </a:rPr>
              <a:t>objectives</a:t>
            </a:r>
            <a:endParaRPr lang="en-US" b="1" dirty="0">
              <a:solidFill>
                <a:schemeClr val="tx1"/>
              </a:solidFill>
            </a:endParaRPr>
          </a:p>
        </p:txBody>
      </p:sp>
      <p:sp>
        <p:nvSpPr>
          <p:cNvPr id="13" name="Content Placeholder 12"/>
          <p:cNvSpPr>
            <a:spLocks noGrp="1"/>
          </p:cNvSpPr>
          <p:nvPr>
            <p:ph sz="quarter" idx="26"/>
          </p:nvPr>
        </p:nvSpPr>
        <p:spPr>
          <a:xfrm>
            <a:off x="238125" y="3962400"/>
            <a:ext cx="2667000" cy="762000"/>
          </a:xfrm>
          <a:ln w="12700">
            <a:noFill/>
          </a:ln>
        </p:spPr>
        <p:txBody>
          <a:bodyPr>
            <a:normAutofit fontScale="25000" lnSpcReduction="20000"/>
          </a:bodyPr>
          <a:lstStyle/>
          <a:p>
            <a:r>
              <a:rPr lang="en-US" dirty="0" smtClean="0"/>
              <a:t>Develop </a:t>
            </a:r>
            <a:r>
              <a:rPr lang="en-US" dirty="0"/>
              <a:t>incentive model and fund a new faculty focused grant program to facilitate new and maintenance of certification - the Academic Nurse Educator Certification (ANEC). </a:t>
            </a:r>
          </a:p>
          <a:p>
            <a:r>
              <a:rPr lang="en-US" dirty="0" smtClean="0"/>
              <a:t>Evaluate outcomes based on the </a:t>
            </a:r>
            <a:r>
              <a:rPr lang="en-US" i="1" dirty="0"/>
              <a:t>Perceived Value of Certification Tool for Nurse </a:t>
            </a:r>
            <a:r>
              <a:rPr lang="en-US" i="1" dirty="0" smtClean="0"/>
              <a:t>Educators</a:t>
            </a:r>
            <a:r>
              <a:rPr lang="en-US" i="1" dirty="0"/>
              <a:t> </a:t>
            </a:r>
            <a:r>
              <a:rPr lang="en-US" dirty="0"/>
              <a:t>(</a:t>
            </a:r>
            <a:r>
              <a:rPr lang="en-US" dirty="0" err="1"/>
              <a:t>Barbé</a:t>
            </a:r>
            <a:r>
              <a:rPr lang="en-US" dirty="0"/>
              <a:t> &amp; Kimble, 2018) </a:t>
            </a:r>
            <a:endParaRPr lang="en-US" dirty="0" smtClean="0"/>
          </a:p>
        </p:txBody>
      </p:sp>
      <p:sp>
        <p:nvSpPr>
          <p:cNvPr id="9" name="Text Placeholder 8"/>
          <p:cNvSpPr>
            <a:spLocks noGrp="1"/>
          </p:cNvSpPr>
          <p:nvPr>
            <p:ph type="body" sz="quarter" idx="21"/>
          </p:nvPr>
        </p:nvSpPr>
        <p:spPr>
          <a:xfrm>
            <a:off x="228600" y="4800600"/>
            <a:ext cx="2667000" cy="254000"/>
          </a:xfrm>
        </p:spPr>
        <p:txBody>
          <a:bodyPr/>
          <a:lstStyle/>
          <a:p>
            <a:r>
              <a:rPr lang="en-US" b="1" dirty="0" smtClean="0"/>
              <a:t>methods</a:t>
            </a:r>
            <a:endParaRPr lang="en-US" b="1" dirty="0"/>
          </a:p>
        </p:txBody>
      </p:sp>
      <p:sp>
        <p:nvSpPr>
          <p:cNvPr id="40" name="Content Placeholder 13"/>
          <p:cNvSpPr>
            <a:spLocks noGrp="1"/>
          </p:cNvSpPr>
          <p:nvPr>
            <p:ph sz="quarter" idx="27"/>
          </p:nvPr>
        </p:nvSpPr>
        <p:spPr>
          <a:xfrm>
            <a:off x="2971800" y="6248400"/>
            <a:ext cx="4419599" cy="609600"/>
          </a:xfrm>
        </p:spPr>
        <p:txBody>
          <a:bodyPr>
            <a:normAutofit fontScale="32500" lnSpcReduction="20000"/>
          </a:bodyPr>
          <a:lstStyle/>
          <a:p>
            <a:r>
              <a:rPr lang="en-US" b="1" dirty="0" smtClean="0">
                <a:solidFill>
                  <a:srgbClr val="0070C0"/>
                </a:solidFill>
              </a:rPr>
              <a:t>Funding support provided by NSP II through the Health Services Cost Review Commission, administered by the Maryland Higher Education Commission </a:t>
            </a:r>
          </a:p>
          <a:p>
            <a:r>
              <a:rPr lang="en-US" dirty="0" smtClean="0"/>
              <a:t>Maryland Council of Dean and Directors of Nursing Programs</a:t>
            </a:r>
          </a:p>
        </p:txBody>
      </p:sp>
      <p:sp>
        <p:nvSpPr>
          <p:cNvPr id="11" name="Content Placeholder 10"/>
          <p:cNvSpPr>
            <a:spLocks noGrp="1"/>
          </p:cNvSpPr>
          <p:nvPr>
            <p:ph sz="quarter" idx="23"/>
          </p:nvPr>
        </p:nvSpPr>
        <p:spPr>
          <a:xfrm>
            <a:off x="231980" y="1492110"/>
            <a:ext cx="2646107" cy="372058"/>
          </a:xfrm>
          <a:ln w="12700">
            <a:noFill/>
          </a:ln>
          <a:effectLst/>
        </p:spPr>
        <p:txBody>
          <a:bodyPr>
            <a:normAutofit lnSpcReduction="10000"/>
          </a:bodyPr>
          <a:lstStyle/>
          <a:p>
            <a:pPr marL="0" indent="0">
              <a:buNone/>
            </a:pPr>
            <a:r>
              <a:rPr lang="en-US" sz="700" dirty="0"/>
              <a:t>This research evaluates </a:t>
            </a:r>
            <a:r>
              <a:rPr lang="en-US" sz="700" dirty="0" smtClean="0"/>
              <a:t>one of the Nurse Support Program II’s (NSPII) </a:t>
            </a:r>
            <a:r>
              <a:rPr lang="en-US" sz="700" dirty="0"/>
              <a:t>outcomes </a:t>
            </a:r>
            <a:r>
              <a:rPr lang="en-US" sz="700" dirty="0" smtClean="0"/>
              <a:t>for </a:t>
            </a:r>
            <a:r>
              <a:rPr lang="en-US" sz="700" dirty="0"/>
              <a:t>a state initiative to advance certification of nursing faculty.</a:t>
            </a:r>
          </a:p>
          <a:p>
            <a:endParaRPr lang="en-US" dirty="0"/>
          </a:p>
          <a:p>
            <a:endParaRPr lang="en-US" dirty="0"/>
          </a:p>
        </p:txBody>
      </p:sp>
      <p:sp>
        <p:nvSpPr>
          <p:cNvPr id="14" name="Content Placeholder 13"/>
          <p:cNvSpPr>
            <a:spLocks noGrp="1"/>
          </p:cNvSpPr>
          <p:nvPr>
            <p:ph sz="quarter" idx="28"/>
          </p:nvPr>
        </p:nvSpPr>
        <p:spPr>
          <a:xfrm>
            <a:off x="238125" y="5029200"/>
            <a:ext cx="2667000" cy="1828800"/>
          </a:xfrm>
        </p:spPr>
        <p:txBody>
          <a:bodyPr>
            <a:noAutofit/>
          </a:bodyPr>
          <a:lstStyle/>
          <a:p>
            <a:pPr marL="107139" indent="-107139">
              <a:buFont typeface="+mj-lt"/>
              <a:buAutoNum type="arabicPeriod"/>
            </a:pPr>
            <a:r>
              <a:rPr lang="en-US" sz="700" dirty="0" smtClean="0"/>
              <a:t>The</a:t>
            </a:r>
            <a:r>
              <a:rPr lang="en-US" sz="700" dirty="0"/>
              <a:t> </a:t>
            </a:r>
            <a:r>
              <a:rPr lang="en-US" sz="700" i="1" dirty="0"/>
              <a:t>Perceived Value of Certification Tool for Nurse Educators </a:t>
            </a:r>
            <a:r>
              <a:rPr lang="en-US" sz="700" dirty="0"/>
              <a:t>(</a:t>
            </a:r>
            <a:r>
              <a:rPr lang="en-US" sz="700" dirty="0" err="1"/>
              <a:t>Barbé</a:t>
            </a:r>
            <a:r>
              <a:rPr lang="en-US" sz="700" dirty="0"/>
              <a:t> &amp; Kimble, 2018) </a:t>
            </a:r>
            <a:r>
              <a:rPr lang="en-US" sz="700" dirty="0" smtClean="0"/>
              <a:t>used </a:t>
            </a:r>
            <a:r>
              <a:rPr lang="en-US" sz="700" dirty="0"/>
              <a:t>as a program evaluation </a:t>
            </a:r>
            <a:r>
              <a:rPr lang="en-US" sz="700" dirty="0" smtClean="0"/>
              <a:t>framework for ANEC </a:t>
            </a:r>
            <a:r>
              <a:rPr lang="en-US" sz="700" dirty="0"/>
              <a:t>sample characteristics, certification out comes, program satisfaction, and a survey used to gather information on incentives, barriers, and personal strategies used by ANEC recipients on their certification journey.</a:t>
            </a:r>
          </a:p>
          <a:p>
            <a:pPr marL="107139" indent="-107139">
              <a:buFont typeface="+mj-lt"/>
              <a:buAutoNum type="arabicPeriod"/>
            </a:pPr>
            <a:r>
              <a:rPr lang="en-US" sz="700" dirty="0"/>
              <a:t>The ANEC program was developed with and disseminated across 28 nursing programs in </a:t>
            </a:r>
            <a:r>
              <a:rPr lang="en-US" sz="700" dirty="0" smtClean="0"/>
              <a:t>Maryland through:</a:t>
            </a:r>
          </a:p>
          <a:p>
            <a:pPr marL="240468" lvl="1" indent="-107139">
              <a:spcBef>
                <a:spcPts val="62"/>
              </a:spcBef>
              <a:buFont typeface="+mj-lt"/>
              <a:buAutoNum type="arabicPeriod"/>
            </a:pPr>
            <a:r>
              <a:rPr lang="en-US" sz="700" dirty="0"/>
              <a:t> National League for Nursing  approved CNE Examination workshops to Maryland educators </a:t>
            </a:r>
          </a:p>
          <a:p>
            <a:pPr marL="240468" lvl="1" indent="-107139">
              <a:spcBef>
                <a:spcPts val="62"/>
              </a:spcBef>
              <a:buFont typeface="+mj-lt"/>
              <a:buAutoNum type="arabicPeriod"/>
            </a:pPr>
            <a:r>
              <a:rPr lang="en-US" sz="700" dirty="0"/>
              <a:t>ANEC incentive and recognition award</a:t>
            </a:r>
          </a:p>
          <a:p>
            <a:pPr marL="107139" indent="-107139">
              <a:buFont typeface="+mj-lt"/>
              <a:buAutoNum type="arabicPeriod"/>
            </a:pPr>
            <a:r>
              <a:rPr lang="en-US" sz="700" dirty="0" smtClean="0"/>
              <a:t>Conduct CNE Workshop surveys after each workshop</a:t>
            </a:r>
          </a:p>
          <a:p>
            <a:pPr marL="107139" indent="-107139">
              <a:buFont typeface="+mj-lt"/>
              <a:buAutoNum type="arabicPeriod"/>
            </a:pPr>
            <a:r>
              <a:rPr lang="en-US" sz="700" dirty="0" smtClean="0"/>
              <a:t>Conduct 3 CNE certification status surveys</a:t>
            </a:r>
            <a:endParaRPr lang="en-US" sz="700" dirty="0"/>
          </a:p>
        </p:txBody>
      </p:sp>
      <p:sp>
        <p:nvSpPr>
          <p:cNvPr id="39" name="Text Placeholder 8"/>
          <p:cNvSpPr>
            <a:spLocks noGrp="1"/>
          </p:cNvSpPr>
          <p:nvPr>
            <p:ph type="body" sz="quarter" idx="29"/>
          </p:nvPr>
        </p:nvSpPr>
        <p:spPr>
          <a:xfrm>
            <a:off x="3276600" y="5943600"/>
            <a:ext cx="2667000" cy="254000"/>
          </a:xfrm>
        </p:spPr>
        <p:txBody>
          <a:bodyPr/>
          <a:lstStyle/>
          <a:p>
            <a:r>
              <a:rPr lang="en-US" b="1" dirty="0" smtClean="0"/>
              <a:t>acknowledgements</a:t>
            </a:r>
            <a:endParaRPr lang="en-US" b="1" dirty="0"/>
          </a:p>
        </p:txBody>
      </p:sp>
      <p:sp>
        <p:nvSpPr>
          <p:cNvPr id="17" name="Content Placeholder 16"/>
          <p:cNvSpPr>
            <a:spLocks noGrp="1"/>
          </p:cNvSpPr>
          <p:nvPr>
            <p:ph sz="quarter" idx="30"/>
          </p:nvPr>
        </p:nvSpPr>
        <p:spPr>
          <a:xfrm>
            <a:off x="3270438" y="1600201"/>
            <a:ext cx="5518339" cy="2133600"/>
          </a:xfrm>
        </p:spPr>
        <p:txBody>
          <a:bodyPr>
            <a:noAutofit/>
          </a:bodyPr>
          <a:lstStyle/>
          <a:p>
            <a:pPr marL="107139" indent="-107139">
              <a:buFont typeface="+mj-lt"/>
              <a:buAutoNum type="arabicPeriod"/>
            </a:pPr>
            <a:r>
              <a:rPr lang="en-US" sz="700" dirty="0"/>
              <a:t>Faculty reported chief barriers were uncertainty in eligibility, personal preparation burden, test anxiety, financial reimbursement and the investment required for the ongoing professional development requirements to maintain the credential.</a:t>
            </a:r>
          </a:p>
          <a:p>
            <a:pPr marL="107139" indent="-107139">
              <a:buFont typeface="+mj-lt"/>
              <a:buAutoNum type="arabicPeriod"/>
            </a:pPr>
            <a:r>
              <a:rPr lang="en-US" sz="700" dirty="0" smtClean="0"/>
              <a:t>ANEC Annual Award Incentive Outcomes </a:t>
            </a:r>
            <a:r>
              <a:rPr lang="en-US" sz="700" dirty="0"/>
              <a:t>by removing </a:t>
            </a:r>
            <a:r>
              <a:rPr lang="en-US" sz="700" dirty="0" smtClean="0"/>
              <a:t>barriers, </a:t>
            </a:r>
            <a:r>
              <a:rPr lang="en-US" sz="700" dirty="0"/>
              <a:t>assisting personal </a:t>
            </a:r>
            <a:r>
              <a:rPr lang="en-US" sz="700" dirty="0" smtClean="0"/>
              <a:t>strategies, and providing incentives</a:t>
            </a:r>
          </a:p>
          <a:p>
            <a:pPr marL="240468" lvl="1" indent="-107139">
              <a:spcBef>
                <a:spcPts val="62"/>
              </a:spcBef>
              <a:buFont typeface="+mj-lt"/>
              <a:buAutoNum type="arabicPeriod"/>
            </a:pPr>
            <a:r>
              <a:rPr lang="en-US" sz="700" dirty="0"/>
              <a:t>131 faculty participated in CNE Examination reviews</a:t>
            </a:r>
          </a:p>
          <a:p>
            <a:pPr marL="240468" lvl="1" indent="-107139">
              <a:spcBef>
                <a:spcPts val="62"/>
              </a:spcBef>
              <a:buFont typeface="+mj-lt"/>
              <a:buAutoNum type="arabicPeriod"/>
            </a:pPr>
            <a:r>
              <a:rPr lang="en-US" sz="700" dirty="0"/>
              <a:t>  36 new CNE certifications  and 21 CNE renewals in FY 2020</a:t>
            </a:r>
          </a:p>
          <a:p>
            <a:pPr marL="107139" indent="-107139">
              <a:buFont typeface="+mj-lt"/>
              <a:buAutoNum type="arabicPeriod"/>
            </a:pPr>
            <a:r>
              <a:rPr lang="en-US" sz="700" dirty="0" smtClean="0"/>
              <a:t>57 full time nursing educators received the ANEC Awards for new and continuing CNE certification</a:t>
            </a:r>
          </a:p>
        </p:txBody>
      </p:sp>
      <p:sp>
        <p:nvSpPr>
          <p:cNvPr id="16" name="Text Placeholder 15"/>
          <p:cNvSpPr>
            <a:spLocks noGrp="1"/>
          </p:cNvSpPr>
          <p:nvPr>
            <p:ph type="body" sz="quarter" idx="31"/>
          </p:nvPr>
        </p:nvSpPr>
        <p:spPr>
          <a:xfrm>
            <a:off x="3270438" y="1228139"/>
            <a:ext cx="5614220" cy="254000"/>
          </a:xfrm>
          <a:solidFill>
            <a:srgbClr val="CC3300"/>
          </a:solidFill>
        </p:spPr>
        <p:txBody>
          <a:bodyPr/>
          <a:lstStyle/>
          <a:p>
            <a:pPr algn="ctr"/>
            <a:r>
              <a:rPr lang="en-US" b="1" dirty="0" smtClean="0"/>
              <a:t>results</a:t>
            </a:r>
            <a:endParaRPr lang="en-US" b="1" dirty="0"/>
          </a:p>
        </p:txBody>
      </p:sp>
      <p:sp>
        <p:nvSpPr>
          <p:cNvPr id="22" name="Content Placeholder 21"/>
          <p:cNvSpPr>
            <a:spLocks noGrp="1"/>
          </p:cNvSpPr>
          <p:nvPr>
            <p:ph sz="quarter" idx="32"/>
          </p:nvPr>
        </p:nvSpPr>
        <p:spPr>
          <a:xfrm>
            <a:off x="3124200" y="4038600"/>
            <a:ext cx="2667000" cy="1828800"/>
          </a:xfrm>
          <a:ln w="12700">
            <a:noFill/>
          </a:ln>
        </p:spPr>
        <p:txBody>
          <a:bodyPr>
            <a:noAutofit/>
          </a:bodyPr>
          <a:lstStyle/>
          <a:p>
            <a:pPr marL="107139" indent="-107139">
              <a:buFont typeface="+mj-lt"/>
              <a:buAutoNum type="arabicPeriod"/>
            </a:pPr>
            <a:r>
              <a:rPr lang="en-US" sz="700" dirty="0"/>
              <a:t>The ANEC program (NSP II, 2019) has increased the number of faculty with the CNE credential and has </a:t>
            </a:r>
            <a:r>
              <a:rPr lang="en-US" sz="700" dirty="0" smtClean="0"/>
              <a:t>increased </a:t>
            </a:r>
            <a:r>
              <a:rPr lang="en-US" sz="700" dirty="0"/>
              <a:t>the number of certified academic nurse educators in </a:t>
            </a:r>
            <a:r>
              <a:rPr lang="en-US" sz="700" dirty="0" smtClean="0"/>
              <a:t>Maryland by 55%. </a:t>
            </a:r>
          </a:p>
          <a:p>
            <a:pPr marL="107139" indent="-107139">
              <a:buFont typeface="+mj-lt"/>
              <a:buAutoNum type="arabicPeriod"/>
            </a:pPr>
            <a:r>
              <a:rPr lang="en-US" sz="700" dirty="0" smtClean="0"/>
              <a:t>The </a:t>
            </a:r>
            <a:r>
              <a:rPr lang="en-US" sz="700" dirty="0"/>
              <a:t>ANEC program is a state initiative that demonstrates an increase in the number of certified academic nurse educators, provides formal recognition, facilitates preparation and maintenance, and provides financial incentives for new and continuing CNE certifications. An increase in intrinsic value is expected through individual accountability and pursuit of excellence as faculty achieve certification in their specialty area of practice</a:t>
            </a:r>
            <a:r>
              <a:rPr lang="en-US" sz="700" dirty="0" smtClean="0"/>
              <a:t>.</a:t>
            </a:r>
          </a:p>
          <a:p>
            <a:pPr marL="107139" indent="-107139">
              <a:buFont typeface="+mj-lt"/>
              <a:buAutoNum type="arabicPeriod"/>
            </a:pPr>
            <a:r>
              <a:rPr lang="en-US" sz="700" dirty="0" smtClean="0"/>
              <a:t>Academic-State partnerships improve excellence in nursing education </a:t>
            </a:r>
            <a:endParaRPr lang="en-US" sz="700" dirty="0"/>
          </a:p>
        </p:txBody>
      </p:sp>
      <p:sp>
        <p:nvSpPr>
          <p:cNvPr id="23" name="Text Placeholder 22"/>
          <p:cNvSpPr>
            <a:spLocks noGrp="1"/>
          </p:cNvSpPr>
          <p:nvPr>
            <p:ph sz="quarter" idx="33"/>
          </p:nvPr>
        </p:nvSpPr>
        <p:spPr>
          <a:xfrm>
            <a:off x="1410929" y="690229"/>
            <a:ext cx="2418121" cy="244267"/>
          </a:xfrm>
        </p:spPr>
        <p:txBody>
          <a:bodyPr>
            <a:noAutofit/>
          </a:bodyPr>
          <a:lstStyle/>
          <a:p>
            <a:r>
              <a:rPr lang="en-US" sz="1400" b="1" dirty="0" smtClean="0">
                <a:solidFill>
                  <a:srgbClr val="FF0000"/>
                </a:solidFill>
              </a:rPr>
              <a:t>NSP II Requires</a:t>
            </a:r>
            <a:r>
              <a:rPr lang="en-US" sz="1400" b="1" dirty="0">
                <a:solidFill>
                  <a:srgbClr val="FF0000"/>
                </a:solidFill>
              </a:rPr>
              <a:t/>
            </a:r>
            <a:br>
              <a:rPr lang="en-US" sz="1400" b="1" dirty="0">
                <a:solidFill>
                  <a:srgbClr val="FF0000"/>
                </a:solidFill>
              </a:rPr>
            </a:br>
            <a:r>
              <a:rPr lang="en-US" sz="1400" b="1" dirty="0" smtClean="0">
                <a:solidFill>
                  <a:srgbClr val="FF0000"/>
                </a:solidFill>
              </a:rPr>
              <a:t>ACKNOWLEDGMENT</a:t>
            </a:r>
            <a:endParaRPr lang="en-US" sz="1400" b="1" dirty="0">
              <a:solidFill>
                <a:srgbClr val="FF0000"/>
              </a:solidFill>
            </a:endParaRPr>
          </a:p>
        </p:txBody>
      </p:sp>
      <p:sp>
        <p:nvSpPr>
          <p:cNvPr id="37" name="Text Placeholder 20"/>
          <p:cNvSpPr>
            <a:spLocks noGrp="1"/>
          </p:cNvSpPr>
          <p:nvPr>
            <p:ph type="body" sz="quarter" idx="34"/>
          </p:nvPr>
        </p:nvSpPr>
        <p:spPr>
          <a:xfrm>
            <a:off x="3124200" y="3200400"/>
            <a:ext cx="2667000" cy="254000"/>
          </a:xfrm>
          <a:solidFill>
            <a:srgbClr val="CC3300"/>
          </a:solidFill>
        </p:spPr>
        <p:txBody>
          <a:bodyPr/>
          <a:lstStyle/>
          <a:p>
            <a:r>
              <a:rPr lang="en-US" b="1" dirty="0" smtClean="0"/>
              <a:t>conclusions</a:t>
            </a:r>
            <a:endParaRPr lang="en-US" b="1" dirty="0"/>
          </a:p>
        </p:txBody>
      </p:sp>
      <p:pic>
        <p:nvPicPr>
          <p:cNvPr id="36" name="Picture 35" descr="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299" y="304800"/>
            <a:ext cx="701101" cy="458510"/>
          </a:xfrm>
          <a:prstGeom prst="rect">
            <a:avLst/>
          </a:prstGeom>
        </p:spPr>
      </p:pic>
      <p:sp>
        <p:nvSpPr>
          <p:cNvPr id="26" name="Text Placeholder 22"/>
          <p:cNvSpPr txBox="1">
            <a:spLocks/>
          </p:cNvSpPr>
          <p:nvPr/>
        </p:nvSpPr>
        <p:spPr bwMode="auto">
          <a:xfrm>
            <a:off x="4934837" y="688559"/>
            <a:ext cx="2617839" cy="199654"/>
          </a:xfrm>
          <a:prstGeom prst="rect">
            <a:avLst/>
          </a:prstGeom>
        </p:spPr>
        <p:txBody>
          <a:bodyPr vert="horz" lIns="19047" tIns="9523" rIns="19047" bIns="9523" rtlCol="0">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9pPr>
          </a:lstStyle>
          <a:p>
            <a:r>
              <a:rPr lang="en-US" sz="700" b="1" dirty="0"/>
              <a:t>Rita F. D'Aoust, PhD, ANP-BC, CNE, FAANP, </a:t>
            </a:r>
            <a:r>
              <a:rPr lang="en-US" sz="700" b="1" dirty="0" smtClean="0"/>
              <a:t>FNAP, FAAN</a:t>
            </a:r>
            <a:r>
              <a:rPr lang="en-US" sz="700" dirty="0"/>
              <a:t/>
            </a:r>
            <a:br>
              <a:rPr lang="en-US" sz="700" dirty="0"/>
            </a:br>
            <a:r>
              <a:rPr lang="en-US" sz="700" i="1" dirty="0"/>
              <a:t>School of Nursing, Johns Hopkins University, Baltimore, MD, USA</a:t>
            </a:r>
            <a:endParaRPr lang="en-US" sz="7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2" y="75694"/>
            <a:ext cx="928688" cy="928688"/>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62" y="67037"/>
            <a:ext cx="928688" cy="928688"/>
          </a:xfrm>
          <a:prstGeom prst="rect">
            <a:avLst/>
          </a:prstGeom>
        </p:spPr>
      </p:pic>
      <p:sp>
        <p:nvSpPr>
          <p:cNvPr id="28" name="5-Point Star 27"/>
          <p:cNvSpPr/>
          <p:nvPr/>
        </p:nvSpPr>
        <p:spPr>
          <a:xfrm>
            <a:off x="7391400" y="56388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96000" y="5867400"/>
            <a:ext cx="1519338" cy="369332"/>
          </a:xfrm>
          <a:prstGeom prst="rect">
            <a:avLst/>
          </a:prstGeom>
          <a:noFill/>
        </p:spPr>
        <p:txBody>
          <a:bodyPr wrap="square" rtlCol="0">
            <a:spAutoFit/>
          </a:bodyPr>
          <a:lstStyle/>
          <a:p>
            <a:r>
              <a:rPr lang="en-US" b="1" dirty="0" smtClean="0"/>
              <a:t>REMEMBER</a:t>
            </a:r>
            <a:endParaRPr lang="en-US" b="1" dirty="0"/>
          </a:p>
        </p:txBody>
      </p:sp>
      <p:sp>
        <p:nvSpPr>
          <p:cNvPr id="31" name="5-Point Star 30"/>
          <p:cNvSpPr/>
          <p:nvPr/>
        </p:nvSpPr>
        <p:spPr>
          <a:xfrm>
            <a:off x="5334000" y="5410200"/>
            <a:ext cx="5334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2743200" y="6019800"/>
            <a:ext cx="5334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3962400" y="763311"/>
            <a:ext cx="533400" cy="5320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dirty="0" smtClean="0"/>
              <a:t>*Type </a:t>
            </a:r>
            <a:r>
              <a:rPr lang="en-US" b="1" dirty="0"/>
              <a:t>of Grant:  </a:t>
            </a:r>
            <a:r>
              <a:rPr lang="en-US" dirty="0"/>
              <a:t>☐Planning     ☐Implementation     ☐Continuation     ☐Resource Grant</a:t>
            </a:r>
          </a:p>
          <a:p>
            <a:pPr>
              <a:buNone/>
            </a:pPr>
            <a:r>
              <a:rPr lang="en-US" b="1" dirty="0" smtClean="0"/>
              <a:t>*Type </a:t>
            </a:r>
            <a:r>
              <a:rPr lang="en-US" b="1" dirty="0"/>
              <a:t>of Competitive Grant Initiative (choose only one):</a:t>
            </a:r>
            <a:endParaRPr lang="en-US" dirty="0"/>
          </a:p>
          <a:p>
            <a:pPr>
              <a:buNone/>
            </a:pPr>
            <a:r>
              <a:rPr lang="en-US" dirty="0"/>
              <a:t>☐1. Initiative to Increase Nursing Pre-Licensure Enrollments and Graduates</a:t>
            </a:r>
          </a:p>
          <a:p>
            <a:pPr>
              <a:buNone/>
            </a:pPr>
            <a:r>
              <a:rPr lang="en-US" dirty="0"/>
              <a:t>☐2. Initiative to Advance the Education of Students and RNs to BSN, MSN, and Doctoral Level</a:t>
            </a:r>
          </a:p>
          <a:p>
            <a:pPr>
              <a:buNone/>
            </a:pPr>
            <a:r>
              <a:rPr lang="en-US" dirty="0"/>
              <a:t>☐3. Initiative to Increase the Number of Doctoral-Prepared Nursing Faculty</a:t>
            </a:r>
          </a:p>
          <a:p>
            <a:pPr>
              <a:buNone/>
            </a:pPr>
            <a:r>
              <a:rPr lang="en-US" dirty="0"/>
              <a:t>☐4. Initiative to Build Collaborations between Education and Practice</a:t>
            </a:r>
          </a:p>
          <a:p>
            <a:pPr>
              <a:buNone/>
            </a:pPr>
            <a:r>
              <a:rPr lang="en-US" dirty="0"/>
              <a:t>☐5. Initiative to Increase Capacity Statewide</a:t>
            </a:r>
          </a:p>
          <a:p>
            <a:pPr>
              <a:buNone/>
            </a:pPr>
            <a:r>
              <a:rPr lang="en-US" dirty="0"/>
              <a:t>☐6. Initiative to Increase Cohen Scholars as Future Faculty and Clinical Educators</a:t>
            </a:r>
          </a:p>
          <a:p>
            <a:endParaRPr lang="en-US" dirty="0"/>
          </a:p>
        </p:txBody>
      </p:sp>
      <p:sp>
        <p:nvSpPr>
          <p:cNvPr id="2" name="Title 1"/>
          <p:cNvSpPr>
            <a:spLocks noGrp="1"/>
          </p:cNvSpPr>
          <p:nvPr>
            <p:ph type="title"/>
          </p:nvPr>
        </p:nvSpPr>
        <p:spPr/>
        <p:txBody>
          <a:bodyPr/>
          <a:lstStyle/>
          <a:p>
            <a:r>
              <a:rPr lang="en-US" b="1" dirty="0" smtClean="0">
                <a:solidFill>
                  <a:srgbClr val="C00000"/>
                </a:solidFill>
              </a:rPr>
              <a:t>Pick </a:t>
            </a:r>
            <a:r>
              <a:rPr lang="en-US" b="1" u="sng" dirty="0" smtClean="0">
                <a:solidFill>
                  <a:srgbClr val="C00000"/>
                </a:solidFill>
              </a:rPr>
              <a:t>One*</a:t>
            </a:r>
            <a:r>
              <a:rPr lang="en-US" b="1" dirty="0" smtClean="0">
                <a:solidFill>
                  <a:srgbClr val="C00000"/>
                </a:solidFill>
              </a:rPr>
              <a:t>: </a:t>
            </a:r>
            <a:r>
              <a:rPr lang="en-US" dirty="0" smtClean="0"/>
              <a:t>Type and Initiative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Lead </a:t>
            </a:r>
            <a:r>
              <a:rPr lang="en-US" dirty="0"/>
              <a:t>Applicant Institution/Organization</a:t>
            </a:r>
            <a:r>
              <a:rPr lang="en-US" dirty="0" smtClean="0"/>
              <a:t>: You</a:t>
            </a:r>
            <a:endParaRPr lang="en-US" dirty="0"/>
          </a:p>
          <a:p>
            <a:pPr>
              <a:buNone/>
            </a:pPr>
            <a:r>
              <a:rPr lang="en-US" dirty="0" smtClean="0"/>
              <a:t>Project Title: Be brief ( 6 words or less)</a:t>
            </a:r>
          </a:p>
          <a:p>
            <a:pPr>
              <a:buNone/>
            </a:pPr>
            <a:r>
              <a:rPr lang="en-US" dirty="0" smtClean="0"/>
              <a:t>Partnership </a:t>
            </a:r>
            <a:r>
              <a:rPr lang="en-US" dirty="0"/>
              <a:t>Members: </a:t>
            </a:r>
            <a:r>
              <a:rPr lang="en-US" dirty="0" smtClean="0"/>
              <a:t>Include your hospitals and fellow nursing program partners</a:t>
            </a:r>
          </a:p>
          <a:p>
            <a:pPr>
              <a:buNone/>
            </a:pPr>
            <a:r>
              <a:rPr lang="en-US" dirty="0"/>
              <a:t> </a:t>
            </a:r>
          </a:p>
          <a:p>
            <a:pPr>
              <a:buNone/>
            </a:pPr>
            <a:r>
              <a:rPr lang="en-US" dirty="0"/>
              <a:t>Project Duration: </a:t>
            </a:r>
            <a:r>
              <a:rPr lang="en-US" dirty="0" smtClean="0"/>
              <a:t>up to 4 yrs</a:t>
            </a:r>
            <a:endParaRPr lang="en-US" dirty="0"/>
          </a:p>
          <a:p>
            <a:pPr>
              <a:buNone/>
            </a:pPr>
            <a:r>
              <a:rPr lang="en-US" dirty="0"/>
              <a:t>Funding Requested: </a:t>
            </a:r>
            <a:r>
              <a:rPr lang="en-US" dirty="0" smtClean="0"/>
              <a:t> be realistic- $10mil/28</a:t>
            </a:r>
            <a:endParaRPr lang="en-US" dirty="0"/>
          </a:p>
          <a:p>
            <a:pPr>
              <a:buNone/>
            </a:pPr>
            <a:r>
              <a:rPr lang="en-US" dirty="0"/>
              <a:t>Value of Match (Funds, In-Kind, Etc.): </a:t>
            </a:r>
            <a:r>
              <a:rPr lang="en-US" dirty="0" smtClean="0">
                <a:solidFill>
                  <a:srgbClr val="C00000"/>
                </a:solidFill>
              </a:rPr>
              <a:t>Required</a:t>
            </a:r>
          </a:p>
          <a:p>
            <a:pPr>
              <a:buNone/>
            </a:pPr>
            <a:endParaRPr lang="en-US" dirty="0" smtClean="0">
              <a:solidFill>
                <a:srgbClr val="C00000"/>
              </a:solidFill>
            </a:endParaRPr>
          </a:p>
          <a:p>
            <a:pPr>
              <a:buNone/>
            </a:pPr>
            <a:r>
              <a:rPr lang="en-US" dirty="0" smtClean="0">
                <a:solidFill>
                  <a:srgbClr val="C00000"/>
                </a:solidFill>
              </a:rPr>
              <a:t>If projects submitted with -0- match and-0- in</a:t>
            </a:r>
          </a:p>
          <a:p>
            <a:pPr>
              <a:buNone/>
            </a:pPr>
            <a:r>
              <a:rPr lang="en-US" dirty="0" smtClean="0">
                <a:solidFill>
                  <a:srgbClr val="C00000"/>
                </a:solidFill>
              </a:rPr>
              <a:t>Kind, there is no rationale or reason to help fund a</a:t>
            </a:r>
          </a:p>
          <a:p>
            <a:pPr>
              <a:buNone/>
            </a:pPr>
            <a:r>
              <a:rPr lang="en-US" dirty="0" smtClean="0">
                <a:solidFill>
                  <a:srgbClr val="C00000"/>
                </a:solidFill>
              </a:rPr>
              <a:t>Project the school finds no value in.</a:t>
            </a:r>
            <a:endParaRPr lang="en-US" dirty="0">
              <a:solidFill>
                <a:srgbClr val="C00000"/>
              </a:solidFill>
            </a:endParaRPr>
          </a:p>
          <a:p>
            <a:endParaRPr lang="en-US" dirty="0"/>
          </a:p>
        </p:txBody>
      </p:sp>
      <p:sp>
        <p:nvSpPr>
          <p:cNvPr id="2" name="Title 1"/>
          <p:cNvSpPr>
            <a:spLocks noGrp="1"/>
          </p:cNvSpPr>
          <p:nvPr>
            <p:ph type="title"/>
          </p:nvPr>
        </p:nvSpPr>
        <p:spPr/>
        <p:txBody>
          <a:bodyPr/>
          <a:lstStyle/>
          <a:p>
            <a:r>
              <a:rPr lang="en-US" b="1" dirty="0" smtClean="0">
                <a:solidFill>
                  <a:srgbClr val="C00000"/>
                </a:solidFill>
              </a:rPr>
              <a:t>Key Items </a:t>
            </a:r>
            <a:r>
              <a:rPr lang="en-US" dirty="0" smtClean="0"/>
              <a:t>on Cover Sheet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b="1" dirty="0"/>
              <a:t>Nurse Support Program II FY 2022 – </a:t>
            </a:r>
            <a:r>
              <a:rPr lang="fr-FR" b="1" dirty="0" err="1"/>
              <a:t>Competitive</a:t>
            </a:r>
            <a:r>
              <a:rPr lang="fr-FR" b="1" dirty="0"/>
              <a:t> </a:t>
            </a:r>
            <a:r>
              <a:rPr lang="fr-FR" b="1" dirty="0" err="1"/>
              <a:t>Institutional</a:t>
            </a:r>
            <a:r>
              <a:rPr lang="fr-FR" b="1" dirty="0"/>
              <a:t> </a:t>
            </a:r>
            <a:r>
              <a:rPr lang="fr-FR" b="1" dirty="0" smtClean="0"/>
              <a:t>Grants</a:t>
            </a:r>
            <a:r>
              <a:rPr lang="en-US" dirty="0" smtClean="0"/>
              <a:t> </a:t>
            </a:r>
          </a:p>
          <a:p>
            <a:pPr>
              <a:buNone/>
            </a:pPr>
            <a:r>
              <a:rPr lang="en-US" b="1" dirty="0" smtClean="0"/>
              <a:t>Mandatory </a:t>
            </a:r>
            <a:r>
              <a:rPr lang="en-US" b="1" dirty="0"/>
              <a:t>Data </a:t>
            </a:r>
            <a:r>
              <a:rPr lang="en-US" b="1" dirty="0" smtClean="0"/>
              <a:t>Tables</a:t>
            </a:r>
            <a:endParaRPr lang="en-US" dirty="0"/>
          </a:p>
          <a:p>
            <a:pPr>
              <a:buNone/>
            </a:pPr>
            <a:r>
              <a:rPr lang="en-US" i="1" dirty="0"/>
              <a:t>Required Data Set for all Programs</a:t>
            </a:r>
            <a:endParaRPr lang="en-US" dirty="0"/>
          </a:p>
          <a:p>
            <a:pPr>
              <a:buNone/>
            </a:pPr>
            <a:endParaRPr lang="en-US" b="1" dirty="0" smtClean="0"/>
          </a:p>
          <a:p>
            <a:pPr>
              <a:buNone/>
            </a:pPr>
            <a:r>
              <a:rPr lang="en-US" b="1" dirty="0" smtClean="0"/>
              <a:t>Faculty</a:t>
            </a:r>
            <a:r>
              <a:rPr lang="en-US" b="1" dirty="0"/>
              <a:t>:  </a:t>
            </a:r>
            <a:r>
              <a:rPr lang="en-US" dirty="0"/>
              <a:t>Calculate FTEs using the following formula:  FTE calculation: 1 FTE = 15 credits or 600 hours per semester or as defined by your institution for </a:t>
            </a:r>
            <a:r>
              <a:rPr lang="en-US" dirty="0" smtClean="0"/>
              <a:t> Nursing </a:t>
            </a:r>
            <a:r>
              <a:rPr lang="en-US" dirty="0"/>
              <a:t>Program Faculty as </a:t>
            </a:r>
            <a:r>
              <a:rPr lang="en-US" b="1" dirty="0">
                <a:solidFill>
                  <a:srgbClr val="C00000"/>
                </a:solidFill>
              </a:rPr>
              <a:t>of October 15th of the most recent year.</a:t>
            </a:r>
          </a:p>
          <a:p>
            <a:pPr>
              <a:buNone/>
            </a:pPr>
            <a:r>
              <a:rPr lang="en-US" dirty="0"/>
              <a:t> </a:t>
            </a:r>
          </a:p>
          <a:p>
            <a:pPr>
              <a:buNone/>
            </a:pPr>
            <a:r>
              <a:rPr lang="en-US" b="1" dirty="0"/>
              <a:t>NURSING FACULTY  As of Oct. 15, 2020</a:t>
            </a:r>
            <a:endParaRPr lang="en-US" dirty="0"/>
          </a:p>
          <a:p>
            <a:pPr>
              <a:buNone/>
            </a:pPr>
            <a:r>
              <a:rPr lang="en-US" b="1" dirty="0"/>
              <a:t> </a:t>
            </a:r>
            <a:endParaRPr lang="en-US" dirty="0"/>
          </a:p>
          <a:p>
            <a:pPr>
              <a:buNone/>
            </a:pPr>
            <a:r>
              <a:rPr lang="en-US" b="1" dirty="0"/>
              <a:t>Equivalents (Total FTEs)</a:t>
            </a:r>
            <a:endParaRPr lang="en-US" dirty="0"/>
          </a:p>
          <a:p>
            <a:r>
              <a:rPr lang="en-US" b="1" dirty="0" smtClean="0"/>
              <a:t>FT</a:t>
            </a:r>
            <a:endParaRPr lang="en-US" dirty="0"/>
          </a:p>
          <a:p>
            <a:r>
              <a:rPr lang="en-US" b="1" dirty="0"/>
              <a:t>PT</a:t>
            </a:r>
            <a:endParaRPr lang="en-US" dirty="0"/>
          </a:p>
          <a:p>
            <a:r>
              <a:rPr lang="en-US" b="1" dirty="0"/>
              <a:t>Total Number</a:t>
            </a:r>
            <a:endParaRPr lang="en-US" dirty="0"/>
          </a:p>
          <a:p>
            <a:r>
              <a:rPr lang="en-US" b="1" dirty="0"/>
              <a:t>Nursing Faculty with PhD in </a:t>
            </a:r>
            <a:r>
              <a:rPr lang="en-US" b="1" dirty="0" smtClean="0"/>
              <a:t>Nursing</a:t>
            </a:r>
            <a:r>
              <a:rPr lang="en-US" dirty="0"/>
              <a:t> </a:t>
            </a:r>
          </a:p>
          <a:p>
            <a:pPr>
              <a:buNone/>
            </a:pPr>
            <a:r>
              <a:rPr lang="en-US" dirty="0"/>
              <a:t> </a:t>
            </a:r>
            <a:r>
              <a:rPr lang="en-US" dirty="0" smtClean="0"/>
              <a:t>        </a:t>
            </a:r>
            <a:r>
              <a:rPr lang="en-US" b="1" dirty="0" smtClean="0"/>
              <a:t>Clinical </a:t>
            </a:r>
            <a:r>
              <a:rPr lang="en-US" b="1" dirty="0"/>
              <a:t>Nursing Faculty with </a:t>
            </a:r>
            <a:r>
              <a:rPr lang="en-US" b="1" dirty="0" smtClean="0"/>
              <a:t>MS</a:t>
            </a:r>
            <a:r>
              <a:rPr lang="en-US" dirty="0"/>
              <a:t>  </a:t>
            </a:r>
            <a:r>
              <a:rPr lang="en-US" dirty="0" smtClean="0"/>
              <a:t>             </a:t>
            </a:r>
            <a:r>
              <a:rPr lang="en-US" dirty="0" err="1" smtClean="0"/>
              <a:t>Pg</a:t>
            </a:r>
            <a:r>
              <a:rPr lang="en-US" dirty="0" smtClean="0"/>
              <a:t> </a:t>
            </a:r>
            <a:r>
              <a:rPr lang="en-US" dirty="0" smtClean="0"/>
              <a:t>48, </a:t>
            </a:r>
            <a:r>
              <a:rPr lang="en-US" dirty="0" smtClean="0"/>
              <a:t>RFA, FY </a:t>
            </a:r>
            <a:r>
              <a:rPr lang="en-US" dirty="0" smtClean="0"/>
              <a:t>2022</a:t>
            </a:r>
            <a:r>
              <a:rPr lang="en-US" dirty="0"/>
              <a:t> </a:t>
            </a:r>
          </a:p>
          <a:p>
            <a:endParaRPr lang="en-US" dirty="0"/>
          </a:p>
        </p:txBody>
      </p:sp>
      <p:sp>
        <p:nvSpPr>
          <p:cNvPr id="2" name="Title 1"/>
          <p:cNvSpPr>
            <a:spLocks noGrp="1"/>
          </p:cNvSpPr>
          <p:nvPr>
            <p:ph type="title"/>
          </p:nvPr>
        </p:nvSpPr>
        <p:spPr/>
        <p:txBody>
          <a:bodyPr/>
          <a:lstStyle/>
          <a:p>
            <a:r>
              <a:rPr lang="en-US" dirty="0" smtClean="0"/>
              <a:t>Mandatory Data Tables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buNone/>
            </a:pPr>
            <a:r>
              <a:rPr lang="en-US" b="1" dirty="0"/>
              <a:t># Graduates per academic year (as appropriate)	 Define AY reported:  __________</a:t>
            </a:r>
            <a:endParaRPr lang="en-US" dirty="0"/>
          </a:p>
          <a:p>
            <a:pPr marL="109728" indent="0">
              <a:buNone/>
            </a:pPr>
            <a:endParaRPr lang="en-US" dirty="0"/>
          </a:p>
          <a:p>
            <a:r>
              <a:rPr lang="en-US" b="1" dirty="0"/>
              <a:t>ADN</a:t>
            </a:r>
            <a:endParaRPr lang="en-US" dirty="0"/>
          </a:p>
          <a:p>
            <a:r>
              <a:rPr lang="en-US" b="1" dirty="0"/>
              <a:t>BSN</a:t>
            </a:r>
            <a:endParaRPr lang="en-US" dirty="0"/>
          </a:p>
          <a:p>
            <a:r>
              <a:rPr lang="en-US" b="1" dirty="0"/>
              <a:t>Master Entry</a:t>
            </a:r>
            <a:endParaRPr lang="en-US" dirty="0"/>
          </a:p>
          <a:p>
            <a:pPr marL="109728" indent="0">
              <a:buNone/>
            </a:pPr>
            <a:r>
              <a:rPr lang="en-US" b="1" dirty="0"/>
              <a:t> </a:t>
            </a:r>
            <a:endParaRPr lang="en-US" dirty="0"/>
          </a:p>
          <a:p>
            <a:r>
              <a:rPr lang="en-US" b="1" dirty="0"/>
              <a:t>RN-BSN</a:t>
            </a:r>
            <a:endParaRPr lang="en-US" dirty="0"/>
          </a:p>
          <a:p>
            <a:r>
              <a:rPr lang="en-US" b="1" dirty="0"/>
              <a:t>RN-MSN</a:t>
            </a:r>
            <a:endParaRPr lang="en-US" dirty="0"/>
          </a:p>
          <a:p>
            <a:r>
              <a:rPr lang="en-US" b="1" dirty="0"/>
              <a:t>MS</a:t>
            </a:r>
            <a:endParaRPr lang="en-US" dirty="0"/>
          </a:p>
          <a:p>
            <a:r>
              <a:rPr lang="en-US" b="1" dirty="0"/>
              <a:t>DNP</a:t>
            </a:r>
            <a:endParaRPr lang="en-US" dirty="0"/>
          </a:p>
          <a:p>
            <a:r>
              <a:rPr lang="en-US" b="1" dirty="0"/>
              <a:t>PhD</a:t>
            </a:r>
            <a:endParaRPr lang="en-US" dirty="0"/>
          </a:p>
          <a:p>
            <a:r>
              <a:rPr lang="en-US" b="1" dirty="0"/>
              <a:t>Graduates</a:t>
            </a:r>
            <a:endParaRPr lang="en-US" dirty="0"/>
          </a:p>
          <a:p>
            <a:pPr marL="109728" indent="0">
              <a:buNone/>
            </a:pPr>
            <a:r>
              <a:rPr lang="en-US" b="1" dirty="0"/>
              <a:t> </a:t>
            </a:r>
            <a:endParaRPr lang="en-US" dirty="0"/>
          </a:p>
          <a:p>
            <a:pPr>
              <a:buNone/>
            </a:pPr>
            <a:r>
              <a:rPr lang="en-US" b="1" dirty="0" smtClean="0"/>
              <a:t>We expect to see “additional graduates”. This is the baseline year and you will</a:t>
            </a:r>
          </a:p>
          <a:p>
            <a:pPr>
              <a:buNone/>
            </a:pPr>
            <a:r>
              <a:rPr lang="en-US" b="1" dirty="0" smtClean="0"/>
              <a:t>propose increasing with the grant funding proposal.</a:t>
            </a:r>
            <a:endParaRPr lang="en-US" dirty="0"/>
          </a:p>
          <a:p>
            <a:pPr>
              <a:buNone/>
            </a:pPr>
            <a:r>
              <a:rPr lang="en-US" dirty="0" smtClean="0"/>
              <a:t>RFA, FY </a:t>
            </a:r>
            <a:r>
              <a:rPr lang="en-US" dirty="0" smtClean="0"/>
              <a:t>2022, </a:t>
            </a:r>
            <a:r>
              <a:rPr lang="en-US" dirty="0" smtClean="0"/>
              <a:t>Pg. </a:t>
            </a:r>
            <a:r>
              <a:rPr lang="en-US" dirty="0" smtClean="0"/>
              <a:t>50</a:t>
            </a:r>
            <a:endParaRPr lang="en-US" dirty="0"/>
          </a:p>
        </p:txBody>
      </p:sp>
      <p:sp>
        <p:nvSpPr>
          <p:cNvPr id="2" name="Title 1"/>
          <p:cNvSpPr>
            <a:spLocks noGrp="1"/>
          </p:cNvSpPr>
          <p:nvPr>
            <p:ph type="title"/>
          </p:nvPr>
        </p:nvSpPr>
        <p:spPr/>
        <p:txBody>
          <a:bodyPr/>
          <a:lstStyle/>
          <a:p>
            <a:r>
              <a:rPr lang="en-US" dirty="0" smtClean="0"/>
              <a:t>Important: # graduates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11891"/>
          </a:xfrm>
        </p:spPr>
        <p:txBody>
          <a:bodyPr>
            <a:normAutofit fontScale="62500" lnSpcReduction="20000"/>
          </a:bodyPr>
          <a:lstStyle/>
          <a:p>
            <a:pPr>
              <a:buNone/>
            </a:pPr>
            <a:r>
              <a:rPr lang="en-US" b="1" dirty="0"/>
              <a:t>Note: The Dean/Director or designee already submits this information to the MBON and accrediting bodies each year. We expect it to match.  Any questions, refer to your Dean/Director of the nursing program.</a:t>
            </a:r>
            <a:endParaRPr lang="en-US" dirty="0"/>
          </a:p>
          <a:p>
            <a:pPr>
              <a:buNone/>
            </a:pPr>
            <a:r>
              <a:rPr lang="en-US" b="1" dirty="0"/>
              <a:t> </a:t>
            </a:r>
            <a:endParaRPr lang="en-US" dirty="0"/>
          </a:p>
          <a:p>
            <a:r>
              <a:rPr lang="en-US" dirty="0"/>
              <a:t>Name of person completing Mandatory Data Table Form: </a:t>
            </a:r>
            <a:endParaRPr lang="en-US" dirty="0" smtClean="0"/>
          </a:p>
          <a:p>
            <a:pPr marL="109728" indent="0">
              <a:buNone/>
            </a:pPr>
            <a:r>
              <a:rPr lang="en-US" dirty="0"/>
              <a:t> </a:t>
            </a:r>
            <a:r>
              <a:rPr lang="en-US" dirty="0" smtClean="0"/>
              <a:t>   </a:t>
            </a:r>
          </a:p>
          <a:p>
            <a:pPr marL="109728" indent="0">
              <a:buNone/>
            </a:pPr>
            <a:r>
              <a:rPr lang="en-US" dirty="0"/>
              <a:t> </a:t>
            </a:r>
            <a:r>
              <a:rPr lang="en-US" dirty="0" smtClean="0"/>
              <a:t>   _______________________________________________________________</a:t>
            </a:r>
            <a:endParaRPr lang="en-US" dirty="0"/>
          </a:p>
          <a:p>
            <a:endParaRPr lang="en-US" dirty="0" smtClean="0"/>
          </a:p>
          <a:p>
            <a:r>
              <a:rPr lang="en-US" dirty="0" smtClean="0"/>
              <a:t>Institution:</a:t>
            </a:r>
          </a:p>
          <a:p>
            <a:pPr marL="109728" indent="0">
              <a:buNone/>
            </a:pPr>
            <a:r>
              <a:rPr lang="en-US" dirty="0" smtClean="0"/>
              <a:t>    _______________________________________________________________</a:t>
            </a:r>
            <a:endParaRPr lang="en-US" dirty="0"/>
          </a:p>
          <a:p>
            <a:endParaRPr lang="en-US" dirty="0" smtClean="0"/>
          </a:p>
          <a:p>
            <a:r>
              <a:rPr lang="en-US" dirty="0" smtClean="0"/>
              <a:t>Contact </a:t>
            </a:r>
            <a:r>
              <a:rPr lang="en-US" dirty="0"/>
              <a:t>Info</a:t>
            </a:r>
            <a:r>
              <a:rPr lang="en-US" dirty="0" smtClean="0"/>
              <a:t>:</a:t>
            </a:r>
          </a:p>
          <a:p>
            <a:r>
              <a:rPr lang="en-US" dirty="0" smtClean="0"/>
              <a:t>Phone:</a:t>
            </a:r>
          </a:p>
          <a:p>
            <a:pPr marL="109728" indent="0">
              <a:buNone/>
            </a:pPr>
            <a:r>
              <a:rPr lang="en-US" dirty="0" smtClean="0"/>
              <a:t>    ____________________________________________________________</a:t>
            </a:r>
            <a:endParaRPr lang="en-US" dirty="0"/>
          </a:p>
          <a:p>
            <a:endParaRPr lang="en-US" dirty="0" smtClean="0"/>
          </a:p>
          <a:p>
            <a:r>
              <a:rPr lang="en-US" dirty="0" smtClean="0"/>
              <a:t>Email </a:t>
            </a:r>
            <a:r>
              <a:rPr lang="en-US" dirty="0"/>
              <a:t>address</a:t>
            </a:r>
            <a:r>
              <a:rPr lang="en-US" dirty="0" smtClean="0"/>
              <a:t>:</a:t>
            </a:r>
          </a:p>
          <a:p>
            <a:endParaRPr lang="en-US" dirty="0"/>
          </a:p>
          <a:p>
            <a:pPr marL="109728" indent="0">
              <a:buNone/>
            </a:pPr>
            <a:r>
              <a:rPr lang="en-US" dirty="0" smtClean="0"/>
              <a:t>    ____________________________________________________________</a:t>
            </a:r>
            <a:endParaRPr lang="en-US" dirty="0"/>
          </a:p>
          <a:p>
            <a:endParaRPr lang="en-US" dirty="0"/>
          </a:p>
        </p:txBody>
      </p:sp>
      <p:sp>
        <p:nvSpPr>
          <p:cNvPr id="2" name="Title 1"/>
          <p:cNvSpPr>
            <a:spLocks noGrp="1"/>
          </p:cNvSpPr>
          <p:nvPr>
            <p:ph type="title"/>
          </p:nvPr>
        </p:nvSpPr>
        <p:spPr/>
        <p:txBody>
          <a:bodyPr/>
          <a:lstStyle/>
          <a:p>
            <a:r>
              <a:rPr lang="en-US" dirty="0" smtClean="0"/>
              <a:t>Person completing Data Tables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658.jpg"/>
          <p:cNvPicPr>
            <a:picLocks noGrp="1" noChangeAspect="1"/>
          </p:cNvPicPr>
          <p:nvPr>
            <p:ph idx="1"/>
          </p:nvPr>
        </p:nvPicPr>
        <p:blipFill>
          <a:blip r:embed="rId2" cstate="print"/>
          <a:stretch>
            <a:fillRect/>
          </a:stretch>
        </p:blipFill>
        <p:spPr>
          <a:xfrm>
            <a:off x="1961987" y="1481138"/>
            <a:ext cx="5220026" cy="4525962"/>
          </a:xfrm>
        </p:spPr>
      </p:pic>
      <p:sp>
        <p:nvSpPr>
          <p:cNvPr id="2" name="Title 1"/>
          <p:cNvSpPr>
            <a:spLocks noGrp="1"/>
          </p:cNvSpPr>
          <p:nvPr>
            <p:ph type="title"/>
          </p:nvPr>
        </p:nvSpPr>
        <p:spPr/>
        <p:txBody>
          <a:bodyPr>
            <a:normAutofit fontScale="90000"/>
          </a:bodyPr>
          <a:lstStyle/>
          <a:p>
            <a:r>
              <a:rPr lang="en-US" dirty="0" smtClean="0"/>
              <a:t>Budgets- annual and total years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buNone/>
            </a:pPr>
            <a:r>
              <a:rPr lang="en-US" b="1" dirty="0"/>
              <a:t>SAMPLE BUDGET </a:t>
            </a:r>
            <a:r>
              <a:rPr lang="en-US" b="1" dirty="0" smtClean="0"/>
              <a:t>NARRATIVE ( annual reports should include narratives that match the proposal)</a:t>
            </a:r>
            <a:endParaRPr lang="en-US" dirty="0"/>
          </a:p>
          <a:p>
            <a:pPr>
              <a:buNone/>
            </a:pPr>
            <a:r>
              <a:rPr lang="en-US" b="1" dirty="0"/>
              <a:t> </a:t>
            </a:r>
            <a:endParaRPr lang="en-US" dirty="0"/>
          </a:p>
          <a:p>
            <a:pPr>
              <a:buNone/>
            </a:pPr>
            <a:r>
              <a:rPr lang="en-US" dirty="0"/>
              <a:t>Nurse Support Program II – </a:t>
            </a:r>
            <a:r>
              <a:rPr lang="fr-FR" dirty="0" err="1"/>
              <a:t>Competitive</a:t>
            </a:r>
            <a:r>
              <a:rPr lang="fr-FR" dirty="0"/>
              <a:t> </a:t>
            </a:r>
            <a:r>
              <a:rPr lang="fr-FR" dirty="0" err="1"/>
              <a:t>Institutional</a:t>
            </a:r>
            <a:r>
              <a:rPr lang="fr-FR" dirty="0"/>
              <a:t> Grants</a:t>
            </a:r>
            <a:endParaRPr lang="en-US" dirty="0"/>
          </a:p>
          <a:p>
            <a:r>
              <a:rPr lang="en-US" dirty="0"/>
              <a:t>Lead Institution: _______________________________________________________ </a:t>
            </a:r>
          </a:p>
          <a:p>
            <a:r>
              <a:rPr lang="en-US" dirty="0"/>
              <a:t>Project Title: __________________________________________________________</a:t>
            </a:r>
          </a:p>
          <a:p>
            <a:r>
              <a:rPr lang="en-US" i="1" dirty="0"/>
              <a:t>(These partial examples are provided only to demonstrate the format requested for the budget narrative.  Provide as many sheets of paper as needed to provide justification for each line of the budget summary, as outlined in the RFA.)  This is an annual and final report requirement. Please match proposal with future reports to ensure descriptions align.</a:t>
            </a:r>
            <a:endParaRPr lang="en-US" dirty="0"/>
          </a:p>
          <a:p>
            <a:pPr lvl="0" fontAlgn="base"/>
            <a:endParaRPr lang="en-US" dirty="0" smtClean="0"/>
          </a:p>
          <a:p>
            <a:pPr lvl="0" fontAlgn="base"/>
            <a:r>
              <a:rPr lang="en-US" dirty="0" smtClean="0"/>
              <a:t>Salaries </a:t>
            </a:r>
            <a:r>
              <a:rPr lang="en-US" dirty="0"/>
              <a:t>&amp; Wages</a:t>
            </a:r>
          </a:p>
          <a:p>
            <a:pPr marL="109728" indent="0">
              <a:buNone/>
            </a:pPr>
            <a:r>
              <a:rPr lang="en-US" dirty="0"/>
              <a:t> </a:t>
            </a:r>
          </a:p>
          <a:p>
            <a:r>
              <a:rPr lang="fr-FR" dirty="0"/>
              <a:t>Professional Personnel:</a:t>
            </a:r>
            <a:endParaRPr lang="en-US" dirty="0"/>
          </a:p>
          <a:p>
            <a:pPr marL="109728" indent="0">
              <a:buNone/>
            </a:pPr>
            <a:r>
              <a:rPr lang="fr-FR" dirty="0"/>
              <a:t> </a:t>
            </a:r>
            <a:endParaRPr lang="en-US" dirty="0"/>
          </a:p>
          <a:p>
            <a:pPr lvl="0" fontAlgn="base"/>
            <a:r>
              <a:rPr lang="en-US" dirty="0"/>
              <a:t>Column 1: Dr. Jill Smith, the project director, will spend 10% of her time in project activities during the academic year. Maryland State University requests only the amount it will cost the university to pay an adjunct to replace Dr. Smith in one course. Request = $4,900  </a:t>
            </a:r>
          </a:p>
          <a:p>
            <a:pPr lvl="0" fontAlgn="base"/>
            <a:r>
              <a:rPr lang="en-US" dirty="0"/>
              <a:t>Column 2: The university will contribute the difference between the $4,900 requested and 10% of Dr. Smith’s 10-month annual salary as in-kind cost share valued at $3,100. Match = $3,100</a:t>
            </a:r>
          </a:p>
          <a:p>
            <a:endParaRPr lang="fr-FR" dirty="0" smtClean="0"/>
          </a:p>
          <a:p>
            <a:r>
              <a:rPr lang="fr-FR" dirty="0" err="1" smtClean="0"/>
              <a:t>Other</a:t>
            </a:r>
            <a:r>
              <a:rPr lang="fr-FR" dirty="0" smtClean="0"/>
              <a:t> </a:t>
            </a:r>
            <a:r>
              <a:rPr lang="fr-FR" dirty="0"/>
              <a:t>Personnel:</a:t>
            </a:r>
            <a:endParaRPr lang="en-US" dirty="0"/>
          </a:p>
          <a:p>
            <a:endParaRPr lang="en-US" dirty="0"/>
          </a:p>
        </p:txBody>
      </p:sp>
      <p:sp>
        <p:nvSpPr>
          <p:cNvPr id="2" name="Title 1"/>
          <p:cNvSpPr>
            <a:spLocks noGrp="1"/>
          </p:cNvSpPr>
          <p:nvPr>
            <p:ph type="title"/>
          </p:nvPr>
        </p:nvSpPr>
        <p:spPr/>
        <p:txBody>
          <a:bodyPr/>
          <a:lstStyle/>
          <a:p>
            <a:r>
              <a:rPr lang="en-US" dirty="0" smtClean="0"/>
              <a:t>Budget Narrative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NSP I and NSP II: Two Sides of the Coin</a:t>
            </a:r>
            <a:endParaRPr lang="en-US" sz="3200" dirty="0"/>
          </a:p>
        </p:txBody>
      </p:sp>
      <p:graphicFrame>
        <p:nvGraphicFramePr>
          <p:cNvPr id="5" name="Content Placeholder 4"/>
          <p:cNvGraphicFramePr>
            <a:graphicFrameLocks noGrp="1"/>
          </p:cNvGraphicFramePr>
          <p:nvPr>
            <p:ph sz="quarter" idx="1"/>
            <p:extLst/>
          </p:nvPr>
        </p:nvGraphicFramePr>
        <p:xfrm>
          <a:off x="304800" y="1219201"/>
          <a:ext cx="8458200" cy="4670069"/>
        </p:xfrm>
        <a:graphic>
          <a:graphicData uri="http://schemas.openxmlformats.org/drawingml/2006/table">
            <a:tbl>
              <a:tblPr firstRow="1" firstCol="1" lastRow="1" lastCol="1" bandRow="1" bandCol="1"/>
              <a:tblGrid>
                <a:gridCol w="1143000">
                  <a:extLst>
                    <a:ext uri="{9D8B030D-6E8A-4147-A177-3AD203B41FA5}">
                      <a16:colId xmlns:a16="http://schemas.microsoft.com/office/drawing/2014/main" val="20000"/>
                    </a:ext>
                  </a:extLst>
                </a:gridCol>
                <a:gridCol w="3517930">
                  <a:extLst>
                    <a:ext uri="{9D8B030D-6E8A-4147-A177-3AD203B41FA5}">
                      <a16:colId xmlns:a16="http://schemas.microsoft.com/office/drawing/2014/main" val="20001"/>
                    </a:ext>
                  </a:extLst>
                </a:gridCol>
                <a:gridCol w="3797270">
                  <a:extLst>
                    <a:ext uri="{9D8B030D-6E8A-4147-A177-3AD203B41FA5}">
                      <a16:colId xmlns:a16="http://schemas.microsoft.com/office/drawing/2014/main" val="20002"/>
                    </a:ext>
                  </a:extLst>
                </a:gridCol>
              </a:tblGrid>
              <a:tr h="244337">
                <a:tc>
                  <a:txBody>
                    <a:bodyPr/>
                    <a:lstStyle/>
                    <a:p>
                      <a:pPr marL="0" marR="0" algn="ctr">
                        <a:spcBef>
                          <a:spcPts val="600"/>
                        </a:spcBef>
                        <a:spcAft>
                          <a:spcPts val="600"/>
                        </a:spcAft>
                      </a:pPr>
                      <a:endParaRPr lang="en-US" sz="1100" dirty="0">
                        <a:solidFill>
                          <a:srgbClr val="C00000"/>
                        </a:solidFill>
                        <a:effectLst/>
                        <a:latin typeface="Times New Roman" panose="02020603050405020304" pitchFamily="18" charset="0"/>
                        <a:ea typeface="MS Mincho"/>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300" b="1" dirty="0">
                          <a:solidFill>
                            <a:srgbClr val="C00000"/>
                          </a:solidFill>
                          <a:effectLst/>
                          <a:latin typeface="Times New Roman" panose="02020603050405020304" pitchFamily="18" charset="0"/>
                          <a:ea typeface="MS Mincho"/>
                        </a:rPr>
                        <a:t>Nurse Support Program I</a:t>
                      </a:r>
                      <a:endParaRPr lang="en-US" sz="1300" dirty="0">
                        <a:solidFill>
                          <a:srgbClr val="C00000"/>
                        </a:solidFill>
                        <a:effectLst/>
                        <a:latin typeface="Times New Roman" panose="02020603050405020304" pitchFamily="18" charset="0"/>
                        <a:ea typeface="MS Mincho"/>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300" b="1" dirty="0">
                          <a:solidFill>
                            <a:srgbClr val="C00000"/>
                          </a:solidFill>
                          <a:effectLst/>
                          <a:latin typeface="Times New Roman" panose="02020603050405020304" pitchFamily="18" charset="0"/>
                          <a:ea typeface="MS Mincho"/>
                        </a:rPr>
                        <a:t>Nurse Support Program II</a:t>
                      </a:r>
                      <a:endParaRPr lang="en-US" sz="1300" dirty="0">
                        <a:solidFill>
                          <a:srgbClr val="C00000"/>
                        </a:solidFill>
                        <a:effectLst/>
                        <a:latin typeface="Times New Roman" panose="02020603050405020304" pitchFamily="18" charset="0"/>
                        <a:ea typeface="MS Mincho"/>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2383">
                <a:tc>
                  <a:txBody>
                    <a:bodyPr/>
                    <a:lstStyle/>
                    <a:p>
                      <a:pPr marL="0" marR="0">
                        <a:spcBef>
                          <a:spcPts val="600"/>
                        </a:spcBef>
                        <a:spcAft>
                          <a:spcPts val="0"/>
                        </a:spcAft>
                      </a:pPr>
                      <a:r>
                        <a:rPr lang="en-US" sz="1300" dirty="0">
                          <a:solidFill>
                            <a:srgbClr val="C00000"/>
                          </a:solidFill>
                          <a:effectLst/>
                          <a:latin typeface="Times New Roman" panose="02020603050405020304" pitchFamily="18" charset="0"/>
                          <a:ea typeface="MS Mincho"/>
                        </a:rPr>
                        <a:t>What is the program?</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170" marR="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Non-competitive </a:t>
                      </a:r>
                      <a:r>
                        <a:rPr lang="en-US" sz="1100" dirty="0">
                          <a:effectLst/>
                          <a:latin typeface="Times New Roman" panose="02020603050405020304" pitchFamily="18" charset="0"/>
                          <a:ea typeface="MS Mincho"/>
                        </a:rPr>
                        <a:t>grant to hospitals to fund projects that address the individual needs of the hospitals as they relate to nurse recruitment and retention.</a:t>
                      </a:r>
                    </a:p>
                    <a:p>
                      <a:pPr marL="217170" marR="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Not</a:t>
                      </a:r>
                      <a:r>
                        <a:rPr lang="en-US" sz="1100" baseline="0" dirty="0" smtClean="0">
                          <a:effectLst/>
                          <a:latin typeface="Times New Roman" panose="02020603050405020304" pitchFamily="18" charset="0"/>
                          <a:ea typeface="MS Mincho"/>
                        </a:rPr>
                        <a:t> intended to f</a:t>
                      </a:r>
                      <a:r>
                        <a:rPr lang="en-US" sz="1100" dirty="0" smtClean="0">
                          <a:effectLst/>
                          <a:latin typeface="Times New Roman" panose="02020603050405020304" pitchFamily="18" charset="0"/>
                          <a:ea typeface="MS Mincho"/>
                        </a:rPr>
                        <a:t>und </a:t>
                      </a:r>
                      <a:r>
                        <a:rPr lang="en-US" sz="1100" dirty="0">
                          <a:effectLst/>
                          <a:latin typeface="Times New Roman" panose="02020603050405020304" pitchFamily="18" charset="0"/>
                          <a:ea typeface="MS Mincho"/>
                        </a:rPr>
                        <a:t>existing programs that are more appropriately funded through employee fringe benefit programs or to duplicate what is available in rates for traditional hospital-based services or operations.</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8595" marR="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Comprised </a:t>
                      </a:r>
                      <a:r>
                        <a:rPr lang="en-US" sz="1100" dirty="0">
                          <a:effectLst/>
                          <a:latin typeface="Times New Roman" panose="02020603050405020304" pitchFamily="18" charset="0"/>
                          <a:ea typeface="MS Mincho"/>
                        </a:rPr>
                        <a:t>of two </a:t>
                      </a:r>
                      <a:r>
                        <a:rPr lang="en-US" sz="1100" dirty="0" smtClean="0">
                          <a:effectLst/>
                          <a:latin typeface="Times New Roman" panose="02020603050405020304" pitchFamily="18" charset="0"/>
                          <a:ea typeface="MS Mincho"/>
                        </a:rPr>
                        <a:t>components: </a:t>
                      </a:r>
                      <a:r>
                        <a:rPr lang="en-US" sz="1100" dirty="0">
                          <a:effectLst/>
                          <a:latin typeface="Times New Roman" panose="02020603050405020304" pitchFamily="18" charset="0"/>
                          <a:ea typeface="MS Mincho"/>
                        </a:rPr>
                        <a:t>Competitive Institutional Grants and Statewide Initiatives. </a:t>
                      </a:r>
                    </a:p>
                    <a:p>
                      <a:pPr marL="531495" marR="0" lvl="1" indent="-171450">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Competitive institutional grants </a:t>
                      </a:r>
                      <a:r>
                        <a:rPr lang="en-US" sz="1100" dirty="0" smtClean="0">
                          <a:effectLst/>
                          <a:latin typeface="Times New Roman" panose="02020603050405020304" pitchFamily="18" charset="0"/>
                          <a:ea typeface="MS Mincho"/>
                        </a:rPr>
                        <a:t>fund </a:t>
                      </a:r>
                      <a:r>
                        <a:rPr lang="en-US" sz="1100" dirty="0">
                          <a:effectLst/>
                          <a:latin typeface="Times New Roman" panose="02020603050405020304" pitchFamily="18" charset="0"/>
                          <a:ea typeface="MS Mincho"/>
                        </a:rPr>
                        <a:t>providers of nursing education </a:t>
                      </a:r>
                      <a:endParaRPr lang="en-US" sz="1100" dirty="0" smtClean="0">
                        <a:effectLst/>
                        <a:latin typeface="Times New Roman" panose="02020603050405020304" pitchFamily="18" charset="0"/>
                        <a:ea typeface="MS Mincho"/>
                      </a:endParaRPr>
                    </a:p>
                    <a:p>
                      <a:pPr marL="531495" marR="0" lvl="1"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Statewide </a:t>
                      </a:r>
                      <a:r>
                        <a:rPr lang="en-US" sz="1100" dirty="0">
                          <a:effectLst/>
                          <a:latin typeface="Times New Roman" panose="02020603050405020304" pitchFamily="18" charset="0"/>
                          <a:ea typeface="MS Mincho"/>
                        </a:rPr>
                        <a:t>initiatives </a:t>
                      </a:r>
                      <a:r>
                        <a:rPr lang="en-US" sz="1100" dirty="0" smtClean="0">
                          <a:effectLst/>
                          <a:latin typeface="Times New Roman" panose="02020603050405020304" pitchFamily="18" charset="0"/>
                          <a:ea typeface="MS Mincho"/>
                        </a:rPr>
                        <a:t>fund </a:t>
                      </a:r>
                      <a:r>
                        <a:rPr lang="en-US" sz="1100" dirty="0">
                          <a:effectLst/>
                          <a:latin typeface="Times New Roman" panose="02020603050405020304" pitchFamily="18" charset="0"/>
                          <a:ea typeface="MS Mincho"/>
                        </a:rPr>
                        <a:t>individual students and nurse faculty.  </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7907">
                <a:tc>
                  <a:txBody>
                    <a:bodyPr/>
                    <a:lstStyle/>
                    <a:p>
                      <a:pPr marL="0" marR="0">
                        <a:spcBef>
                          <a:spcPts val="600"/>
                        </a:spcBef>
                        <a:spcAft>
                          <a:spcPts val="0"/>
                        </a:spcAft>
                      </a:pPr>
                      <a:r>
                        <a:rPr lang="en-US" sz="1300" dirty="0">
                          <a:solidFill>
                            <a:srgbClr val="C00000"/>
                          </a:solidFill>
                          <a:effectLst/>
                          <a:latin typeface="Times New Roman" panose="02020603050405020304" pitchFamily="18" charset="0"/>
                          <a:ea typeface="MS Mincho"/>
                        </a:rPr>
                        <a:t>What are the goals of the program?</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Increase the number of </a:t>
                      </a:r>
                      <a:r>
                        <a:rPr lang="en-US" sz="1100" dirty="0" smtClean="0">
                          <a:effectLst/>
                          <a:latin typeface="Times New Roman" panose="02020603050405020304" pitchFamily="18" charset="0"/>
                          <a:ea typeface="MS Mincho"/>
                        </a:rPr>
                        <a:t>nurses </a:t>
                      </a:r>
                      <a:r>
                        <a:rPr lang="en-US" sz="1100" dirty="0">
                          <a:effectLst/>
                          <a:latin typeface="Times New Roman" panose="02020603050405020304" pitchFamily="18" charset="0"/>
                          <a:ea typeface="MS Mincho"/>
                        </a:rPr>
                        <a:t>in Maryland through retention and recruitment </a:t>
                      </a:r>
                    </a:p>
                    <a:p>
                      <a:pPr marL="171450" marR="0" lvl="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Increase </a:t>
                      </a:r>
                      <a:r>
                        <a:rPr lang="en-US" sz="1100" dirty="0">
                          <a:effectLst/>
                          <a:latin typeface="Times New Roman" panose="02020603050405020304" pitchFamily="18" charset="0"/>
                          <a:ea typeface="MS Mincho"/>
                        </a:rPr>
                        <a:t>the number of nurses with higher levels of </a:t>
                      </a:r>
                      <a:r>
                        <a:rPr lang="en-US" sz="1100" dirty="0" smtClean="0">
                          <a:effectLst/>
                          <a:latin typeface="Times New Roman" panose="02020603050405020304" pitchFamily="18" charset="0"/>
                          <a:ea typeface="MS Mincho"/>
                        </a:rPr>
                        <a:t>education</a:t>
                      </a:r>
                    </a:p>
                    <a:p>
                      <a:pPr marL="171450" marR="0" lvl="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Improve </a:t>
                      </a:r>
                      <a:r>
                        <a:rPr lang="en-US" sz="1100" dirty="0">
                          <a:effectLst/>
                          <a:latin typeface="Times New Roman" panose="02020603050405020304" pitchFamily="18" charset="0"/>
                          <a:ea typeface="MS Mincho"/>
                        </a:rPr>
                        <a:t>the clinical competencies of </a:t>
                      </a:r>
                      <a:r>
                        <a:rPr lang="en-US" sz="1100" dirty="0" smtClean="0">
                          <a:effectLst/>
                          <a:latin typeface="Times New Roman" panose="02020603050405020304" pitchFamily="18" charset="0"/>
                          <a:ea typeface="MS Mincho"/>
                        </a:rPr>
                        <a:t>nurses</a:t>
                      </a:r>
                    </a:p>
                    <a:p>
                      <a:pPr marL="171450" marR="0" lvl="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Elevate the </a:t>
                      </a:r>
                      <a:r>
                        <a:rPr lang="en-US" sz="1100" dirty="0">
                          <a:effectLst/>
                          <a:latin typeface="Times New Roman" panose="02020603050405020304" pitchFamily="18" charset="0"/>
                          <a:ea typeface="MS Mincho"/>
                        </a:rPr>
                        <a:t>practice of nursing through evidenced-based research</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8275" marR="0" lvl="0" indent="-168275">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Increase nursing faculty capacity and diversity</a:t>
                      </a:r>
                    </a:p>
                    <a:p>
                      <a:pPr marL="168275" marR="0" lvl="0" indent="-168275">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Expand the education pipeline and address barriers to nursing education pathways</a:t>
                      </a:r>
                    </a:p>
                    <a:p>
                      <a:pPr marL="168275" marR="0" lvl="0" indent="-168275">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Promote innovation in nursing education models</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8772">
                <a:tc>
                  <a:txBody>
                    <a:bodyPr/>
                    <a:lstStyle/>
                    <a:p>
                      <a:pPr marL="0" marR="0">
                        <a:spcBef>
                          <a:spcPts val="600"/>
                        </a:spcBef>
                        <a:spcAft>
                          <a:spcPts val="0"/>
                        </a:spcAft>
                      </a:pPr>
                      <a:r>
                        <a:rPr lang="en-US" sz="1300" dirty="0">
                          <a:solidFill>
                            <a:srgbClr val="C00000"/>
                          </a:solidFill>
                          <a:effectLst/>
                          <a:latin typeface="Times New Roman" panose="02020603050405020304" pitchFamily="18" charset="0"/>
                          <a:ea typeface="MS Mincho"/>
                        </a:rPr>
                        <a:t>How is the program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spcBef>
                          <a:spcPts val="0"/>
                        </a:spcBef>
                        <a:spcAft>
                          <a:spcPts val="0"/>
                        </a:spcAft>
                      </a:pPr>
                      <a:r>
                        <a:rPr lang="en-US" sz="1100" dirty="0">
                          <a:effectLst/>
                          <a:latin typeface="Times New Roman" panose="02020603050405020304" pitchFamily="18" charset="0"/>
                          <a:ea typeface="MS Mincho"/>
                        </a:rPr>
                        <a:t>Hospitals are given leeway as to how the programs are implemented, as long as the programs are aligned with the goals of the NSP I program. Some examples of funded programs/initiatives include:</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Internships/externships for nursing students</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Scholarships for nurses to pursue advanced degrees</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Development of nursing leadership and nurse councils</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Magnet</a:t>
                      </a:r>
                      <a:r>
                        <a:rPr lang="en-US" sz="1100" baseline="30000" dirty="0">
                          <a:effectLst/>
                          <a:latin typeface="Times New Roman" panose="02020603050405020304" pitchFamily="18" charset="0"/>
                          <a:ea typeface="MS Mincho"/>
                        </a:rPr>
                        <a:t>© </a:t>
                      </a:r>
                      <a:r>
                        <a:rPr lang="en-US" sz="1100" dirty="0">
                          <a:effectLst/>
                          <a:latin typeface="Times New Roman" panose="02020603050405020304" pitchFamily="18" charset="0"/>
                          <a:ea typeface="MS Mincho"/>
                        </a:rPr>
                        <a:t>Journey or Pathway to Excellence</a:t>
                      </a:r>
                      <a:r>
                        <a:rPr lang="en-US" sz="1100" baseline="30000" dirty="0">
                          <a:effectLst/>
                          <a:latin typeface="Times New Roman" panose="02020603050405020304" pitchFamily="18" charset="0"/>
                          <a:ea typeface="MS Mincho"/>
                        </a:rPr>
                        <a:t>©</a:t>
                      </a:r>
                      <a:endParaRPr lang="en-US" sz="1100" dirty="0">
                        <a:effectLst/>
                        <a:latin typeface="Times New Roman" panose="02020603050405020304" pitchFamily="18" charset="0"/>
                        <a:ea typeface="MS Mincho"/>
                      </a:endParaRP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Evidenced-based Practice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marR="0">
                        <a:spcBef>
                          <a:spcPts val="0"/>
                        </a:spcBef>
                        <a:spcAft>
                          <a:spcPts val="0"/>
                        </a:spcAft>
                      </a:pPr>
                      <a:r>
                        <a:rPr lang="en-US" sz="1100" dirty="0">
                          <a:effectLst/>
                          <a:latin typeface="Times New Roman" panose="02020603050405020304" pitchFamily="18" charset="0"/>
                          <a:ea typeface="MS Mincho"/>
                        </a:rPr>
                        <a:t>For the Competitive Institutional Grants, Maryland higher education </a:t>
                      </a:r>
                      <a:r>
                        <a:rPr lang="en-US" sz="1100" dirty="0" smtClean="0">
                          <a:effectLst/>
                          <a:latin typeface="Times New Roman" panose="02020603050405020304" pitchFamily="18" charset="0"/>
                          <a:ea typeface="MS Mincho"/>
                        </a:rPr>
                        <a:t>nursing institutions are </a:t>
                      </a:r>
                      <a:r>
                        <a:rPr lang="en-US" sz="1100" dirty="0">
                          <a:effectLst/>
                          <a:latin typeface="Times New Roman" panose="02020603050405020304" pitchFamily="18" charset="0"/>
                          <a:ea typeface="MS Mincho"/>
                        </a:rPr>
                        <a:t>given leeway as to how the programs are implemented, as long as the programs are aligned with the goals of NSP II. Applicants are encouraged to collaborate, develop partnerships and address current issues in nursing workforce and nursing education. Some examples of funded program/initiatives include:</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Creating dual roles for nurse clinicians in teaching and clinical care</a:t>
                      </a:r>
                    </a:p>
                    <a:p>
                      <a:pPr marL="342900" marR="0" lvl="0" indent="-342900">
                        <a:spcBef>
                          <a:spcPts val="0"/>
                        </a:spcBef>
                        <a:spcAft>
                          <a:spcPts val="0"/>
                        </a:spcAft>
                        <a:buFont typeface="Symbol" panose="05050102010706020507" pitchFamily="18" charset="2"/>
                        <a:buChar char=""/>
                      </a:pPr>
                      <a:r>
                        <a:rPr lang="en-US" sz="1100" dirty="0" smtClean="0">
                          <a:solidFill>
                            <a:srgbClr val="000000"/>
                          </a:solidFill>
                          <a:effectLst/>
                          <a:latin typeface="Times New Roman" panose="02020603050405020304" pitchFamily="18" charset="0"/>
                          <a:ea typeface="MS Mincho"/>
                        </a:rPr>
                        <a:t>Pathways </a:t>
                      </a:r>
                      <a:r>
                        <a:rPr lang="en-US" sz="1100" dirty="0">
                          <a:solidFill>
                            <a:srgbClr val="000000"/>
                          </a:solidFill>
                          <a:effectLst/>
                          <a:latin typeface="Times New Roman" panose="02020603050405020304" pitchFamily="18" charset="0"/>
                          <a:ea typeface="MS Mincho"/>
                        </a:rPr>
                        <a:t>that fast-track qualified students entering nursing education through community colleges to successfully complete their BSN or MSN</a:t>
                      </a:r>
                      <a:endParaRPr lang="en-US" sz="1100" dirty="0">
                        <a:effectLst/>
                        <a:latin typeface="Times New Roman" panose="02020603050405020304" pitchFamily="18" charset="0"/>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010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NSP II Review Panels </a:t>
            </a:r>
            <a:r>
              <a:rPr lang="en-US" b="1" dirty="0" smtClean="0">
                <a:solidFill>
                  <a:srgbClr val="C00000"/>
                </a:solidFill>
              </a:rPr>
              <a:t>WANT</a:t>
            </a:r>
            <a:r>
              <a:rPr lang="en-US" dirty="0" smtClean="0"/>
              <a:t> to fund as many of </a:t>
            </a:r>
          </a:p>
          <a:p>
            <a:pPr>
              <a:buNone/>
            </a:pPr>
            <a:r>
              <a:rPr lang="en-US" dirty="0" smtClean="0"/>
              <a:t>the proposals as possible.  </a:t>
            </a:r>
          </a:p>
          <a:p>
            <a:pPr>
              <a:buNone/>
            </a:pPr>
            <a:r>
              <a:rPr lang="en-US" dirty="0" smtClean="0"/>
              <a:t>This past year, they added 8- but ONLY IF staff agreed</a:t>
            </a:r>
          </a:p>
          <a:p>
            <a:pPr>
              <a:buNone/>
            </a:pPr>
            <a:r>
              <a:rPr lang="en-US" dirty="0"/>
              <a:t>t</a:t>
            </a:r>
            <a:r>
              <a:rPr lang="en-US" dirty="0" smtClean="0"/>
              <a:t>o work with the Project Director to cut the </a:t>
            </a:r>
          </a:p>
          <a:p>
            <a:pPr>
              <a:buNone/>
            </a:pPr>
            <a:r>
              <a:rPr lang="en-US" dirty="0" smtClean="0"/>
              <a:t>Proposal budgets by up to 50%.</a:t>
            </a:r>
          </a:p>
          <a:p>
            <a:pPr>
              <a:buNone/>
            </a:pPr>
            <a:endParaRPr lang="en-US" dirty="0" smtClean="0"/>
          </a:p>
          <a:p>
            <a:pPr>
              <a:buNone/>
            </a:pPr>
            <a:r>
              <a:rPr lang="en-US" dirty="0" smtClean="0">
                <a:solidFill>
                  <a:srgbClr val="C00000"/>
                </a:solidFill>
              </a:rPr>
              <a:t>We did, but we will not agree to this in future.</a:t>
            </a:r>
          </a:p>
          <a:p>
            <a:pPr>
              <a:buNone/>
            </a:pPr>
            <a:endParaRPr lang="en-US" dirty="0"/>
          </a:p>
          <a:p>
            <a:pPr>
              <a:buNone/>
            </a:pPr>
            <a:r>
              <a:rPr lang="en-US" dirty="0" smtClean="0"/>
              <a:t>If we can see where to cut your budget and the</a:t>
            </a:r>
          </a:p>
          <a:p>
            <a:pPr>
              <a:buNone/>
            </a:pPr>
            <a:r>
              <a:rPr lang="en-US" dirty="0" smtClean="0"/>
              <a:t>Panel can see where there is excess, </a:t>
            </a:r>
            <a:r>
              <a:rPr lang="en-US" b="1" dirty="0" smtClean="0"/>
              <a:t>then you</a:t>
            </a:r>
          </a:p>
          <a:p>
            <a:pPr>
              <a:buNone/>
            </a:pPr>
            <a:r>
              <a:rPr lang="en-US" b="1" dirty="0"/>
              <a:t>c</a:t>
            </a:r>
            <a:r>
              <a:rPr lang="en-US" b="1" dirty="0" smtClean="0"/>
              <a:t>an too. </a:t>
            </a:r>
            <a:r>
              <a:rPr lang="en-US" dirty="0" smtClean="0"/>
              <a:t>Don’t send it in, unless you want to</a:t>
            </a:r>
          </a:p>
          <a:p>
            <a:pPr>
              <a:buNone/>
            </a:pPr>
            <a:r>
              <a:rPr lang="en-US" dirty="0"/>
              <a:t>g</a:t>
            </a:r>
            <a:r>
              <a:rPr lang="en-US" dirty="0" smtClean="0"/>
              <a:t>ive up your chance to be funded. </a:t>
            </a:r>
            <a:r>
              <a:rPr lang="en-US" dirty="0" smtClean="0">
                <a:solidFill>
                  <a:srgbClr val="C00000"/>
                </a:solidFill>
              </a:rPr>
              <a:t>Excess budget</a:t>
            </a:r>
          </a:p>
          <a:p>
            <a:pPr>
              <a:buNone/>
            </a:pPr>
            <a:r>
              <a:rPr lang="en-US" dirty="0">
                <a:solidFill>
                  <a:srgbClr val="C00000"/>
                </a:solidFill>
              </a:rPr>
              <a:t>w</a:t>
            </a:r>
            <a:r>
              <a:rPr lang="en-US" dirty="0" smtClean="0">
                <a:solidFill>
                  <a:srgbClr val="C00000"/>
                </a:solidFill>
              </a:rPr>
              <a:t>ill disqualify your work just like late submission.</a:t>
            </a:r>
          </a:p>
        </p:txBody>
      </p:sp>
      <p:sp>
        <p:nvSpPr>
          <p:cNvPr id="2" name="Title 1"/>
          <p:cNvSpPr>
            <a:spLocks noGrp="1"/>
          </p:cNvSpPr>
          <p:nvPr>
            <p:ph type="title"/>
          </p:nvPr>
        </p:nvSpPr>
        <p:spPr/>
        <p:txBody>
          <a:bodyPr/>
          <a:lstStyle/>
          <a:p>
            <a:r>
              <a:rPr lang="en-US" dirty="0" smtClean="0"/>
              <a:t>Start with a tight budget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b="1" dirty="0" smtClean="0"/>
              <a:t>Reminders:</a:t>
            </a:r>
          </a:p>
          <a:p>
            <a:pPr marL="109728" indent="0">
              <a:buNone/>
            </a:pPr>
            <a:r>
              <a:rPr lang="en-US" dirty="0" smtClean="0"/>
              <a:t>1. Projected/actual outcomes table matches original</a:t>
            </a:r>
          </a:p>
          <a:p>
            <a:pPr marL="109728" indent="0">
              <a:buNone/>
            </a:pPr>
            <a:r>
              <a:rPr lang="en-US" dirty="0" smtClean="0"/>
              <a:t>2. Dissemination must be cited on pg. 2 right after the proposed/actual outcomes tables. Evidence of the submission- title of the poster/presentation on an agenda- copy of abstract/poster/letter included.</a:t>
            </a:r>
            <a:r>
              <a:rPr lang="en-US" dirty="0"/>
              <a:t> Funding for dissemination is to be budgeted/spent every </a:t>
            </a:r>
            <a:r>
              <a:rPr lang="en-US" dirty="0" smtClean="0"/>
              <a:t>FY- not acceptable to be -0- in any budgets.</a:t>
            </a:r>
          </a:p>
          <a:p>
            <a:pPr marL="109728" indent="0">
              <a:buNone/>
            </a:pPr>
            <a:r>
              <a:rPr lang="en-US" dirty="0" smtClean="0"/>
              <a:t>3. </a:t>
            </a:r>
            <a:r>
              <a:rPr lang="en-US" dirty="0" smtClean="0">
                <a:solidFill>
                  <a:srgbClr val="FF0000"/>
                </a:solidFill>
              </a:rPr>
              <a:t>Send one report in one email from the Project Director, cc: others- with NSP II xx-xxx in subject line. PDF of annual w all forms &amp; Excel spreadsheet of Annual Budget Summary </a:t>
            </a:r>
          </a:p>
          <a:p>
            <a:pPr marL="109728" indent="0">
              <a:buNone/>
            </a:pPr>
            <a:r>
              <a:rPr lang="en-US" dirty="0" smtClean="0"/>
              <a:t>4. </a:t>
            </a:r>
            <a:r>
              <a:rPr lang="en-US" dirty="0"/>
              <a:t>S</a:t>
            </a:r>
            <a:r>
              <a:rPr lang="en-US" dirty="0" smtClean="0"/>
              <a:t>ubmit a project &amp; budget amendment form IF you are in the extension period-(the forms you used for extension are N/A for carryover- just an estimate- new forms required with annual report for use of funds as “carryover” to match the annual $$) or asking for eligible carryover (&lt;$50K). </a:t>
            </a:r>
            <a:endParaRPr lang="en-US" dirty="0"/>
          </a:p>
        </p:txBody>
      </p:sp>
      <p:sp>
        <p:nvSpPr>
          <p:cNvPr id="3" name="Title 2"/>
          <p:cNvSpPr>
            <a:spLocks noGrp="1"/>
          </p:cNvSpPr>
          <p:nvPr>
            <p:ph type="title"/>
          </p:nvPr>
        </p:nvSpPr>
        <p:spPr/>
        <p:txBody>
          <a:bodyPr/>
          <a:lstStyle/>
          <a:p>
            <a:r>
              <a:rPr lang="en-US" dirty="0" smtClean="0"/>
              <a:t>Annual and Final Reports</a:t>
            </a:r>
            <a:endParaRPr lang="en-US" dirty="0"/>
          </a:p>
        </p:txBody>
      </p:sp>
    </p:spTree>
    <p:extLst>
      <p:ext uri="{BB962C8B-B14F-4D97-AF65-F5344CB8AC3E}">
        <p14:creationId xmlns:p14="http://schemas.microsoft.com/office/powerpoint/2010/main" val="1530765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b="1" dirty="0"/>
              <a:t>Situations where carryover is disallowed include</a:t>
            </a:r>
            <a:r>
              <a:rPr lang="en-US" dirty="0"/>
              <a:t>: </a:t>
            </a:r>
            <a:endParaRPr lang="en-US" dirty="0" smtClean="0"/>
          </a:p>
          <a:p>
            <a:pPr marL="514350" indent="-514350">
              <a:buAutoNum type="arabicPeriod"/>
            </a:pPr>
            <a:r>
              <a:rPr lang="en-US" dirty="0" smtClean="0"/>
              <a:t>Late </a:t>
            </a:r>
            <a:r>
              <a:rPr lang="en-US" dirty="0"/>
              <a:t>reports without prior notification and written permission; </a:t>
            </a:r>
            <a:endParaRPr lang="en-US" dirty="0" smtClean="0"/>
          </a:p>
          <a:p>
            <a:pPr marL="514350" indent="-514350">
              <a:buAutoNum type="arabicPeriod"/>
            </a:pPr>
            <a:r>
              <a:rPr lang="en-US" dirty="0" smtClean="0"/>
              <a:t>Overestimated </a:t>
            </a:r>
            <a:r>
              <a:rPr lang="en-US" dirty="0"/>
              <a:t>the first year of the budget without hiring expected personnel in a timely manner; </a:t>
            </a:r>
            <a:endParaRPr lang="en-US" dirty="0" smtClean="0"/>
          </a:p>
          <a:p>
            <a:pPr marL="514350" indent="-514350">
              <a:buAutoNum type="arabicPeriod"/>
            </a:pPr>
            <a:r>
              <a:rPr lang="en-US" dirty="0" smtClean="0"/>
              <a:t>Greater </a:t>
            </a:r>
            <a:r>
              <a:rPr lang="en-US" dirty="0"/>
              <a:t>than $</a:t>
            </a:r>
            <a:r>
              <a:rPr lang="en-US" dirty="0" smtClean="0"/>
              <a:t>50,000 </a:t>
            </a:r>
            <a:r>
              <a:rPr lang="en-US" dirty="0"/>
              <a:t>funds remaining at end of the fiscal  </a:t>
            </a:r>
            <a:r>
              <a:rPr lang="en-US" dirty="0" smtClean="0"/>
              <a:t>  year no carryover of any amount; </a:t>
            </a:r>
            <a:endParaRPr lang="en-US" dirty="0"/>
          </a:p>
          <a:p>
            <a:pPr marL="514350" indent="-514350">
              <a:buAutoNum type="arabicPeriod"/>
            </a:pPr>
            <a:r>
              <a:rPr lang="en-US" dirty="0" smtClean="0"/>
              <a:t>Did </a:t>
            </a:r>
            <a:r>
              <a:rPr lang="en-US" dirty="0"/>
              <a:t>not submit required mandatory data tables; </a:t>
            </a:r>
          </a:p>
          <a:p>
            <a:pPr marL="514350" indent="-514350">
              <a:buAutoNum type="arabicPeriod"/>
            </a:pPr>
            <a:r>
              <a:rPr lang="en-US" dirty="0" smtClean="0">
                <a:solidFill>
                  <a:srgbClr val="FF0000"/>
                </a:solidFill>
              </a:rPr>
              <a:t>Did </a:t>
            </a:r>
            <a:r>
              <a:rPr lang="en-US" dirty="0">
                <a:solidFill>
                  <a:srgbClr val="FF0000"/>
                </a:solidFill>
              </a:rPr>
              <a:t>not submit required annual mandatory dissemination</a:t>
            </a:r>
            <a:r>
              <a:rPr lang="en-US" dirty="0"/>
              <a:t> citations and supporting materials, and </a:t>
            </a:r>
          </a:p>
          <a:p>
            <a:pPr marL="514350" indent="-514350">
              <a:buAutoNum type="arabicPeriod"/>
            </a:pPr>
            <a:r>
              <a:rPr lang="en-US" dirty="0" smtClean="0"/>
              <a:t>Project </a:t>
            </a:r>
            <a:r>
              <a:rPr lang="en-US" dirty="0"/>
              <a:t>is not meeting proposed outcomes and has no likelihood of success either through overstating proposed outcomes or unexpected changes in the institution. </a:t>
            </a:r>
            <a:endParaRPr lang="en-US" dirty="0" smtClean="0"/>
          </a:p>
          <a:p>
            <a:pPr marL="0" indent="0">
              <a:buNone/>
            </a:pPr>
            <a:r>
              <a:rPr lang="en-US" dirty="0" smtClean="0"/>
              <a:t>                                                                 RFA Pg. </a:t>
            </a:r>
            <a:r>
              <a:rPr lang="en-US" dirty="0" smtClean="0"/>
              <a:t>37</a:t>
            </a:r>
            <a:endParaRPr lang="en-US" dirty="0"/>
          </a:p>
        </p:txBody>
      </p:sp>
      <p:sp>
        <p:nvSpPr>
          <p:cNvPr id="2" name="Title 1"/>
          <p:cNvSpPr>
            <a:spLocks noGrp="1"/>
          </p:cNvSpPr>
          <p:nvPr>
            <p:ph type="title"/>
          </p:nvPr>
        </p:nvSpPr>
        <p:spPr/>
        <p:txBody>
          <a:bodyPr/>
          <a:lstStyle/>
          <a:p>
            <a:r>
              <a:rPr lang="en-US" dirty="0" smtClean="0"/>
              <a:t>Carryover allowed &lt; $50K</a:t>
            </a:r>
            <a:endParaRPr lang="en-US" dirty="0"/>
          </a:p>
        </p:txBody>
      </p:sp>
    </p:spTree>
    <p:extLst>
      <p:ext uri="{BB962C8B-B14F-4D97-AF65-F5344CB8AC3E}">
        <p14:creationId xmlns:p14="http://schemas.microsoft.com/office/powerpoint/2010/main" val="409124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109728" indent="0">
              <a:buNone/>
            </a:pPr>
            <a:r>
              <a:rPr lang="en-US" dirty="0"/>
              <a:t>With this FY </a:t>
            </a:r>
            <a:r>
              <a:rPr lang="en-US" dirty="0" smtClean="0"/>
              <a:t>2022, </a:t>
            </a:r>
            <a:r>
              <a:rPr lang="en-US" dirty="0"/>
              <a:t>we </a:t>
            </a:r>
            <a:r>
              <a:rPr lang="en-US" dirty="0" smtClean="0"/>
              <a:t>are in </a:t>
            </a:r>
            <a:r>
              <a:rPr lang="en-US" dirty="0"/>
              <a:t>a new phase of NSP II with an additional 5-year renewal of </a:t>
            </a:r>
            <a:r>
              <a:rPr lang="en-US" dirty="0" smtClean="0"/>
              <a:t>funding FY 2021-2025.  </a:t>
            </a:r>
            <a:r>
              <a:rPr lang="en-US" dirty="0"/>
              <a:t>The recent issue of excessive carryover has been addressed through Technical Assistance and Project Director meetings, at personal Site Visits and in the annual RFA. See page </a:t>
            </a:r>
            <a:r>
              <a:rPr lang="en-US" dirty="0" smtClean="0"/>
              <a:t>37 </a:t>
            </a:r>
            <a:r>
              <a:rPr lang="en-US" dirty="0"/>
              <a:t>of </a:t>
            </a:r>
            <a:r>
              <a:rPr lang="en-US" dirty="0" smtClean="0"/>
              <a:t>the </a:t>
            </a:r>
            <a:r>
              <a:rPr lang="en-US" dirty="0"/>
              <a:t>RFA under Grant Management/Fiscal Procedures/Post-Award Changes/ Carryover Process.  After several meetings with the MHEC Finance Director, NSP II staff in conjunction with the HSCRC staff, NSP II is notifying all project directors that </a:t>
            </a:r>
            <a:r>
              <a:rPr lang="en-US" b="1" dirty="0" smtClean="0"/>
              <a:t>NSP </a:t>
            </a:r>
            <a:r>
              <a:rPr lang="en-US" b="1" dirty="0"/>
              <a:t>II Project carryover greater than $50,000 will need to be returned this year.</a:t>
            </a:r>
            <a:r>
              <a:rPr lang="en-US" dirty="0"/>
              <a:t> </a:t>
            </a:r>
            <a:endParaRPr lang="en-US" dirty="0" smtClean="0"/>
          </a:p>
          <a:p>
            <a:pPr marL="109728" indent="0">
              <a:buNone/>
            </a:pPr>
            <a:r>
              <a:rPr lang="en-US" dirty="0" smtClean="0"/>
              <a:t>Example: </a:t>
            </a:r>
            <a:r>
              <a:rPr lang="en-US" dirty="0"/>
              <a:t>If funds in excess of $50,000 remain, those funds may be approved to remain at the school to begin your approved FY 2021 budget pending any additional funds for FY 2021.  </a:t>
            </a:r>
            <a:r>
              <a:rPr lang="en-US" b="1" dirty="0"/>
              <a:t>The annual reports are due </a:t>
            </a:r>
            <a:r>
              <a:rPr lang="en-US" b="1" dirty="0" smtClean="0"/>
              <a:t>8/31.</a:t>
            </a:r>
            <a:r>
              <a:rPr lang="en-US" dirty="0" smtClean="0"/>
              <a:t>  </a:t>
            </a:r>
            <a:r>
              <a:rPr lang="en-US" dirty="0"/>
              <a:t>As soon as NSP II receives and approves your annual </a:t>
            </a:r>
            <a:r>
              <a:rPr lang="en-US" dirty="0" smtClean="0"/>
              <a:t>report, </a:t>
            </a:r>
            <a:r>
              <a:rPr lang="en-US" dirty="0"/>
              <a:t>a formal letter describing the process and an invoice for the difference between the remaining funds on the report and expected FY 2021 payment will be released by MHEC. This will ensure projects continue uninterrupted and the funds are at the institution for the original approved FY 2021 budget.  The carryover amount is deducted from the original award for FY 2021.</a:t>
            </a:r>
          </a:p>
          <a:p>
            <a:r>
              <a:rPr lang="en-US" dirty="0"/>
              <a:t>Ex:  If less than $50,000 in funds remain, you must submit project and budget amendments to request the use of carryover funds in FY 2021.  If approved, funds may be kept going into FY 2021.  </a:t>
            </a:r>
          </a:p>
          <a:p>
            <a:r>
              <a:rPr lang="en-US" dirty="0"/>
              <a:t>Ex: If </a:t>
            </a:r>
            <a:r>
              <a:rPr lang="en-US" dirty="0" smtClean="0"/>
              <a:t>greater than $50,000 in funds remain, you will not be able to use any of them and </a:t>
            </a:r>
            <a:r>
              <a:rPr lang="en-US" u="sng" dirty="0" smtClean="0"/>
              <a:t>a plan will be developed to deduct them from FY 2021 or leave them to be returned at the end of the grant due to the amounts.</a:t>
            </a:r>
            <a:endParaRPr lang="en-US" u="sng" dirty="0"/>
          </a:p>
          <a:p>
            <a:endParaRPr lang="en-US" dirty="0"/>
          </a:p>
        </p:txBody>
      </p:sp>
      <p:sp>
        <p:nvSpPr>
          <p:cNvPr id="3" name="Title 2"/>
          <p:cNvSpPr>
            <a:spLocks noGrp="1"/>
          </p:cNvSpPr>
          <p:nvPr>
            <p:ph type="title"/>
          </p:nvPr>
        </p:nvSpPr>
        <p:spPr/>
        <p:txBody>
          <a:bodyPr/>
          <a:lstStyle/>
          <a:p>
            <a:r>
              <a:rPr lang="en-US" dirty="0" smtClean="0"/>
              <a:t>Excessive Carryover Guidance</a:t>
            </a:r>
            <a:endParaRPr lang="en-US" dirty="0"/>
          </a:p>
        </p:txBody>
      </p:sp>
    </p:spTree>
    <p:extLst>
      <p:ext uri="{BB962C8B-B14F-4D97-AF65-F5344CB8AC3E}">
        <p14:creationId xmlns:p14="http://schemas.microsoft.com/office/powerpoint/2010/main" val="2599433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smtClean="0"/>
              <a:t>Entertaining </a:t>
            </a:r>
            <a:r>
              <a:rPr lang="en-US" dirty="0"/>
              <a:t>(excludes light fare or luncheons for faculty recruitment sessions, professional development sessions, conferences, etc.);</a:t>
            </a:r>
          </a:p>
          <a:p>
            <a:pPr lvl="0"/>
            <a:r>
              <a:rPr lang="en-US" dirty="0"/>
              <a:t>Existing programming that is fully funded;</a:t>
            </a:r>
          </a:p>
          <a:p>
            <a:pPr lvl="0"/>
            <a:r>
              <a:rPr lang="en-US" dirty="0"/>
              <a:t>Non-instructional equipment;</a:t>
            </a:r>
          </a:p>
          <a:p>
            <a:pPr lvl="0"/>
            <a:r>
              <a:rPr lang="en-US" dirty="0"/>
              <a:t>Clinical Simulation or Virtual Reality equipment, materials, supplies</a:t>
            </a:r>
            <a:r>
              <a:rPr lang="en-US" dirty="0" smtClean="0"/>
              <a:t>, PPE, </a:t>
            </a:r>
            <a:r>
              <a:rPr lang="en-US" dirty="0"/>
              <a:t>high fidelity or other </a:t>
            </a:r>
            <a:r>
              <a:rPr lang="en-US" dirty="0" smtClean="0"/>
              <a:t>manikins;</a:t>
            </a:r>
            <a:endParaRPr lang="en-US" dirty="0"/>
          </a:p>
          <a:p>
            <a:pPr lvl="0"/>
            <a:r>
              <a:rPr lang="en-US" dirty="0"/>
              <a:t>Standardized patients;</a:t>
            </a:r>
          </a:p>
          <a:p>
            <a:pPr lvl="0"/>
            <a:r>
              <a:rPr lang="en-US" dirty="0"/>
              <a:t>Student funds for electronic resources or reimbursements for testing, ex: HESI, Kaplan, ATI, Nurse Tim, </a:t>
            </a:r>
            <a:r>
              <a:rPr lang="en-US" dirty="0" err="1"/>
              <a:t>UWorld</a:t>
            </a:r>
            <a:r>
              <a:rPr lang="en-US" dirty="0"/>
              <a:t>, Review Courses, licensure, and other student fees </a:t>
            </a:r>
          </a:p>
          <a:p>
            <a:pPr lvl="0"/>
            <a:r>
              <a:rPr lang="en-US" dirty="0"/>
              <a:t>Duplicating previously funded projects;</a:t>
            </a:r>
          </a:p>
          <a:p>
            <a:pPr lvl="0"/>
            <a:r>
              <a:rPr lang="en-US" dirty="0"/>
              <a:t>Construction and renovation of facilities; phone lines;</a:t>
            </a:r>
          </a:p>
          <a:p>
            <a:pPr lvl="0"/>
            <a:r>
              <a:rPr lang="en-US" dirty="0"/>
              <a:t>Furniture</a:t>
            </a:r>
            <a:r>
              <a:rPr lang="en-US" dirty="0" smtClean="0"/>
              <a:t>;</a:t>
            </a:r>
            <a:endParaRPr lang="en-US" dirty="0"/>
          </a:p>
          <a:p>
            <a:pPr lvl="0"/>
            <a:r>
              <a:rPr lang="en-US" dirty="0"/>
              <a:t>Capital equipment for new facilities;</a:t>
            </a:r>
          </a:p>
          <a:p>
            <a:pPr lvl="0"/>
            <a:r>
              <a:rPr lang="en-US" dirty="0"/>
              <a:t>Secondary school student programs</a:t>
            </a:r>
            <a:r>
              <a:rPr lang="en-US" dirty="0" smtClean="0"/>
              <a:t>;</a:t>
            </a:r>
          </a:p>
          <a:p>
            <a:pPr lvl="0"/>
            <a:r>
              <a:rPr lang="en-US" dirty="0" smtClean="0"/>
              <a:t>Marketing; </a:t>
            </a:r>
            <a:endParaRPr lang="en-US" dirty="0"/>
          </a:p>
          <a:p>
            <a:pPr lvl="0"/>
            <a:r>
              <a:rPr lang="en-US" dirty="0"/>
              <a:t>Student retention/ academic success.</a:t>
            </a:r>
          </a:p>
          <a:p>
            <a:pPr>
              <a:buNone/>
            </a:pPr>
            <a:r>
              <a:rPr lang="en-US" dirty="0" smtClean="0"/>
              <a:t> </a:t>
            </a:r>
          </a:p>
          <a:p>
            <a:pPr>
              <a:buNone/>
            </a:pPr>
            <a:r>
              <a:rPr lang="en-US" dirty="0" smtClean="0"/>
              <a:t>These </a:t>
            </a:r>
            <a:r>
              <a:rPr lang="en-US" dirty="0"/>
              <a:t>are considered the responsibility of the institution. </a:t>
            </a:r>
            <a:r>
              <a:rPr lang="en-US" dirty="0" smtClean="0"/>
              <a:t>If required for the project,</a:t>
            </a:r>
          </a:p>
          <a:p>
            <a:pPr>
              <a:buNone/>
            </a:pPr>
            <a:r>
              <a:rPr lang="en-US" dirty="0" smtClean="0"/>
              <a:t>put the amount of money you will use in the column for in-kind/ institutional match.</a:t>
            </a:r>
            <a:endParaRPr lang="en-US" dirty="0"/>
          </a:p>
          <a:p>
            <a:endParaRPr lang="en-US" dirty="0"/>
          </a:p>
        </p:txBody>
      </p:sp>
      <p:sp>
        <p:nvSpPr>
          <p:cNvPr id="2" name="Title 1"/>
          <p:cNvSpPr>
            <a:spLocks noGrp="1"/>
          </p:cNvSpPr>
          <p:nvPr>
            <p:ph type="title"/>
          </p:nvPr>
        </p:nvSpPr>
        <p:spPr/>
        <p:txBody>
          <a:bodyPr/>
          <a:lstStyle/>
          <a:p>
            <a:r>
              <a:rPr lang="en-US" dirty="0" smtClean="0"/>
              <a:t>Ineligible Costs new Proposals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dirty="0" smtClean="0"/>
              <a:t>Grantees </a:t>
            </a:r>
            <a:r>
              <a:rPr lang="en-US" dirty="0"/>
              <a:t>must also request written approval to extend </a:t>
            </a:r>
            <a:r>
              <a:rPr lang="en-US" dirty="0" smtClean="0"/>
              <a:t>the</a:t>
            </a:r>
          </a:p>
          <a:p>
            <a:pPr>
              <a:buNone/>
            </a:pPr>
            <a:r>
              <a:rPr lang="en-US" dirty="0" smtClean="0"/>
              <a:t>expiration </a:t>
            </a:r>
            <a:r>
              <a:rPr lang="en-US" dirty="0"/>
              <a:t>date of the grant if additional time beyond </a:t>
            </a:r>
            <a:r>
              <a:rPr lang="en-US" dirty="0" smtClean="0"/>
              <a:t>the</a:t>
            </a:r>
          </a:p>
          <a:p>
            <a:pPr>
              <a:buNone/>
            </a:pPr>
            <a:r>
              <a:rPr lang="en-US" dirty="0" smtClean="0"/>
              <a:t>completion </a:t>
            </a:r>
            <a:r>
              <a:rPr lang="en-US" dirty="0"/>
              <a:t>of the approved activity within the funds </a:t>
            </a:r>
            <a:r>
              <a:rPr lang="en-US" dirty="0" smtClean="0"/>
              <a:t>already</a:t>
            </a:r>
          </a:p>
          <a:p>
            <a:pPr>
              <a:buNone/>
            </a:pPr>
            <a:r>
              <a:rPr lang="en-US" dirty="0" smtClean="0"/>
              <a:t>made </a:t>
            </a:r>
            <a:r>
              <a:rPr lang="en-US" dirty="0"/>
              <a:t>available.  A single extension, which shall not exceed </a:t>
            </a:r>
            <a:r>
              <a:rPr lang="en-US" dirty="0" smtClean="0"/>
              <a:t>six</a:t>
            </a:r>
          </a:p>
          <a:p>
            <a:pPr>
              <a:buNone/>
            </a:pPr>
            <a:r>
              <a:rPr lang="en-US" dirty="0" smtClean="0"/>
              <a:t>(6</a:t>
            </a:r>
            <a:r>
              <a:rPr lang="en-US" dirty="0"/>
              <a:t>) to twelve (12) months, may be made for this purpose </a:t>
            </a:r>
            <a:r>
              <a:rPr lang="en-US" dirty="0" smtClean="0"/>
              <a:t>and</a:t>
            </a:r>
          </a:p>
          <a:p>
            <a:pPr>
              <a:buNone/>
            </a:pPr>
            <a:r>
              <a:rPr lang="en-US" dirty="0" smtClean="0"/>
              <a:t>must </a:t>
            </a:r>
            <a:r>
              <a:rPr lang="en-US" dirty="0"/>
              <a:t>be requested no less than 1 month prior to the </a:t>
            </a:r>
            <a:r>
              <a:rPr lang="en-US" dirty="0" smtClean="0"/>
              <a:t>originally</a:t>
            </a:r>
          </a:p>
          <a:p>
            <a:pPr>
              <a:buNone/>
            </a:pPr>
            <a:r>
              <a:rPr lang="en-US" dirty="0" smtClean="0"/>
              <a:t>established </a:t>
            </a:r>
            <a:r>
              <a:rPr lang="en-US" dirty="0"/>
              <a:t>expiration date or May 31.  </a:t>
            </a:r>
            <a:endParaRPr lang="en-US" dirty="0" smtClean="0"/>
          </a:p>
          <a:p>
            <a:pPr>
              <a:buNone/>
            </a:pPr>
            <a:endParaRPr lang="en-US" dirty="0" smtClean="0"/>
          </a:p>
          <a:p>
            <a:pPr>
              <a:buNone/>
            </a:pPr>
            <a:r>
              <a:rPr lang="en-US" dirty="0" smtClean="0"/>
              <a:t>The </a:t>
            </a:r>
            <a:r>
              <a:rPr lang="en-US" dirty="0"/>
              <a:t>request </a:t>
            </a:r>
            <a:r>
              <a:rPr lang="en-US" dirty="0" smtClean="0"/>
              <a:t>must explain </a:t>
            </a:r>
            <a:r>
              <a:rPr lang="en-US" dirty="0"/>
              <a:t>the need for the extension and </a:t>
            </a:r>
            <a:r>
              <a:rPr lang="en-US" dirty="0" smtClean="0"/>
              <a:t>include</a:t>
            </a:r>
          </a:p>
          <a:p>
            <a:pPr>
              <a:buNone/>
            </a:pPr>
            <a:r>
              <a:rPr lang="en-US" dirty="0"/>
              <a:t>a</a:t>
            </a:r>
            <a:r>
              <a:rPr lang="en-US" dirty="0" smtClean="0"/>
              <a:t>n estimate of unobligated </a:t>
            </a:r>
            <a:r>
              <a:rPr lang="en-US" dirty="0"/>
              <a:t>funds remaining and a plan </a:t>
            </a:r>
            <a:r>
              <a:rPr lang="en-US" dirty="0" smtClean="0"/>
              <a:t>for </a:t>
            </a:r>
            <a:r>
              <a:rPr lang="en-US" dirty="0"/>
              <a:t>use.  </a:t>
            </a:r>
            <a:endParaRPr lang="en-US" dirty="0" smtClean="0"/>
          </a:p>
          <a:p>
            <a:pPr>
              <a:buNone/>
            </a:pPr>
            <a:r>
              <a:rPr lang="en-US" dirty="0" smtClean="0"/>
              <a:t>The</a:t>
            </a:r>
            <a:r>
              <a:rPr lang="en-US" dirty="0"/>
              <a:t> </a:t>
            </a:r>
            <a:r>
              <a:rPr lang="en-US" dirty="0" smtClean="0"/>
              <a:t>fact </a:t>
            </a:r>
            <a:r>
              <a:rPr lang="en-US" dirty="0"/>
              <a:t>that unobligated funds may remain at the end of </a:t>
            </a:r>
            <a:r>
              <a:rPr lang="en-US" dirty="0" smtClean="0"/>
              <a:t>the</a:t>
            </a:r>
          </a:p>
          <a:p>
            <a:pPr>
              <a:buNone/>
            </a:pPr>
            <a:r>
              <a:rPr lang="en-US" dirty="0" smtClean="0"/>
              <a:t>Fiscal </a:t>
            </a:r>
            <a:r>
              <a:rPr lang="en-US" dirty="0"/>
              <a:t>Year or at expiration of the grant is not in itself </a:t>
            </a:r>
            <a:r>
              <a:rPr lang="en-US" dirty="0" smtClean="0"/>
              <a:t>sufficient</a:t>
            </a:r>
          </a:p>
          <a:p>
            <a:pPr>
              <a:buNone/>
            </a:pPr>
            <a:r>
              <a:rPr lang="en-US" dirty="0" smtClean="0"/>
              <a:t>justification </a:t>
            </a:r>
            <a:r>
              <a:rPr lang="en-US" dirty="0"/>
              <a:t>for carryover or an extension. </a:t>
            </a:r>
            <a:endParaRPr lang="en-US" dirty="0" smtClean="0"/>
          </a:p>
          <a:p>
            <a:pPr>
              <a:buNone/>
            </a:pPr>
            <a:endParaRPr lang="en-US" dirty="0"/>
          </a:p>
          <a:p>
            <a:pPr>
              <a:buNone/>
            </a:pPr>
            <a:r>
              <a:rPr lang="en-US" dirty="0" smtClean="0"/>
              <a:t>If an extension is granted, include the letter with the annual report</a:t>
            </a:r>
          </a:p>
          <a:p>
            <a:pPr>
              <a:buNone/>
            </a:pPr>
            <a:r>
              <a:rPr lang="en-US" dirty="0"/>
              <a:t>a</a:t>
            </a:r>
            <a:r>
              <a:rPr lang="en-US" dirty="0" smtClean="0"/>
              <a:t>nd complete the project and budget amendment forms for carryover use</a:t>
            </a:r>
            <a:endParaRPr lang="en-US" dirty="0"/>
          </a:p>
        </p:txBody>
      </p:sp>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Grant Extensions</a:t>
            </a:r>
            <a:br>
              <a:rPr lang="en-US" dirty="0" smtClean="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b="1" dirty="0"/>
              <a:t>Return of funds process. </a:t>
            </a:r>
            <a:r>
              <a:rPr lang="en-US" dirty="0"/>
              <a:t>Document in the annual report how the funds will be returned.</a:t>
            </a:r>
            <a:r>
              <a:rPr lang="en-US" b="1" dirty="0"/>
              <a:t> </a:t>
            </a:r>
            <a:r>
              <a:rPr lang="en-US" dirty="0"/>
              <a:t>All questions about funds transfer, transaction codes, tracking funding at the institution and detailed instructions about how to return any unused funds should be directed to MHEC’s Finance Director, Aubrey </a:t>
            </a:r>
            <a:r>
              <a:rPr lang="en-US" dirty="0" err="1"/>
              <a:t>Bascombe</a:t>
            </a:r>
            <a:r>
              <a:rPr lang="en-US" dirty="0"/>
              <a:t> at 410-767-3044, </a:t>
            </a:r>
            <a:r>
              <a:rPr lang="en-US" u="sng" dirty="0">
                <a:hlinkClick r:id="rId2"/>
              </a:rPr>
              <a:t>aubrey.bascombe1@maryland.gov</a:t>
            </a:r>
            <a:r>
              <a:rPr lang="en-US" dirty="0"/>
              <a:t>.</a:t>
            </a:r>
          </a:p>
          <a:p>
            <a:pPr>
              <a:buNone/>
            </a:pPr>
            <a:r>
              <a:rPr lang="en-US" dirty="0"/>
              <a:t>Example: All electronic transactions for refunds for the NSP II Competitive Institutional Grants use.  Agency  R62; TC  412; AOBJ  1204</a:t>
            </a:r>
          </a:p>
          <a:p>
            <a:pPr>
              <a:buNone/>
            </a:pPr>
            <a:r>
              <a:rPr lang="en-US" dirty="0"/>
              <a:t>PCA  38203, $ of refund and NSP II Grant #, with Title</a:t>
            </a:r>
          </a:p>
          <a:p>
            <a:pPr>
              <a:buNone/>
            </a:pPr>
            <a:r>
              <a:rPr lang="en-US" dirty="0"/>
              <a:t>Document the date and amount of transfer or enclose a copy of the refund check sent to MHEC with the project number, title, Attention NSP II </a:t>
            </a:r>
            <a:r>
              <a:rPr lang="en-US" dirty="0" smtClean="0"/>
              <a:t> in the Annual/Final report</a:t>
            </a:r>
            <a:endParaRPr lang="en-US" dirty="0"/>
          </a:p>
          <a:p>
            <a:pPr>
              <a:buNone/>
            </a:pPr>
            <a:endParaRPr lang="en-US" b="1" dirty="0" smtClean="0"/>
          </a:p>
          <a:p>
            <a:pPr>
              <a:buNone/>
            </a:pPr>
            <a:r>
              <a:rPr lang="en-US" b="1" dirty="0" smtClean="0"/>
              <a:t>Note</a:t>
            </a:r>
            <a:r>
              <a:rPr lang="en-US" b="1" dirty="0"/>
              <a:t>: Grant awards are subject to the availability of funds and not </a:t>
            </a:r>
            <a:r>
              <a:rPr lang="en-US" b="1" dirty="0" smtClean="0"/>
              <a:t>all eligible </a:t>
            </a:r>
            <a:r>
              <a:rPr lang="en-US" b="1" dirty="0"/>
              <a:t>applicants may receive an award.  The HSCRC has the option </a:t>
            </a:r>
            <a:r>
              <a:rPr lang="en-US" b="1" dirty="0" smtClean="0"/>
              <a:t>to rescind </a:t>
            </a:r>
            <a:r>
              <a:rPr lang="en-US" b="1" dirty="0"/>
              <a:t>awards if funds are not available.      </a:t>
            </a:r>
            <a:r>
              <a:rPr lang="en-US" dirty="0"/>
              <a:t>    </a:t>
            </a:r>
          </a:p>
          <a:p>
            <a:endParaRPr lang="en-US" dirty="0"/>
          </a:p>
        </p:txBody>
      </p:sp>
      <p:sp>
        <p:nvSpPr>
          <p:cNvPr id="2" name="Title 1"/>
          <p:cNvSpPr>
            <a:spLocks noGrp="1"/>
          </p:cNvSpPr>
          <p:nvPr>
            <p:ph type="title"/>
          </p:nvPr>
        </p:nvSpPr>
        <p:spPr/>
        <p:txBody>
          <a:bodyPr/>
          <a:lstStyle/>
          <a:p>
            <a:r>
              <a:rPr lang="en-US" dirty="0" smtClean="0"/>
              <a:t>Availability of Funds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767072"/>
          </a:xfrm>
        </p:spPr>
        <p:txBody>
          <a:bodyPr>
            <a:normAutofit lnSpcReduction="10000"/>
          </a:bodyPr>
          <a:lstStyle/>
          <a:p>
            <a:pPr>
              <a:buNone/>
            </a:pPr>
            <a:r>
              <a:rPr lang="en-US" dirty="0" smtClean="0"/>
              <a:t>Start with the end in MIND.</a:t>
            </a:r>
          </a:p>
          <a:p>
            <a:pPr>
              <a:buNone/>
            </a:pPr>
            <a:r>
              <a:rPr lang="en-US" dirty="0" smtClean="0"/>
              <a:t>NSP II focuses on Graduates (you should too)</a:t>
            </a:r>
          </a:p>
          <a:p>
            <a:pPr>
              <a:buNone/>
            </a:pPr>
            <a:endParaRPr lang="en-US" dirty="0" smtClean="0"/>
          </a:p>
          <a:p>
            <a:pPr>
              <a:buNone/>
            </a:pPr>
            <a:r>
              <a:rPr lang="en-US" dirty="0" smtClean="0"/>
              <a:t>Personnel is the primary intent of </a:t>
            </a:r>
            <a:r>
              <a:rPr lang="en-US" b="1" dirty="0" smtClean="0">
                <a:solidFill>
                  <a:srgbClr val="00B050"/>
                </a:solidFill>
              </a:rPr>
              <a:t>NSP II $$$$.</a:t>
            </a:r>
          </a:p>
          <a:p>
            <a:pPr>
              <a:buNone/>
            </a:pPr>
            <a:r>
              <a:rPr lang="en-US" b="1" dirty="0" smtClean="0">
                <a:solidFill>
                  <a:srgbClr val="00B050"/>
                </a:solidFill>
              </a:rPr>
              <a:t>Nurse</a:t>
            </a:r>
            <a:r>
              <a:rPr lang="en-US" dirty="0"/>
              <a:t> </a:t>
            </a:r>
            <a:r>
              <a:rPr lang="en-US" dirty="0" smtClean="0"/>
              <a:t>Faculty to Teach</a:t>
            </a:r>
          </a:p>
          <a:p>
            <a:pPr>
              <a:buNone/>
            </a:pPr>
            <a:r>
              <a:rPr lang="en-US" dirty="0" smtClean="0"/>
              <a:t>Clinical </a:t>
            </a:r>
            <a:r>
              <a:rPr lang="en-US" b="1" dirty="0" smtClean="0">
                <a:solidFill>
                  <a:srgbClr val="00B050"/>
                </a:solidFill>
              </a:rPr>
              <a:t>Nurse</a:t>
            </a:r>
            <a:r>
              <a:rPr lang="en-US" dirty="0" smtClean="0"/>
              <a:t> Instructors to Teach</a:t>
            </a:r>
          </a:p>
          <a:p>
            <a:pPr>
              <a:buNone/>
            </a:pPr>
            <a:r>
              <a:rPr lang="en-US" b="1" dirty="0" smtClean="0">
                <a:solidFill>
                  <a:srgbClr val="00B050"/>
                </a:solidFill>
              </a:rPr>
              <a:t>Nurse</a:t>
            </a:r>
            <a:r>
              <a:rPr lang="en-US" dirty="0" smtClean="0"/>
              <a:t> grant managers to direct projects</a:t>
            </a:r>
          </a:p>
          <a:p>
            <a:pPr>
              <a:buNone/>
            </a:pPr>
            <a:endParaRPr lang="en-US" dirty="0" smtClean="0"/>
          </a:p>
          <a:p>
            <a:pPr>
              <a:buNone/>
            </a:pPr>
            <a:r>
              <a:rPr lang="en-US" dirty="0" smtClean="0"/>
              <a:t>Next priorities are: Faculty development, instructional technology, curriculum development, consultants, dissemination, etc.</a:t>
            </a:r>
            <a:endParaRPr lang="en-US" dirty="0"/>
          </a:p>
        </p:txBody>
      </p:sp>
      <p:sp>
        <p:nvSpPr>
          <p:cNvPr id="2" name="Title 1"/>
          <p:cNvSpPr>
            <a:spLocks noGrp="1"/>
          </p:cNvSpPr>
          <p:nvPr>
            <p:ph type="title"/>
          </p:nvPr>
        </p:nvSpPr>
        <p:spPr/>
        <p:txBody>
          <a:bodyPr/>
          <a:lstStyle/>
          <a:p>
            <a:r>
              <a:rPr lang="en-US" dirty="0" smtClean="0"/>
              <a:t>Think about Evaluation (2025)</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NSP II Meetings for October, 2020</a:t>
            </a:r>
            <a:endParaRPr lang="en-US" dirty="0"/>
          </a:p>
        </p:txBody>
      </p:sp>
      <p:sp>
        <p:nvSpPr>
          <p:cNvPr id="5" name="Text Placeholder 4"/>
          <p:cNvSpPr>
            <a:spLocks noGrp="1"/>
          </p:cNvSpPr>
          <p:nvPr>
            <p:ph type="body" idx="1"/>
          </p:nvPr>
        </p:nvSpPr>
        <p:spPr/>
        <p:txBody>
          <a:bodyPr>
            <a:normAutofit lnSpcReduction="10000"/>
          </a:bodyPr>
          <a:lstStyle/>
          <a:p>
            <a:r>
              <a:rPr lang="en-US" dirty="0" smtClean="0"/>
              <a:t>Staff will send you an invitation if you are due.</a:t>
            </a:r>
            <a:endParaRPr lang="en-US" dirty="0"/>
          </a:p>
        </p:txBody>
      </p:sp>
      <p:sp>
        <p:nvSpPr>
          <p:cNvPr id="7" name="Text Placeholder 6"/>
          <p:cNvSpPr>
            <a:spLocks noGrp="1"/>
          </p:cNvSpPr>
          <p:nvPr>
            <p:ph type="body" sz="half" idx="3"/>
          </p:nvPr>
        </p:nvSpPr>
        <p:spPr/>
        <p:txBody>
          <a:bodyPr>
            <a:normAutofit lnSpcReduction="10000"/>
          </a:bodyPr>
          <a:lstStyle/>
          <a:p>
            <a:r>
              <a:rPr lang="en-US" dirty="0" smtClean="0"/>
              <a:t>Project Director will send us a request to present.</a:t>
            </a:r>
            <a:endParaRPr lang="en-US" dirty="0"/>
          </a:p>
        </p:txBody>
      </p:sp>
      <p:sp>
        <p:nvSpPr>
          <p:cNvPr id="6" name="Content Placeholder 5"/>
          <p:cNvSpPr>
            <a:spLocks noGrp="1"/>
          </p:cNvSpPr>
          <p:nvPr>
            <p:ph sz="quarter" idx="2"/>
          </p:nvPr>
        </p:nvSpPr>
        <p:spPr/>
        <p:txBody>
          <a:bodyPr/>
          <a:lstStyle/>
          <a:p>
            <a:r>
              <a:rPr lang="en-US" dirty="0" smtClean="0"/>
              <a:t>10/6/20</a:t>
            </a:r>
          </a:p>
          <a:p>
            <a:endParaRPr lang="en-US" dirty="0"/>
          </a:p>
          <a:p>
            <a:r>
              <a:rPr lang="en-US" dirty="0" smtClean="0"/>
              <a:t>NSP II Virtual Site Visit</a:t>
            </a:r>
          </a:p>
          <a:p>
            <a:endParaRPr lang="en-US" dirty="0"/>
          </a:p>
          <a:p>
            <a:r>
              <a:rPr lang="en-US" dirty="0" smtClean="0"/>
              <a:t>10-12 pm</a:t>
            </a:r>
          </a:p>
          <a:p>
            <a:endParaRPr lang="en-US" dirty="0" smtClean="0"/>
          </a:p>
          <a:p>
            <a:r>
              <a:rPr lang="en-US" dirty="0" smtClean="0"/>
              <a:t>OR</a:t>
            </a:r>
          </a:p>
          <a:p>
            <a:endParaRPr lang="en-US" dirty="0" smtClean="0"/>
          </a:p>
          <a:p>
            <a:r>
              <a:rPr lang="en-US" dirty="0" smtClean="0"/>
              <a:t>12-2 pm</a:t>
            </a:r>
            <a:endParaRPr lang="en-US" dirty="0"/>
          </a:p>
        </p:txBody>
      </p:sp>
      <p:sp>
        <p:nvSpPr>
          <p:cNvPr id="8" name="Content Placeholder 7"/>
          <p:cNvSpPr>
            <a:spLocks noGrp="1"/>
          </p:cNvSpPr>
          <p:nvPr>
            <p:ph sz="quarter" idx="4"/>
          </p:nvPr>
        </p:nvSpPr>
        <p:spPr/>
        <p:txBody>
          <a:bodyPr/>
          <a:lstStyle/>
          <a:p>
            <a:r>
              <a:rPr lang="en-US" dirty="0" smtClean="0"/>
              <a:t>10/16/20</a:t>
            </a:r>
          </a:p>
          <a:p>
            <a:endParaRPr lang="en-US" dirty="0"/>
          </a:p>
          <a:p>
            <a:r>
              <a:rPr lang="en-US" dirty="0" smtClean="0"/>
              <a:t>NSP II Virtual Project Directors Meeting</a:t>
            </a:r>
          </a:p>
          <a:p>
            <a:endParaRPr lang="en-US" dirty="0" smtClean="0"/>
          </a:p>
          <a:p>
            <a:r>
              <a:rPr lang="en-US" dirty="0" smtClean="0"/>
              <a:t>10-12 pm</a:t>
            </a:r>
          </a:p>
          <a:p>
            <a:endParaRPr lang="en-US" dirty="0" smtClean="0"/>
          </a:p>
          <a:p>
            <a:r>
              <a:rPr lang="en-US" dirty="0" smtClean="0"/>
              <a:t>Or</a:t>
            </a:r>
          </a:p>
          <a:p>
            <a:endParaRPr lang="en-US" dirty="0" smtClean="0"/>
          </a:p>
          <a:p>
            <a:r>
              <a:rPr lang="en-US" dirty="0" smtClean="0"/>
              <a:t>12-2 pm</a:t>
            </a:r>
            <a:endParaRPr lang="en-US" dirty="0"/>
          </a:p>
        </p:txBody>
      </p:sp>
    </p:spTree>
    <p:extLst>
      <p:ext uri="{BB962C8B-B14F-4D97-AF65-F5344CB8AC3E}">
        <p14:creationId xmlns:p14="http://schemas.microsoft.com/office/powerpoint/2010/main" val="690345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a:t>Annotated Code of Maryland, Education Article § 11-405. Nurse Support Program Assistance </a:t>
            </a:r>
            <a:r>
              <a:rPr lang="en-US" dirty="0" smtClean="0"/>
              <a:t>Fund</a:t>
            </a:r>
            <a:r>
              <a:rPr lang="en-US" dirty="0"/>
              <a:t>​​,​ [2006, </a:t>
            </a:r>
            <a:r>
              <a:rPr lang="en-US" dirty="0" err="1"/>
              <a:t>chs</a:t>
            </a:r>
            <a:r>
              <a:rPr lang="en-US" dirty="0"/>
              <a:t>. 221, 222.][2016</a:t>
            </a:r>
            <a:r>
              <a:rPr lang="en-US" dirty="0" smtClean="0"/>
              <a:t>].</a:t>
            </a:r>
          </a:p>
          <a:p>
            <a:pPr>
              <a:buNone/>
            </a:pPr>
            <a:r>
              <a:rPr lang="en-US" dirty="0" err="1" smtClean="0"/>
              <a:t>Auerbach</a:t>
            </a:r>
            <a:r>
              <a:rPr lang="en-US" dirty="0" smtClean="0"/>
              <a:t>, D. I., </a:t>
            </a:r>
            <a:r>
              <a:rPr lang="en-US" dirty="0" err="1" smtClean="0"/>
              <a:t>Chattopadhyay</a:t>
            </a:r>
            <a:r>
              <a:rPr lang="en-US" dirty="0" smtClean="0"/>
              <a:t>, A., </a:t>
            </a:r>
            <a:r>
              <a:rPr lang="en-US" dirty="0" err="1" smtClean="0"/>
              <a:t>Zangoro</a:t>
            </a:r>
            <a:r>
              <a:rPr lang="en-US" dirty="0" smtClean="0"/>
              <a:t>, G., </a:t>
            </a:r>
            <a:r>
              <a:rPr lang="en-US" dirty="0" err="1" smtClean="0"/>
              <a:t>Staiger</a:t>
            </a:r>
            <a:r>
              <a:rPr lang="en-US" dirty="0" smtClean="0"/>
              <a:t>, D. O. &amp; </a:t>
            </a:r>
            <a:r>
              <a:rPr lang="en-US" dirty="0" err="1" smtClean="0"/>
              <a:t>Buerhaus</a:t>
            </a:r>
            <a:r>
              <a:rPr lang="en-US" dirty="0" smtClean="0"/>
              <a:t>, P. I. (2017). Improving nursing workforce forecasts: Comparative analysis of the cohort supply model and the health workforce simulation model. </a:t>
            </a:r>
            <a:r>
              <a:rPr lang="en-US" i="1" dirty="0" smtClean="0"/>
              <a:t>Nursing Economics, </a:t>
            </a:r>
            <a:r>
              <a:rPr lang="en-US" dirty="0" smtClean="0"/>
              <a:t>35(6), 283-326.</a:t>
            </a:r>
            <a:endParaRPr lang="en-US" dirty="0"/>
          </a:p>
          <a:p>
            <a:pPr>
              <a:buNone/>
            </a:pPr>
            <a:r>
              <a:rPr lang="en-US" dirty="0" smtClean="0"/>
              <a:t>Health Services Cost Review Commission, </a:t>
            </a:r>
            <a:r>
              <a:rPr lang="en-US" dirty="0" smtClean="0">
                <a:hlinkClick r:id="rId2"/>
              </a:rPr>
              <a:t>https://hscrc.maryland.gov</a:t>
            </a:r>
            <a:r>
              <a:rPr lang="en-US" dirty="0" smtClean="0"/>
              <a:t> </a:t>
            </a:r>
          </a:p>
          <a:p>
            <a:pPr>
              <a:buNone/>
            </a:pPr>
            <a:r>
              <a:rPr lang="en-US" dirty="0" smtClean="0"/>
              <a:t>Maryland </a:t>
            </a:r>
            <a:r>
              <a:rPr lang="en-US" dirty="0"/>
              <a:t>Higher Education Commission, Nurse Support Program II, </a:t>
            </a:r>
            <a:r>
              <a:rPr lang="en-US" u="sng" dirty="0">
                <a:hlinkClick r:id="rId3"/>
              </a:rPr>
              <a:t>www.nursesupport.org</a:t>
            </a:r>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latin typeface="Times New Roman" panose="02020603050405020304" pitchFamily="18" charset="0"/>
                <a:cs typeface="Times New Roman" panose="02020603050405020304" pitchFamily="18" charset="0"/>
              </a:rPr>
              <a:t>Nurse Support Program II : An Overview</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Established in 2005 </a:t>
            </a:r>
            <a:r>
              <a:rPr lang="en-US" sz="2800" dirty="0">
                <a:latin typeface="Times New Roman" panose="02020603050405020304" pitchFamily="18" charset="0"/>
                <a:cs typeface="Times New Roman" panose="02020603050405020304" pitchFamily="18" charset="0"/>
              </a:rPr>
              <a:t>to increase Maryland’s academic capacity </a:t>
            </a:r>
            <a:r>
              <a:rPr lang="en-US" sz="2800" dirty="0" smtClean="0">
                <a:latin typeface="Times New Roman" panose="02020603050405020304" pitchFamily="18" charset="0"/>
                <a:cs typeface="Times New Roman" panose="02020603050405020304" pitchFamily="18" charset="0"/>
              </a:rPr>
              <a:t>for nursing education </a:t>
            </a:r>
          </a:p>
          <a:p>
            <a:r>
              <a:rPr lang="en-US" sz="2800" dirty="0" smtClean="0">
                <a:latin typeface="Times New Roman" panose="02020603050405020304" pitchFamily="18" charset="0"/>
                <a:cs typeface="Times New Roman" panose="02020603050405020304" pitchFamily="18" charset="0"/>
              </a:rPr>
              <a:t>Administered </a:t>
            </a:r>
            <a:r>
              <a:rPr lang="en-US" sz="2800" dirty="0">
                <a:latin typeface="Times New Roman" panose="02020603050405020304" pitchFamily="18" charset="0"/>
                <a:cs typeface="Times New Roman" panose="02020603050405020304" pitchFamily="18" charset="0"/>
              </a:rPr>
              <a:t>by the Maryland Higher Education Commission (MHEC</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Funded </a:t>
            </a:r>
            <a:r>
              <a:rPr lang="en-US" sz="2800" dirty="0">
                <a:latin typeface="Times New Roman" panose="02020603050405020304" pitchFamily="18" charset="0"/>
                <a:cs typeface="Times New Roman" panose="02020603050405020304" pitchFamily="18" charset="0"/>
              </a:rPr>
              <a:t>through </a:t>
            </a:r>
            <a:r>
              <a:rPr lang="en-US" sz="2800" dirty="0" smtClean="0">
                <a:latin typeface="Times New Roman" panose="02020603050405020304" pitchFamily="18" charset="0"/>
                <a:cs typeface="Times New Roman" panose="02020603050405020304" pitchFamily="18" charset="0"/>
              </a:rPr>
              <a:t>pooled </a:t>
            </a:r>
            <a:r>
              <a:rPr lang="en-US" sz="2800" dirty="0">
                <a:latin typeface="Times New Roman" panose="02020603050405020304" pitchFamily="18" charset="0"/>
                <a:cs typeface="Times New Roman" panose="02020603050405020304" pitchFamily="18" charset="0"/>
              </a:rPr>
              <a:t>assessments totaling up to 0.1 </a:t>
            </a:r>
            <a:r>
              <a:rPr lang="en-US" sz="2800" dirty="0" smtClean="0">
                <a:latin typeface="Times New Roman" panose="02020603050405020304" pitchFamily="18" charset="0"/>
                <a:cs typeface="Times New Roman" panose="02020603050405020304" pitchFamily="18" charset="0"/>
              </a:rPr>
              <a:t>% of </a:t>
            </a:r>
            <a:r>
              <a:rPr lang="en-US" sz="2800" dirty="0">
                <a:latin typeface="Times New Roman" panose="02020603050405020304" pitchFamily="18" charset="0"/>
                <a:cs typeface="Times New Roman" panose="02020603050405020304" pitchFamily="18" charset="0"/>
              </a:rPr>
              <a:t>hospital regulated gross patient </a:t>
            </a:r>
            <a:r>
              <a:rPr lang="en-US" sz="2800" dirty="0" smtClean="0">
                <a:latin typeface="Times New Roman" panose="02020603050405020304" pitchFamily="18" charset="0"/>
                <a:cs typeface="Times New Roman" panose="02020603050405020304" pitchFamily="18" charset="0"/>
              </a:rPr>
              <a:t>revenue</a:t>
            </a:r>
          </a:p>
          <a:p>
            <a:r>
              <a:rPr lang="en-US" sz="2800" dirty="0" smtClean="0">
                <a:latin typeface="Times New Roman" panose="02020603050405020304" pitchFamily="18" charset="0"/>
                <a:cs typeface="Times New Roman" panose="02020603050405020304" pitchFamily="18" charset="0"/>
              </a:rPr>
              <a:t>Goal:</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increase nursing graduates and mitigate barriers to nursing education through institutional and faculty focused initiatives. </a:t>
            </a:r>
          </a:p>
        </p:txBody>
      </p:sp>
    </p:spTree>
    <p:extLst>
      <p:ext uri="{BB962C8B-B14F-4D97-AF65-F5344CB8AC3E}">
        <p14:creationId xmlns:p14="http://schemas.microsoft.com/office/powerpoint/2010/main" val="3802526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Zhang, X., Tai, D., </a:t>
            </a:r>
            <a:r>
              <a:rPr lang="en-US" dirty="0" err="1" smtClean="0"/>
              <a:t>Pforsich</a:t>
            </a:r>
            <a:r>
              <a:rPr lang="en-US" dirty="0" smtClean="0"/>
              <a:t>, H. &amp; Lin, V. (2018). US registered nurse workforce report card and shortage forecast: A revisit. American </a:t>
            </a:r>
            <a:r>
              <a:rPr lang="en-US" i="1" dirty="0" smtClean="0"/>
              <a:t>Journal of Medical Quality</a:t>
            </a:r>
            <a:r>
              <a:rPr lang="en-US" dirty="0" smtClean="0"/>
              <a:t>, 33(3), 229- 236. </a:t>
            </a:r>
            <a:r>
              <a:rPr lang="en-US" dirty="0" smtClean="0">
                <a:hlinkClick r:id="rId2"/>
              </a:rPr>
              <a:t>https://edsource.org/wp-content/uploads/2019/02/Zhang-Daniel-Pforsich-Lin-2017- United-States-Registered-Nurse-Workforce-Report-Card-and-Shortage-Forecast_-</a:t>
            </a:r>
            <a:r>
              <a:rPr lang="en-US" dirty="0" err="1" smtClean="0">
                <a:hlinkClick r:id="rId2"/>
              </a:rPr>
              <a:t>ARevisit.pdf</a:t>
            </a:r>
            <a:r>
              <a:rPr lang="en-US" dirty="0" smtClean="0"/>
              <a:t> </a:t>
            </a:r>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US" dirty="0" smtClean="0"/>
              <a:t>If time permits, we will allow 10-15 min for project directors to complete grant presentations for </a:t>
            </a:r>
            <a:r>
              <a:rPr lang="en-US" smtClean="0"/>
              <a:t>examples of dissemination </a:t>
            </a:r>
            <a:r>
              <a:rPr lang="en-US" dirty="0" smtClean="0"/>
              <a:t>to the group.</a:t>
            </a:r>
          </a:p>
          <a:p>
            <a:endParaRPr lang="en-US" dirty="0"/>
          </a:p>
        </p:txBody>
      </p:sp>
      <p:sp>
        <p:nvSpPr>
          <p:cNvPr id="2" name="Title 1"/>
          <p:cNvSpPr>
            <a:spLocks noGrp="1"/>
          </p:cNvSpPr>
          <p:nvPr>
            <p:ph type="title"/>
          </p:nvPr>
        </p:nvSpPr>
        <p:spPr/>
        <p:txBody>
          <a:bodyPr/>
          <a:lstStyle/>
          <a:p>
            <a:r>
              <a:rPr lang="en-US" dirty="0" smtClean="0"/>
              <a:t>Project Director’s Presentations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NSP II Program Evaluation </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Review the NSP II Program Evaluation December 11, 2019</a:t>
            </a:r>
          </a:p>
          <a:p>
            <a:pPr marL="109728" indent="0">
              <a:buNone/>
            </a:pPr>
            <a:r>
              <a:rPr lang="en-US" dirty="0">
                <a:hlinkClick r:id="rId2"/>
              </a:rPr>
              <a:t>https://hscrc.maryland.gov/Documents/December%202019%20Public%20Pre-Meeting%20Materialsv2.pdf</a:t>
            </a:r>
            <a:endParaRPr lang="en-US" dirty="0" smtClean="0"/>
          </a:p>
          <a:p>
            <a:r>
              <a:rPr lang="en-US" dirty="0" smtClean="0"/>
              <a:t>NSP II Projects outcomes- review of initiatives, funding, results</a:t>
            </a:r>
          </a:p>
          <a:p>
            <a:r>
              <a:rPr lang="en-US" dirty="0" smtClean="0"/>
              <a:t>Trends ( pre-licensure graduates continued to trend downward)</a:t>
            </a:r>
          </a:p>
          <a:p>
            <a:r>
              <a:rPr lang="en-US" dirty="0" smtClean="0"/>
              <a:t>National nursing workforce projections- nursing shortages</a:t>
            </a:r>
          </a:p>
          <a:p>
            <a:r>
              <a:rPr lang="en-US" dirty="0" smtClean="0"/>
              <a:t>Maryland’s nursing workforce- difficulty accessing MBON data</a:t>
            </a:r>
          </a:p>
          <a:p>
            <a:r>
              <a:rPr lang="en-US" dirty="0" smtClean="0"/>
              <a:t>Hospital concerns- agency nurse use, vacancy rates, turnover</a:t>
            </a:r>
          </a:p>
          <a:p>
            <a:r>
              <a:rPr lang="en-US" dirty="0" smtClean="0"/>
              <a:t>School concerns- clinical site restrictions, lack of clinical sites</a:t>
            </a:r>
          </a:p>
          <a:p>
            <a:r>
              <a:rPr lang="en-US" dirty="0" smtClean="0"/>
              <a:t>Student concerns- tuition, student debt</a:t>
            </a:r>
          </a:p>
          <a:p>
            <a:r>
              <a:rPr lang="en-US" dirty="0" smtClean="0"/>
              <a:t>NSP II impact on 1. increasing nurse graduates, 2.recruiting/retaining/developing faculty,3.  increasing educational capacity, 4. increasing diversity and underrepresented groups in nursing, and 5. meeting the IOM and NSP II goals </a:t>
            </a:r>
            <a:endParaRPr lang="en-US" dirty="0"/>
          </a:p>
        </p:txBody>
      </p:sp>
    </p:spTree>
    <p:extLst>
      <p:ext uri="{BB962C8B-B14F-4D97-AF65-F5344CB8AC3E}">
        <p14:creationId xmlns:p14="http://schemas.microsoft.com/office/powerpoint/2010/main" val="336910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Times New Roman" panose="02020603050405020304" pitchFamily="18" charset="0"/>
                <a:cs typeface="Times New Roman" panose="02020603050405020304" pitchFamily="18" charset="0"/>
              </a:rPr>
              <a:t>Major Achievements By Initiative </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152525"/>
            <a:ext cx="8229600" cy="5181600"/>
          </a:xfrm>
        </p:spPr>
        <p:txBody>
          <a:bodyPr>
            <a:noAutofit/>
          </a:bodyPr>
          <a:lstStyle/>
          <a:p>
            <a:pPr marL="0" lvl="0" indent="0">
              <a:buNone/>
            </a:pPr>
            <a:r>
              <a:rPr lang="en-US" sz="2400" b="1" dirty="0" smtClean="0">
                <a:latin typeface="Times New Roman" panose="02020603050405020304" pitchFamily="18" charset="0"/>
                <a:cs typeface="Times New Roman" panose="02020603050405020304" pitchFamily="18" charset="0"/>
              </a:rPr>
              <a:t>Initiative #1: </a:t>
            </a:r>
            <a:r>
              <a:rPr lang="en-US" sz="2400" b="1" dirty="0">
                <a:latin typeface="Times New Roman" panose="02020603050405020304" pitchFamily="18" charset="0"/>
                <a:ea typeface="Calibri" panose="020F0502020204030204" pitchFamily="34" charset="0"/>
              </a:rPr>
              <a:t>Ensuring </a:t>
            </a:r>
            <a:r>
              <a:rPr lang="en-US" sz="2400" b="1" dirty="0" smtClean="0">
                <a:latin typeface="Times New Roman" panose="02020603050405020304" pitchFamily="18" charset="0"/>
                <a:ea typeface="Calibri" panose="020F0502020204030204" pitchFamily="34" charset="0"/>
              </a:rPr>
              <a:t>educational </a:t>
            </a:r>
            <a:r>
              <a:rPr lang="en-US" sz="2400" b="1" dirty="0">
                <a:latin typeface="Times New Roman" panose="02020603050405020304" pitchFamily="18" charset="0"/>
                <a:ea typeface="Calibri" panose="020F0502020204030204" pitchFamily="34" charset="0"/>
              </a:rPr>
              <a:t>capacity for nursing pre-licensure enrollments and </a:t>
            </a:r>
            <a:r>
              <a:rPr lang="en-US" sz="2400" b="1" dirty="0" smtClean="0">
                <a:latin typeface="Times New Roman" panose="02020603050405020304" pitchFamily="18" charset="0"/>
                <a:ea typeface="Calibri" panose="020F0502020204030204" pitchFamily="34" charset="0"/>
              </a:rPr>
              <a:t>graduates</a:t>
            </a:r>
          </a:p>
          <a:p>
            <a:r>
              <a:rPr lang="en-US" sz="2200" dirty="0">
                <a:latin typeface="Times New Roman" panose="02020603050405020304" pitchFamily="18" charset="0"/>
                <a:cs typeface="Times New Roman" panose="02020603050405020304" pitchFamily="18" charset="0"/>
              </a:rPr>
              <a:t>Increased the first time pass </a:t>
            </a:r>
            <a:r>
              <a:rPr lang="en-US" sz="2200" dirty="0" smtClean="0">
                <a:latin typeface="Times New Roman" panose="02020603050405020304" pitchFamily="18" charset="0"/>
                <a:cs typeface="Times New Roman" panose="02020603050405020304" pitchFamily="18" charset="0"/>
              </a:rPr>
              <a:t>rate </a:t>
            </a:r>
            <a:r>
              <a:rPr lang="en-US" sz="2200" dirty="0">
                <a:latin typeface="Times New Roman" panose="02020603050405020304" pitchFamily="18" charset="0"/>
                <a:cs typeface="Times New Roman" panose="02020603050405020304" pitchFamily="18" charset="0"/>
              </a:rPr>
              <a:t>for NCLEX-RN nursing licensure by </a:t>
            </a:r>
            <a:r>
              <a:rPr lang="en-US" sz="2200" dirty="0" smtClean="0">
                <a:latin typeface="Times New Roman" panose="02020603050405020304" pitchFamily="18" charset="0"/>
                <a:cs typeface="Times New Roman" panose="02020603050405020304" pitchFamily="18" charset="0"/>
              </a:rPr>
              <a:t>8.51%</a:t>
            </a:r>
          </a:p>
          <a:p>
            <a:r>
              <a:rPr lang="en-US" sz="2200" dirty="0">
                <a:latin typeface="Times New Roman" panose="02020603050405020304" pitchFamily="18" charset="0"/>
                <a:cs typeface="Times New Roman" panose="02020603050405020304" pitchFamily="18" charset="0"/>
              </a:rPr>
              <a:t>Recruited 162 new nurse faculty into full-time positions, </a:t>
            </a:r>
            <a:r>
              <a:rPr lang="en-US" sz="2200" dirty="0" smtClean="0">
                <a:latin typeface="Times New Roman" panose="02020603050405020304" pitchFamily="18" charset="0"/>
                <a:cs typeface="Times New Roman" panose="02020603050405020304" pitchFamily="18" charset="0"/>
              </a:rPr>
              <a:t>maintaining 93% retention </a:t>
            </a:r>
            <a:r>
              <a:rPr lang="en-US" sz="2200" dirty="0">
                <a:latin typeface="Times New Roman" panose="02020603050405020304" pitchFamily="18" charset="0"/>
                <a:cs typeface="Times New Roman" panose="02020603050405020304" pitchFamily="18" charset="0"/>
              </a:rPr>
              <a:t>rate.</a:t>
            </a:r>
          </a:p>
          <a:p>
            <a:pPr marL="0" lvl="0" indent="0">
              <a:buNone/>
            </a:pPr>
            <a:r>
              <a:rPr lang="en-US" sz="2400" b="1" dirty="0" smtClean="0">
                <a:latin typeface="Times New Roman" panose="02020603050405020304" pitchFamily="18" charset="0"/>
                <a:cs typeface="Times New Roman" panose="02020603050405020304" pitchFamily="18" charset="0"/>
              </a:rPr>
              <a:t>Initiative </a:t>
            </a:r>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2: Advancing </a:t>
            </a:r>
            <a:r>
              <a:rPr lang="en-US" sz="2400" b="1" dirty="0">
                <a:latin typeface="Times New Roman" panose="02020603050405020304" pitchFamily="18" charset="0"/>
                <a:cs typeface="Times New Roman" panose="02020603050405020304" pitchFamily="18" charset="0"/>
              </a:rPr>
              <a:t>academic preparation of entry-level nurses and existing nurses to meet the needs of hospitals and health systems (80 percent BSN)</a:t>
            </a:r>
            <a:endParaRPr lang="en-US" sz="2400" b="1" dirty="0" smtClean="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Improved time to completion of Associate to Bachelors in Nursing (ATB) by 50</a:t>
            </a:r>
            <a:r>
              <a:rPr lang="en-US" sz="2200" dirty="0" smtClean="0">
                <a:latin typeface="Times New Roman" panose="02020603050405020304" pitchFamily="18" charset="0"/>
                <a:cs typeface="Times New Roman" panose="02020603050405020304" pitchFamily="18" charset="0"/>
              </a:rPr>
              <a:t>%; estimated </a:t>
            </a:r>
            <a:r>
              <a:rPr lang="en-US" sz="2200" dirty="0">
                <a:latin typeface="Times New Roman" panose="02020603050405020304" pitchFamily="18" charset="0"/>
                <a:cs typeface="Times New Roman" panose="02020603050405020304" pitchFamily="18" charset="0"/>
              </a:rPr>
              <a:t>cost saving of </a:t>
            </a:r>
            <a:r>
              <a:rPr lang="en-US" sz="2200" dirty="0" smtClean="0">
                <a:latin typeface="Times New Roman" panose="02020603050405020304" pitchFamily="18" charset="0"/>
                <a:cs typeface="Times New Roman" panose="02020603050405020304" pitchFamily="18" charset="0"/>
              </a:rPr>
              <a:t>$13K </a:t>
            </a:r>
            <a:r>
              <a:rPr lang="en-US" sz="2200" dirty="0">
                <a:latin typeface="Times New Roman" panose="02020603050405020304" pitchFamily="18" charset="0"/>
                <a:cs typeface="Times New Roman" panose="02020603050405020304" pitchFamily="18" charset="0"/>
              </a:rPr>
              <a:t>per new nurse </a:t>
            </a:r>
            <a:r>
              <a:rPr lang="en-US" sz="2200" dirty="0" smtClean="0">
                <a:latin typeface="Times New Roman" panose="02020603050405020304" pitchFamily="18" charset="0"/>
                <a:cs typeface="Times New Roman" panose="02020603050405020304" pitchFamily="18" charset="0"/>
              </a:rPr>
              <a:t>graduate</a:t>
            </a:r>
          </a:p>
          <a:p>
            <a:r>
              <a:rPr lang="en-US" sz="2200" dirty="0">
                <a:latin typeface="Times New Roman" panose="02020603050405020304" pitchFamily="18" charset="0"/>
                <a:cs typeface="Times New Roman" panose="02020603050405020304" pitchFamily="18" charset="0"/>
              </a:rPr>
              <a:t>Increased proportion of BSN nurses to 60% to meet hospital skill mix</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8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Times New Roman" panose="02020603050405020304" pitchFamily="18" charset="0"/>
                <a:cs typeface="Times New Roman" panose="02020603050405020304" pitchFamily="18" charset="0"/>
              </a:rPr>
              <a:t>Major Achievements By Initiative </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143000"/>
            <a:ext cx="8229600" cy="4937760"/>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Initiative #3: Doubling </a:t>
            </a:r>
            <a:r>
              <a:rPr lang="en-US" sz="2400" b="1" dirty="0">
                <a:latin typeface="Times New Roman" panose="02020603050405020304" pitchFamily="18" charset="0"/>
                <a:cs typeface="Times New Roman" panose="02020603050405020304" pitchFamily="18" charset="0"/>
              </a:rPr>
              <a:t>the number of nurses and nurse faculty with doctoral </a:t>
            </a:r>
            <a:r>
              <a:rPr lang="en-US" sz="2400" b="1" dirty="0" smtClean="0">
                <a:latin typeface="Times New Roman" panose="02020603050405020304" pitchFamily="18" charset="0"/>
                <a:cs typeface="Times New Roman" panose="02020603050405020304" pitchFamily="18" charset="0"/>
              </a:rPr>
              <a:t>degrees</a:t>
            </a:r>
            <a:endParaRPr lang="en-US" sz="2400" dirty="0">
              <a:latin typeface="Times New Roman" panose="02020603050405020304" pitchFamily="18" charset="0"/>
              <a:cs typeface="Times New Roman" panose="02020603050405020304" pitchFamily="18" charset="0"/>
            </a:endParaRPr>
          </a:p>
          <a:p>
            <a:pPr lvl="0"/>
            <a:r>
              <a:rPr lang="en-US" sz="2200" dirty="0" smtClean="0">
                <a:latin typeface="Times New Roman" panose="02020603050405020304" pitchFamily="18" charset="0"/>
                <a:cs typeface="Times New Roman" panose="02020603050405020304" pitchFamily="18" charset="0"/>
              </a:rPr>
              <a:t>Increased the number of doctoral </a:t>
            </a:r>
            <a:r>
              <a:rPr lang="en-US" sz="2200" dirty="0">
                <a:latin typeface="Times New Roman" panose="02020603050405020304" pitchFamily="18" charset="0"/>
                <a:cs typeface="Times New Roman" panose="02020603050405020304" pitchFamily="18" charset="0"/>
              </a:rPr>
              <a:t>degree completions </a:t>
            </a:r>
            <a:r>
              <a:rPr lang="en-US" sz="2200" dirty="0" smtClean="0">
                <a:latin typeface="Times New Roman" panose="02020603050405020304" pitchFamily="18" charset="0"/>
                <a:cs typeface="Times New Roman" panose="02020603050405020304" pitchFamily="18" charset="0"/>
              </a:rPr>
              <a:t>by </a:t>
            </a:r>
            <a:r>
              <a:rPr lang="en-US" sz="2200" dirty="0">
                <a:latin typeface="Times New Roman" panose="02020603050405020304" pitchFamily="18" charset="0"/>
                <a:cs typeface="Times New Roman" panose="02020603050405020304" pitchFamily="18" charset="0"/>
              </a:rPr>
              <a:t>78</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Provided funding for 63 </a:t>
            </a:r>
            <a:r>
              <a:rPr lang="en-US" sz="2200" dirty="0" smtClean="0">
                <a:latin typeface="Times New Roman" panose="02020603050405020304" pitchFamily="18" charset="0"/>
                <a:cs typeface="Times New Roman" panose="02020603050405020304" pitchFamily="18" charset="0"/>
              </a:rPr>
              <a:t>full-time </a:t>
            </a:r>
            <a:r>
              <a:rPr lang="en-US" sz="2200" dirty="0">
                <a:latin typeface="Times New Roman" panose="02020603050405020304" pitchFamily="18" charset="0"/>
                <a:cs typeface="Times New Roman" panose="02020603050405020304" pitchFamily="18" charset="0"/>
              </a:rPr>
              <a:t>nurse faculty to complete </a:t>
            </a:r>
            <a:r>
              <a:rPr lang="en-US" sz="2200" dirty="0" smtClean="0">
                <a:latin typeface="Times New Roman" panose="02020603050405020304" pitchFamily="18" charset="0"/>
                <a:cs typeface="Times New Roman" panose="02020603050405020304" pitchFamily="18" charset="0"/>
              </a:rPr>
              <a:t>terminal </a:t>
            </a:r>
            <a:r>
              <a:rPr lang="en-US" sz="2200" dirty="0">
                <a:latin typeface="Times New Roman" panose="02020603050405020304" pitchFamily="18" charset="0"/>
                <a:cs typeface="Times New Roman" panose="02020603050405020304" pitchFamily="18" charset="0"/>
              </a:rPr>
              <a:t>doctoral degree </a:t>
            </a:r>
            <a:r>
              <a:rPr lang="en-US" sz="2200" dirty="0" smtClean="0">
                <a:latin typeface="Times New Roman" panose="02020603050405020304" pitchFamily="18" charset="0"/>
                <a:cs typeface="Times New Roman" panose="02020603050405020304" pitchFamily="18" charset="0"/>
              </a:rPr>
              <a:t>while maintaining a </a:t>
            </a:r>
            <a:r>
              <a:rPr lang="en-US" sz="2200" dirty="0">
                <a:latin typeface="Times New Roman" panose="02020603050405020304" pitchFamily="18" charset="0"/>
                <a:cs typeface="Times New Roman" panose="02020603050405020304" pitchFamily="18" charset="0"/>
              </a:rPr>
              <a:t>89% retention </a:t>
            </a:r>
            <a:r>
              <a:rPr lang="en-US" sz="2200" dirty="0" smtClean="0">
                <a:latin typeface="Times New Roman" panose="02020603050405020304" pitchFamily="18" charset="0"/>
                <a:cs typeface="Times New Roman" panose="02020603050405020304" pitchFamily="18" charset="0"/>
              </a:rPr>
              <a:t>rate</a:t>
            </a:r>
          </a:p>
          <a:p>
            <a:pPr marL="0" indent="0">
              <a:buNone/>
            </a:pPr>
            <a:r>
              <a:rPr lang="en-US" sz="2400" b="1" dirty="0" smtClean="0">
                <a:latin typeface="Times New Roman" panose="02020603050405020304" pitchFamily="18" charset="0"/>
                <a:cs typeface="Times New Roman" panose="02020603050405020304" pitchFamily="18" charset="0"/>
              </a:rPr>
              <a:t>Initiative #4: Promoting academic/practice </a:t>
            </a:r>
            <a:r>
              <a:rPr lang="en-US" sz="2400" b="1" dirty="0">
                <a:latin typeface="Times New Roman" panose="02020603050405020304" pitchFamily="18" charset="0"/>
                <a:cs typeface="Times New Roman" panose="02020603050405020304" pitchFamily="18" charset="0"/>
              </a:rPr>
              <a:t>partnerships</a:t>
            </a:r>
          </a:p>
          <a:p>
            <a:r>
              <a:rPr lang="en-US" sz="2200" dirty="0">
                <a:latin typeface="Times New Roman" panose="02020603050405020304" pitchFamily="18" charset="0"/>
                <a:cs typeface="Times New Roman" panose="02020603050405020304" pitchFamily="18" charset="0"/>
              </a:rPr>
              <a:t>Expanded NSP II opportunities to 558 hospital-based nurses across 7 programs.</a:t>
            </a:r>
          </a:p>
          <a:p>
            <a:r>
              <a:rPr lang="en-US" sz="2200" dirty="0">
                <a:latin typeface="Times New Roman" panose="02020603050405020304" pitchFamily="18" charset="0"/>
                <a:cs typeface="Times New Roman" panose="02020603050405020304" pitchFamily="18" charset="0"/>
              </a:rPr>
              <a:t>Provided focused leadership development for 48 nurse faculty and 89 hospital emerging and existing nurse leaders through the Nurse Leadership Institute</a:t>
            </a:r>
          </a:p>
          <a:p>
            <a:r>
              <a:rPr lang="en-US" sz="2200" dirty="0" smtClean="0">
                <a:latin typeface="Times New Roman" panose="02020603050405020304" pitchFamily="18" charset="0"/>
                <a:cs typeface="Times New Roman" panose="02020603050405020304" pitchFamily="18" charset="0"/>
              </a:rPr>
              <a:t>Expanded </a:t>
            </a:r>
            <a:r>
              <a:rPr lang="en-US" sz="2200" dirty="0">
                <a:latin typeface="Times New Roman" panose="02020603050405020304" pitchFamily="18" charset="0"/>
                <a:cs typeface="Times New Roman" panose="02020603050405020304" pitchFamily="18" charset="0"/>
              </a:rPr>
              <a:t>training for 343 nurse faculty and 51 hospital educators; increasing by 12% the use of clinical simulation in lieu of clinical sites.</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204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Times New Roman" panose="02020603050405020304" pitchFamily="18" charset="0"/>
                <a:cs typeface="Times New Roman" panose="02020603050405020304" pitchFamily="18" charset="0"/>
              </a:rPr>
              <a:t>Major Achievements By Initiative </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Initiative #5</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Developing </a:t>
            </a:r>
            <a:r>
              <a:rPr lang="en-US" sz="2400" b="1" dirty="0">
                <a:latin typeface="Times New Roman" panose="02020603050405020304" pitchFamily="18" charset="0"/>
                <a:cs typeface="Times New Roman" panose="02020603050405020304" pitchFamily="18" charset="0"/>
              </a:rPr>
              <a:t>statewide resources and models for </a:t>
            </a:r>
            <a:r>
              <a:rPr lang="en-US" sz="2400" b="1" dirty="0" smtClean="0">
                <a:latin typeface="Times New Roman" panose="02020603050405020304" pitchFamily="18" charset="0"/>
                <a:cs typeface="Times New Roman" panose="02020603050405020304" pitchFamily="18" charset="0"/>
              </a:rPr>
              <a:t>inter-professional </a:t>
            </a:r>
            <a:r>
              <a:rPr lang="en-US" sz="2400" b="1" dirty="0">
                <a:latin typeface="Times New Roman" panose="02020603050405020304" pitchFamily="18" charset="0"/>
                <a:cs typeface="Times New Roman" panose="02020603050405020304" pitchFamily="18" charset="0"/>
              </a:rPr>
              <a:t>education, alternative clinical practice sites, and clinical faculty </a:t>
            </a:r>
            <a:r>
              <a:rPr lang="en-US" sz="2400" b="1" dirty="0" smtClean="0">
                <a:latin typeface="Times New Roman" panose="02020603050405020304" pitchFamily="18" charset="0"/>
                <a:cs typeface="Times New Roman" panose="02020603050405020304" pitchFamily="18" charset="0"/>
              </a:rPr>
              <a:t>preparation</a:t>
            </a:r>
            <a:endParaRPr lang="en-US" sz="24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Established the Maryland Nursing Workforce Center and joined 34 other states in the National Forum of State Nursing Workforce </a:t>
            </a:r>
            <a:r>
              <a:rPr lang="en-US" sz="2200" dirty="0" smtClean="0">
                <a:latin typeface="Times New Roman" panose="02020603050405020304" pitchFamily="18" charset="0"/>
                <a:cs typeface="Times New Roman" panose="02020603050405020304" pitchFamily="18" charset="0"/>
              </a:rPr>
              <a:t>Centers</a:t>
            </a:r>
          </a:p>
          <a:p>
            <a:r>
              <a:rPr lang="en-US" sz="2200" dirty="0" smtClean="0">
                <a:latin typeface="Times New Roman" panose="02020603050405020304" pitchFamily="18" charset="0"/>
                <a:cs typeface="Times New Roman" panose="02020603050405020304" pitchFamily="18" charset="0"/>
              </a:rPr>
              <a:t>Updated the Maryland </a:t>
            </a:r>
            <a:r>
              <a:rPr lang="en-US" sz="2200" dirty="0">
                <a:latin typeface="Times New Roman" panose="02020603050405020304" pitchFamily="18" charset="0"/>
                <a:cs typeface="Times New Roman" panose="02020603050405020304" pitchFamily="18" charset="0"/>
              </a:rPr>
              <a:t>Nursing Articulation Education Agreement (originally established in 1985) for seamless academic </a:t>
            </a:r>
            <a:r>
              <a:rPr lang="en-US" sz="2200" dirty="0" smtClean="0">
                <a:latin typeface="Times New Roman" panose="02020603050405020304" pitchFamily="18" charset="0"/>
                <a:cs typeface="Times New Roman" panose="02020603050405020304" pitchFamily="18" charset="0"/>
              </a:rPr>
              <a:t>progression from </a:t>
            </a:r>
            <a:r>
              <a:rPr lang="en-US" sz="2200" dirty="0">
                <a:latin typeface="Times New Roman" panose="02020603050405020304" pitchFamily="18" charset="0"/>
                <a:cs typeface="Times New Roman" panose="02020603050405020304" pitchFamily="18" charset="0"/>
              </a:rPr>
              <a:t>Associate Degree Nursing to BSN </a:t>
            </a:r>
            <a:r>
              <a:rPr lang="en-US" sz="2200" dirty="0" smtClean="0">
                <a:latin typeface="Times New Roman" panose="02020603050405020304" pitchFamily="18" charset="0"/>
                <a:cs typeface="Times New Roman" panose="02020603050405020304" pitchFamily="18" charset="0"/>
              </a:rPr>
              <a:t>for </a:t>
            </a:r>
            <a:r>
              <a:rPr lang="en-US" sz="2200" dirty="0">
                <a:latin typeface="Times New Roman" panose="02020603050405020304" pitchFamily="18" charset="0"/>
                <a:cs typeface="Times New Roman" panose="02020603050405020304" pitchFamily="18" charset="0"/>
              </a:rPr>
              <a:t>Licensed Practical </a:t>
            </a:r>
            <a:r>
              <a:rPr lang="en-US" sz="2200" dirty="0" smtClean="0">
                <a:latin typeface="Times New Roman" panose="02020603050405020304" pitchFamily="18" charset="0"/>
                <a:cs typeface="Times New Roman" panose="02020603050405020304" pitchFamily="18" charset="0"/>
              </a:rPr>
              <a:t>Nurses in </a:t>
            </a:r>
            <a:r>
              <a:rPr lang="en-US" sz="2200" dirty="0">
                <a:latin typeface="Times New Roman" panose="02020603050405020304" pitchFamily="18" charset="0"/>
                <a:cs typeface="Times New Roman" panose="02020603050405020304" pitchFamily="18" charset="0"/>
              </a:rPr>
              <a:t>2017.</a:t>
            </a:r>
          </a:p>
          <a:p>
            <a:pPr marL="0" indent="0">
              <a:buNone/>
            </a:pPr>
            <a:endParaRPr lang="en-US" sz="2000" dirty="0">
              <a:latin typeface="Times New Roman" panose="02020603050405020304" pitchFamily="18" charset="0"/>
              <a:cs typeface="Times New Roman" panose="02020603050405020304" pitchFamily="18" charset="0"/>
            </a:endParaRPr>
          </a:p>
          <a:p>
            <a:pPr marL="0" lvl="0" indent="0">
              <a:buNone/>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295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Funding for</a:t>
            </a:r>
            <a:r>
              <a:rPr lang="en-US" sz="3200" dirty="0"/>
              <a:t/>
            </a:r>
            <a:br>
              <a:rPr lang="en-US" sz="3200" dirty="0"/>
            </a:br>
            <a:r>
              <a:rPr lang="en-US" sz="3200" dirty="0"/>
              <a:t>Competitive </a:t>
            </a:r>
            <a:r>
              <a:rPr lang="en-US" sz="3200" dirty="0" smtClean="0"/>
              <a:t>Institutional Grants</a:t>
            </a:r>
            <a:endParaRPr lang="en-US" sz="3200" dirty="0"/>
          </a:p>
        </p:txBody>
      </p:sp>
      <p:graphicFrame>
        <p:nvGraphicFramePr>
          <p:cNvPr id="6" name="Content Placeholder 5"/>
          <p:cNvGraphicFramePr>
            <a:graphicFrameLocks noGrp="1"/>
          </p:cNvGraphicFramePr>
          <p:nvPr>
            <p:ph idx="1"/>
            <p:extLst/>
          </p:nvPr>
        </p:nvGraphicFramePr>
        <p:xfrm>
          <a:off x="457201" y="1295401"/>
          <a:ext cx="8229599" cy="4178808"/>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795689239"/>
                    </a:ext>
                  </a:extLst>
                </a:gridCol>
                <a:gridCol w="1175657">
                  <a:extLst>
                    <a:ext uri="{9D8B030D-6E8A-4147-A177-3AD203B41FA5}">
                      <a16:colId xmlns:a16="http://schemas.microsoft.com/office/drawing/2014/main" val="4231981002"/>
                    </a:ext>
                  </a:extLst>
                </a:gridCol>
                <a:gridCol w="1175657">
                  <a:extLst>
                    <a:ext uri="{9D8B030D-6E8A-4147-A177-3AD203B41FA5}">
                      <a16:colId xmlns:a16="http://schemas.microsoft.com/office/drawing/2014/main" val="4183370119"/>
                    </a:ext>
                  </a:extLst>
                </a:gridCol>
                <a:gridCol w="1175657">
                  <a:extLst>
                    <a:ext uri="{9D8B030D-6E8A-4147-A177-3AD203B41FA5}">
                      <a16:colId xmlns:a16="http://schemas.microsoft.com/office/drawing/2014/main" val="153891067"/>
                    </a:ext>
                  </a:extLst>
                </a:gridCol>
                <a:gridCol w="1240971">
                  <a:extLst>
                    <a:ext uri="{9D8B030D-6E8A-4147-A177-3AD203B41FA5}">
                      <a16:colId xmlns:a16="http://schemas.microsoft.com/office/drawing/2014/main" val="2045824914"/>
                    </a:ext>
                  </a:extLst>
                </a:gridCol>
                <a:gridCol w="1110343">
                  <a:extLst>
                    <a:ext uri="{9D8B030D-6E8A-4147-A177-3AD203B41FA5}">
                      <a16:colId xmlns:a16="http://schemas.microsoft.com/office/drawing/2014/main" val="231373850"/>
                    </a:ext>
                  </a:extLst>
                </a:gridCol>
                <a:gridCol w="1175657">
                  <a:extLst>
                    <a:ext uri="{9D8B030D-6E8A-4147-A177-3AD203B41FA5}">
                      <a16:colId xmlns:a16="http://schemas.microsoft.com/office/drawing/2014/main" val="482616904"/>
                    </a:ext>
                  </a:extLst>
                </a:gridCol>
              </a:tblGrid>
              <a:tr h="76977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Awarded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Pre-Licensure Nurses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Academic Progression &amp; 80% BSN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Double Faculty </a:t>
                      </a:r>
                      <a:r>
                        <a:rPr lang="en-US" sz="1600" b="1" dirty="0" smtClean="0">
                          <a:effectLst/>
                          <a:latin typeface="Times New Roman" panose="02020603050405020304" pitchFamily="18" charset="0"/>
                          <a:cs typeface="Times New Roman" panose="02020603050405020304" pitchFamily="18" charset="0"/>
                        </a:rPr>
                        <a:t>w/ </a:t>
                      </a:r>
                      <a:r>
                        <a:rPr lang="en-US" sz="1600" b="1" dirty="0">
                          <a:effectLst/>
                          <a:latin typeface="Times New Roman" panose="02020603050405020304" pitchFamily="18" charset="0"/>
                          <a:cs typeface="Times New Roman" panose="02020603050405020304" pitchFamily="18" charset="0"/>
                        </a:rPr>
                        <a:t>Doctorates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Academic Practice Partnerships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Statewide Resources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Total Funding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397163988"/>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$4,646,705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$8,499,668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$8,621,289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$1,680,097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$23,447,759</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885197426"/>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$2,136,305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$7,620,323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$1,619,142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$5,758,707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$431,001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$17,565,478</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984318168"/>
                  </a:ext>
                </a:extLst>
              </a:tr>
              <a:tr h="556260">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FY 2018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$946,000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$8,822,041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$2,796,513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$2,370,527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$2,557,878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$17,492,959</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776199567"/>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$4,112,164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$2,035,313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$902,000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$2,194,604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$345,327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$9,589,408</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92300405"/>
                  </a:ext>
                </a:extLst>
              </a:tr>
              <a:tr h="556260">
                <a:tc>
                  <a:txBody>
                    <a:bodyPr/>
                    <a:lstStyle/>
                    <a:p>
                      <a:pPr marL="0" marR="0" algn="ct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FY 2020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$200,000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$1,852,583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$564,675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$3,536,189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$6,153,447</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77759081"/>
                  </a:ext>
                </a:extLst>
              </a:tr>
              <a:tr h="556260">
                <a:tc>
                  <a:txBody>
                    <a:bodyPr/>
                    <a:lstStyle/>
                    <a:p>
                      <a:pPr algn="ctr"/>
                      <a:r>
                        <a:rPr lang="en-US" sz="1600" b="1" dirty="0" smtClean="0">
                          <a:latin typeface="Times New Roman" panose="02020603050405020304" pitchFamily="18" charset="0"/>
                          <a:cs typeface="Times New Roman" panose="02020603050405020304" pitchFamily="18" charset="0"/>
                        </a:rPr>
                        <a:t>Total</a:t>
                      </a:r>
                      <a:r>
                        <a:rPr lang="en-US" sz="1600" b="1" baseline="0" dirty="0" smtClean="0">
                          <a:latin typeface="Times New Roman" panose="02020603050405020304" pitchFamily="18" charset="0"/>
                          <a:cs typeface="Times New Roman" panose="02020603050405020304" pitchFamily="18" charset="0"/>
                        </a:rPr>
                        <a:t> Funding</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$12,041,174</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$28,829,928</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baseline="0" dirty="0" smtClean="0">
                          <a:latin typeface="Times New Roman" panose="02020603050405020304" pitchFamily="18" charset="0"/>
                          <a:cs typeface="Times New Roman" panose="02020603050405020304" pitchFamily="18" charset="0"/>
                        </a:rPr>
                        <a:t>$5,317,655</a:t>
                      </a: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$19,509,802</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$8,550,492</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$74,249,051</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2854324398"/>
                  </a:ext>
                </a:extLst>
              </a:tr>
            </a:tbl>
          </a:graphicData>
        </a:graphic>
      </p:graphicFrame>
    </p:spTree>
    <p:extLst>
      <p:ext uri="{BB962C8B-B14F-4D97-AF65-F5344CB8AC3E}">
        <p14:creationId xmlns:p14="http://schemas.microsoft.com/office/powerpoint/2010/main" val="465645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3914</TotalTime>
  <Words>3955</Words>
  <Application>Microsoft Office PowerPoint</Application>
  <PresentationFormat>On-screen Show (4:3)</PresentationFormat>
  <Paragraphs>549</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MS Mincho</vt:lpstr>
      <vt:lpstr>Arial</vt:lpstr>
      <vt:lpstr>Calibri</vt:lpstr>
      <vt:lpstr>Lucida Sans Unicode</vt:lpstr>
      <vt:lpstr>Symbol</vt:lpstr>
      <vt:lpstr>Times New Roman</vt:lpstr>
      <vt:lpstr>Verdana</vt:lpstr>
      <vt:lpstr>Wingdings 2</vt:lpstr>
      <vt:lpstr>Wingdings 3</vt:lpstr>
      <vt:lpstr>Concourse</vt:lpstr>
      <vt:lpstr>   Nurse Support Program II FY 2022 Technical Assistance </vt:lpstr>
      <vt:lpstr>HSCRC and MHEC Contacts</vt:lpstr>
      <vt:lpstr>NSP I and NSP II: Two Sides of the Coin</vt:lpstr>
      <vt:lpstr>Nurse Support Program II : An Overview</vt:lpstr>
      <vt:lpstr>NSP II Program Evaluation </vt:lpstr>
      <vt:lpstr>Major Achievements By Initiative </vt:lpstr>
      <vt:lpstr>Major Achievements By Initiative </vt:lpstr>
      <vt:lpstr>Major Achievements By Initiative </vt:lpstr>
      <vt:lpstr>Funding for Competitive Institutional Grants</vt:lpstr>
      <vt:lpstr>Funding for Statewide Initiatives Faculty-Focused Awards</vt:lpstr>
      <vt:lpstr>Approved Recommendations</vt:lpstr>
      <vt:lpstr>Maryland Higher Education           Commission  (MHEC)</vt:lpstr>
      <vt:lpstr>Foundational Goals</vt:lpstr>
      <vt:lpstr>NSP II measures entry level RNs</vt:lpstr>
      <vt:lpstr>NSP I and NSP II Synergy</vt:lpstr>
      <vt:lpstr>Projected and Actual Outcomes</vt:lpstr>
      <vt:lpstr>Mandatory Dissemination</vt:lpstr>
      <vt:lpstr>Mandatory Dissemination</vt:lpstr>
      <vt:lpstr>Mandatory Dissemination</vt:lpstr>
      <vt:lpstr>Maryland Nurses Association</vt:lpstr>
      <vt:lpstr>National and State Conferences</vt:lpstr>
      <vt:lpstr>Academic Nurse Educator Certification (ANEC) </vt:lpstr>
      <vt:lpstr>Pick One*: Type and Initiative</vt:lpstr>
      <vt:lpstr>Key Items on Cover Sheet</vt:lpstr>
      <vt:lpstr>Mandatory Data Tables</vt:lpstr>
      <vt:lpstr>Important: # graduates</vt:lpstr>
      <vt:lpstr>Person completing Data Tables</vt:lpstr>
      <vt:lpstr>Budgets- annual and total years</vt:lpstr>
      <vt:lpstr>Budget Narrative</vt:lpstr>
      <vt:lpstr>Start with a tight budget</vt:lpstr>
      <vt:lpstr>Annual and Final Reports</vt:lpstr>
      <vt:lpstr>Carryover allowed &lt; $50K</vt:lpstr>
      <vt:lpstr>Excessive Carryover Guidance</vt:lpstr>
      <vt:lpstr>Ineligible Costs new Proposals</vt:lpstr>
      <vt:lpstr> Grant Extensions </vt:lpstr>
      <vt:lpstr>Availability of Funds</vt:lpstr>
      <vt:lpstr>Think about Evaluation (2025)</vt:lpstr>
      <vt:lpstr>NSP II Meetings for October, 2020</vt:lpstr>
      <vt:lpstr>References</vt:lpstr>
      <vt:lpstr>References</vt:lpstr>
      <vt:lpstr>Project Director’s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Support Program II</dc:title>
  <dc:creator>Peggy</dc:creator>
  <cp:lastModifiedBy>Windows User</cp:lastModifiedBy>
  <cp:revision>34</cp:revision>
  <dcterms:created xsi:type="dcterms:W3CDTF">2020-08-29T20:03:36Z</dcterms:created>
  <dcterms:modified xsi:type="dcterms:W3CDTF">2020-09-17T15:47:50Z</dcterms:modified>
</cp:coreProperties>
</file>