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5"/>
  </p:notesMasterIdLst>
  <p:handoutMasterIdLst>
    <p:handoutMasterId r:id="rId36"/>
  </p:handoutMasterIdLst>
  <p:sldIdLst>
    <p:sldId id="256" r:id="rId2"/>
    <p:sldId id="279" r:id="rId3"/>
    <p:sldId id="282" r:id="rId4"/>
    <p:sldId id="258" r:id="rId5"/>
    <p:sldId id="286" r:id="rId6"/>
    <p:sldId id="257" r:id="rId7"/>
    <p:sldId id="263" r:id="rId8"/>
    <p:sldId id="260" r:id="rId9"/>
    <p:sldId id="262" r:id="rId10"/>
    <p:sldId id="264" r:id="rId11"/>
    <p:sldId id="261" r:id="rId12"/>
    <p:sldId id="265" r:id="rId13"/>
    <p:sldId id="297" r:id="rId14"/>
    <p:sldId id="298" r:id="rId15"/>
    <p:sldId id="266" r:id="rId16"/>
    <p:sldId id="259" r:id="rId17"/>
    <p:sldId id="268" r:id="rId18"/>
    <p:sldId id="294" r:id="rId19"/>
    <p:sldId id="290" r:id="rId20"/>
    <p:sldId id="291" r:id="rId21"/>
    <p:sldId id="292" r:id="rId22"/>
    <p:sldId id="269" r:id="rId23"/>
    <p:sldId id="270" r:id="rId24"/>
    <p:sldId id="278" r:id="rId25"/>
    <p:sldId id="275" r:id="rId26"/>
    <p:sldId id="271" r:id="rId27"/>
    <p:sldId id="276" r:id="rId28"/>
    <p:sldId id="277" r:id="rId29"/>
    <p:sldId id="272" r:id="rId30"/>
    <p:sldId id="273" r:id="rId31"/>
    <p:sldId id="274" r:id="rId32"/>
    <p:sldId id="285" r:id="rId33"/>
    <p:sldId id="280" r:id="rId3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798"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65E0568C-3A8E-4090-823B-BEB5B3C5B70B}" type="datetimeFigureOut">
              <a:rPr lang="en-US" smtClean="0"/>
              <a:t>10/6/2015</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349023CF-7E6D-4333-990B-AD87EF40B454}" type="slidenum">
              <a:rPr lang="en-US" smtClean="0"/>
              <a:t>‹#›</a:t>
            </a:fld>
            <a:endParaRPr lang="en-US"/>
          </a:p>
        </p:txBody>
      </p:sp>
    </p:spTree>
    <p:extLst>
      <p:ext uri="{BB962C8B-B14F-4D97-AF65-F5344CB8AC3E}">
        <p14:creationId xmlns:p14="http://schemas.microsoft.com/office/powerpoint/2010/main" val="3517736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FE371CD-E56B-475A-9AF1-2162722AFCDA}" type="datetimeFigureOut">
              <a:rPr lang="en-US" smtClean="0"/>
              <a:t>10/6/2015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01E2763-2956-484F-AB16-568302BFD30F}" type="slidenum">
              <a:rPr lang="en-US" smtClean="0"/>
              <a:t>‹#›</a:t>
            </a:fld>
            <a:endParaRPr lang="en-US"/>
          </a:p>
        </p:txBody>
      </p:sp>
    </p:spTree>
    <p:extLst>
      <p:ext uri="{BB962C8B-B14F-4D97-AF65-F5344CB8AC3E}">
        <p14:creationId xmlns:p14="http://schemas.microsoft.com/office/powerpoint/2010/main" val="301594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patient safety was not yet a strategic imperative within the healthcare industry, it certainly became so when The Joint Commission included “The Patient Safety Systems Chapter” in its 2015 Comprehensive Accreditation Manual for Hospitals. Although the chapter does not include new accreditation requirements, The Joint Commission’s mandate to improve patient safety is clear; based on the guiding principle of “do no harm,” the new chapter aims to align existing Joint Commission standards to reduce preventable harm, advance quality and safety processes, and encourage and recommend proactive quality and patient safety methods. http://www.synensishealth.com/resources/white-papers/patient-safety-systems-chapter/</a:t>
            </a:r>
            <a:endParaRPr lang="en-US" dirty="0"/>
          </a:p>
        </p:txBody>
      </p:sp>
      <p:sp>
        <p:nvSpPr>
          <p:cNvPr id="4" name="Slide Number Placeholder 3"/>
          <p:cNvSpPr>
            <a:spLocks noGrp="1"/>
          </p:cNvSpPr>
          <p:nvPr>
            <p:ph type="sldNum" sz="quarter" idx="10"/>
          </p:nvPr>
        </p:nvSpPr>
        <p:spPr/>
        <p:txBody>
          <a:bodyPr/>
          <a:lstStyle/>
          <a:p>
            <a:fld id="{301E2763-2956-484F-AB16-568302BFD30F}" type="slidenum">
              <a:rPr lang="en-US" smtClean="0"/>
              <a:t>6</a:t>
            </a:fld>
            <a:endParaRPr lang="en-US"/>
          </a:p>
        </p:txBody>
      </p:sp>
    </p:spTree>
    <p:extLst>
      <p:ext uri="{BB962C8B-B14F-4D97-AF65-F5344CB8AC3E}">
        <p14:creationId xmlns:p14="http://schemas.microsoft.com/office/powerpoint/2010/main" val="3464629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E5BE66-461F-497F-AFC4-C7817B835416}" type="datetime1">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89C2E-62F4-40CE-8823-1599582490F8}" type="datetime1">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35298-11D5-4729-AA42-F2F037D49C7B}" type="datetime1">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6E5A0-93F1-46EE-9CD5-2816727914AD}" type="datetime1">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8F7CD-E830-4A88-9841-5D12B853A0FA}" type="datetime1">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B19989-B664-4448-B8AE-80F1F855396F}" type="datetime1">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3FB7D-B00B-4B4C-B1BE-E04A67E14448}" type="datetime1">
              <a:rPr lang="en-US" smtClean="0"/>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0DB517-6430-4E69-A961-A3908339E5FA}" type="datetime1">
              <a:rPr lang="en-US" smtClean="0"/>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F5E47-4866-45D7-9E5E-D02B51E826D7}" type="datetime1">
              <a:rPr lang="en-US" smtClean="0"/>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8EAE8-E504-4ECB-8D02-237EB9EDF56F}" type="datetime1">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0BF19-254C-49A3-8134-18DED6B86F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6B5D1-1486-4556-8F19-FE9E69B5A391}" type="datetime1">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0BF19-254C-49A3-8134-18DED6B86F43}"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CF46333C-B707-4427-B9A1-E13799CE740F}" type="datetime1">
              <a:rPr lang="en-US" smtClean="0"/>
              <a:t>10/6/2015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39D0BF19-254C-49A3-8134-18DED6B86F43}"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webster@ccbcmd.edu" TargetMode="External"/><Relationship Id="rId7" Type="http://schemas.openxmlformats.org/officeDocument/2006/relationships/hyperlink" Target="mailto:mgdennis@aacc.edu" TargetMode="External"/><Relationship Id="rId2" Type="http://schemas.openxmlformats.org/officeDocument/2006/relationships/hyperlink" Target="mailto:kogle@towson.edu" TargetMode="External"/><Relationship Id="rId1" Type="http://schemas.openxmlformats.org/officeDocument/2006/relationships/slideLayout" Target="../slideLayouts/slideLayout2.xml"/><Relationship Id="rId6" Type="http://schemas.openxmlformats.org/officeDocument/2006/relationships/hyperlink" Target="mailto:bjacobsrn@gmail.com" TargetMode="External"/><Relationship Id="rId5" Type="http://schemas.openxmlformats.org/officeDocument/2006/relationships/hyperlink" Target="mailto:kirschling@son.umaryland.edu" TargetMode="External"/><Relationship Id="rId4" Type="http://schemas.openxmlformats.org/officeDocument/2006/relationships/hyperlink" Target="mailto:mdemarco@ccbcmd.ed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idzik@son.umaryland.edu" TargetMode="External"/><Relationship Id="rId3" Type="http://schemas.openxmlformats.org/officeDocument/2006/relationships/hyperlink" Target="mailto:joan.warren@medstar.net" TargetMode="External"/><Relationship Id="rId7" Type="http://schemas.openxmlformats.org/officeDocument/2006/relationships/hyperlink" Target="mailto:Laura.Petri@stagnes.org" TargetMode="External"/><Relationship Id="rId2" Type="http://schemas.openxmlformats.org/officeDocument/2006/relationships/hyperlink" Target="mailto:sperkins@aahs.org" TargetMode="External"/><Relationship Id="rId1" Type="http://schemas.openxmlformats.org/officeDocument/2006/relationships/slideLayout" Target="../slideLayouts/slideLayout2.xml"/><Relationship Id="rId6" Type="http://schemas.openxmlformats.org/officeDocument/2006/relationships/hyperlink" Target="mailto:bkilmoye@mdmercy.com" TargetMode="External"/><Relationship Id="rId11" Type="http://schemas.openxmlformats.org/officeDocument/2006/relationships/hyperlink" Target="mailto:wiseman@son.umaryland.edu" TargetMode="External"/><Relationship Id="rId5" Type="http://schemas.openxmlformats.org/officeDocument/2006/relationships/hyperlink" Target="mailto:laurap@csmd.edu" TargetMode="External"/><Relationship Id="rId10" Type="http://schemas.openxmlformats.org/officeDocument/2006/relationships/hyperlink" Target="mailto:ptravis2@jhmi.edu" TargetMode="External"/><Relationship Id="rId4" Type="http://schemas.openxmlformats.org/officeDocument/2006/relationships/hyperlink" Target="mailto:cook@son.umaryland.edu" TargetMode="External"/><Relationship Id="rId9" Type="http://schemas.openxmlformats.org/officeDocument/2006/relationships/hyperlink" Target="mailto:kirschling@son.umaryland.edu"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nursing.umaryland.edu/academics/pe/leadership-consortium/"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bhpr.hrsa.gov/healthworkforce/supplydemand/nursing/workforceprojections/nursingprojections.pdf" TargetMode="External"/><Relationship Id="rId3" Type="http://schemas.openxmlformats.org/officeDocument/2006/relationships/hyperlink" Target="http://www.thefutureofnursing.org/IOM-Report" TargetMode="External"/><Relationship Id="rId7" Type="http://schemas.openxmlformats.org/officeDocument/2006/relationships/hyperlink" Target="http://www.nursesupport.org/" TargetMode="External"/><Relationship Id="rId2" Type="http://schemas.openxmlformats.org/officeDocument/2006/relationships/hyperlink" Target="http://www.aacn.nche.edu/media-relations/HRSA-Nursing-Workforce-Projections.pdf" TargetMode="External"/><Relationship Id="rId1" Type="http://schemas.openxmlformats.org/officeDocument/2006/relationships/slideLayout" Target="../slideLayouts/slideLayout2.xml"/><Relationship Id="rId6" Type="http://schemas.openxmlformats.org/officeDocument/2006/relationships/hyperlink" Target="https://maapconline.enpnetwork.com/nurse-practitioner-news/3145-the-maryland-regional-action-coalition-recommendation-1-subcommittee-needs-a-member-of-mcnp" TargetMode="External"/><Relationship Id="rId5" Type="http://schemas.openxmlformats.org/officeDocument/2006/relationships/hyperlink" Target="http://www.mhec.state.md.us/grants/nspii/nspii.asp" TargetMode="External"/><Relationship Id="rId4" Type="http://schemas.openxmlformats.org/officeDocument/2006/relationships/hyperlink" Target="http://www.hscrc.state.md.us/"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1"/>
            <a:ext cx="7136022" cy="1752599"/>
          </a:xfrm>
        </p:spPr>
        <p:txBody>
          <a:bodyPr>
            <a:normAutofit fontScale="90000"/>
          </a:bodyPr>
          <a:lstStyle/>
          <a:p>
            <a:r>
              <a:rPr lang="en-US" dirty="0" smtClean="0"/>
              <a:t> Nurse Support Program II:                     	A New Era (2015-2020)</a:t>
            </a:r>
            <a:endParaRPr lang="en-US" dirty="0"/>
          </a:p>
        </p:txBody>
      </p:sp>
      <p:sp>
        <p:nvSpPr>
          <p:cNvPr id="3" name="Subtitle 2"/>
          <p:cNvSpPr>
            <a:spLocks noGrp="1"/>
          </p:cNvSpPr>
          <p:nvPr>
            <p:ph type="subTitle" idx="1"/>
          </p:nvPr>
        </p:nvSpPr>
        <p:spPr>
          <a:xfrm>
            <a:off x="990600" y="4343400"/>
            <a:ext cx="7136022" cy="1295400"/>
          </a:xfrm>
        </p:spPr>
        <p:txBody>
          <a:bodyPr>
            <a:normAutofit/>
          </a:bodyPr>
          <a:lstStyle/>
          <a:p>
            <a:pPr algn="ctr"/>
            <a:r>
              <a:rPr lang="en-US" dirty="0" smtClean="0">
                <a:solidFill>
                  <a:srgbClr val="002060"/>
                </a:solidFill>
              </a:rPr>
              <a:t>Peg Daw, MHEC</a:t>
            </a:r>
          </a:p>
          <a:p>
            <a:pPr algn="ctr"/>
            <a:r>
              <a:rPr lang="en-US" dirty="0" smtClean="0">
                <a:solidFill>
                  <a:srgbClr val="002060"/>
                </a:solidFill>
              </a:rPr>
              <a:t>Oscar Ibarra, HSCRC </a:t>
            </a:r>
          </a:p>
          <a:p>
            <a:pPr algn="ctr"/>
            <a:r>
              <a:rPr lang="en-US" dirty="0" smtClean="0">
                <a:solidFill>
                  <a:srgbClr val="002060"/>
                </a:solidFill>
              </a:rPr>
              <a:t>Priscilla Moore, MHEC</a:t>
            </a:r>
            <a:endParaRPr lang="en-US" dirty="0">
              <a:solidFill>
                <a:srgbClr val="002060"/>
              </a:solidFill>
            </a:endParaRPr>
          </a:p>
        </p:txBody>
      </p:sp>
      <p:sp>
        <p:nvSpPr>
          <p:cNvPr id="4" name="Slide Number Placeholder 3"/>
          <p:cNvSpPr>
            <a:spLocks noGrp="1"/>
          </p:cNvSpPr>
          <p:nvPr>
            <p:ph type="sldNum" sz="quarter" idx="12"/>
          </p:nvPr>
        </p:nvSpPr>
        <p:spPr/>
        <p:txBody>
          <a:bodyPr>
            <a:normAutofit lnSpcReduction="10000"/>
          </a:bodyPr>
          <a:lstStyle/>
          <a:p>
            <a:fld id="{39D0BF19-254C-49A3-8134-18DED6B86F43}" type="slidenum">
              <a:rPr lang="en-US" smtClean="0"/>
              <a:t>1</a:t>
            </a:fld>
            <a:endParaRPr lang="en-US"/>
          </a:p>
        </p:txBody>
      </p:sp>
    </p:spTree>
    <p:extLst>
      <p:ext uri="{BB962C8B-B14F-4D97-AF65-F5344CB8AC3E}">
        <p14:creationId xmlns:p14="http://schemas.microsoft.com/office/powerpoint/2010/main" val="3291233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Requirements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 </a:t>
            </a:r>
            <a:endParaRPr lang="en-US" dirty="0" smtClean="0"/>
          </a:p>
          <a:p>
            <a:pPr marL="0" indent="0">
              <a:buNone/>
            </a:pPr>
            <a:r>
              <a:rPr lang="en-US" dirty="0" smtClean="0"/>
              <a:t>* IOM #8 Recommended “Data Infrastructure”</a:t>
            </a:r>
          </a:p>
          <a:p>
            <a:pPr marL="0" indent="0">
              <a:buNone/>
            </a:pPr>
            <a:r>
              <a:rPr lang="en-US" dirty="0" smtClean="0"/>
              <a:t>    Now we use the Four Pillars-  </a:t>
            </a:r>
            <a:r>
              <a:rPr lang="en-US" b="1" dirty="0" smtClean="0">
                <a:solidFill>
                  <a:srgbClr val="002060"/>
                </a:solidFill>
              </a:rPr>
              <a:t>#4 is “Data”</a:t>
            </a:r>
          </a:p>
          <a:p>
            <a:r>
              <a:rPr lang="en-US" dirty="0" smtClean="0"/>
              <a:t>NSP II’s new Mandatory Data Tables</a:t>
            </a:r>
            <a:endParaRPr lang="en-US" dirty="0"/>
          </a:p>
          <a:p>
            <a:r>
              <a:rPr lang="en-US" dirty="0" smtClean="0"/>
              <a:t>Student Enrollments and graduates</a:t>
            </a:r>
          </a:p>
          <a:p>
            <a:r>
              <a:rPr lang="en-US" dirty="0" smtClean="0"/>
              <a:t>Faculty Employed- FT and PT</a:t>
            </a:r>
          </a:p>
          <a:p>
            <a:r>
              <a:rPr lang="en-US" dirty="0" smtClean="0"/>
              <a:t>Demographic and geographic detail </a:t>
            </a:r>
          </a:p>
          <a:p>
            <a:r>
              <a:rPr lang="en-US" dirty="0" smtClean="0"/>
              <a:t>Readily available- required by other agencies</a:t>
            </a:r>
          </a:p>
          <a:p>
            <a:r>
              <a:rPr lang="en-US" dirty="0" smtClean="0"/>
              <a:t>Measuring trends in Maryland’s RN Workforce </a:t>
            </a:r>
          </a:p>
          <a:p>
            <a:r>
              <a:rPr lang="en-US" dirty="0" smtClean="0"/>
              <a:t>Data for program evaluation</a:t>
            </a:r>
          </a:p>
          <a:p>
            <a:endParaRPr lang="en-US" dirty="0" smtClean="0"/>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10</a:t>
            </a:fld>
            <a:endParaRPr lang="en-US"/>
          </a:p>
        </p:txBody>
      </p:sp>
    </p:spTree>
    <p:extLst>
      <p:ext uri="{BB962C8B-B14F-4D97-AF65-F5344CB8AC3E}">
        <p14:creationId xmlns:p14="http://schemas.microsoft.com/office/powerpoint/2010/main" val="3460951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of Today’s Meeting</a:t>
            </a:r>
            <a:endParaRPr lang="en-US" dirty="0"/>
          </a:p>
        </p:txBody>
      </p:sp>
      <p:sp>
        <p:nvSpPr>
          <p:cNvPr id="3" name="Content Placeholder 2"/>
          <p:cNvSpPr>
            <a:spLocks noGrp="1"/>
          </p:cNvSpPr>
          <p:nvPr>
            <p:ph idx="1"/>
          </p:nvPr>
        </p:nvSpPr>
        <p:spPr/>
        <p:txBody>
          <a:bodyPr>
            <a:normAutofit lnSpcReduction="10000"/>
          </a:bodyPr>
          <a:lstStyle/>
          <a:p>
            <a:pPr marL="571500" indent="-571500">
              <a:buFont typeface="+mj-lt"/>
              <a:buAutoNum type="romanUcPeriod"/>
            </a:pPr>
            <a:r>
              <a:rPr lang="en-US" dirty="0"/>
              <a:t>To provide information on the new RFA and change in deadlines for applications for FY 2017</a:t>
            </a:r>
          </a:p>
          <a:p>
            <a:pPr marL="571500" indent="-571500">
              <a:buFont typeface="+mj-lt"/>
              <a:buAutoNum type="romanUcPeriod"/>
            </a:pPr>
            <a:r>
              <a:rPr lang="en-US" dirty="0" smtClean="0"/>
              <a:t>To </a:t>
            </a:r>
            <a:r>
              <a:rPr lang="en-US" dirty="0"/>
              <a:t>share a new opportunity- an NSP II continuation grant will be available by invitation </a:t>
            </a:r>
            <a:r>
              <a:rPr lang="en-US" dirty="0" smtClean="0"/>
              <a:t>only</a:t>
            </a:r>
          </a:p>
          <a:p>
            <a:pPr marL="571500" indent="-571500">
              <a:buFont typeface="+mj-lt"/>
              <a:buAutoNum type="romanUcPeriod"/>
            </a:pPr>
            <a:r>
              <a:rPr lang="en-US" dirty="0" smtClean="0"/>
              <a:t>To </a:t>
            </a:r>
            <a:r>
              <a:rPr lang="en-US" dirty="0"/>
              <a:t>discuss faculty focused initiatives- NNFF, NEDG, Leadership and Simulation </a:t>
            </a:r>
            <a:r>
              <a:rPr lang="en-US" dirty="0" smtClean="0"/>
              <a:t>Consortium</a:t>
            </a:r>
          </a:p>
          <a:p>
            <a:pPr marL="571500" indent="-571500">
              <a:buFont typeface="+mj-lt"/>
              <a:buAutoNum type="romanUcPeriod"/>
            </a:pPr>
            <a:r>
              <a:rPr lang="en-US" dirty="0"/>
              <a:t>T</a:t>
            </a:r>
            <a:r>
              <a:rPr lang="en-US" dirty="0" smtClean="0"/>
              <a:t>o </a:t>
            </a:r>
            <a:r>
              <a:rPr lang="en-US" dirty="0"/>
              <a:t>discuss mandatory dissemination requirements and explore all available </a:t>
            </a:r>
            <a:r>
              <a:rPr lang="en-US" dirty="0" smtClean="0"/>
              <a:t>opportunities</a:t>
            </a:r>
          </a:p>
          <a:p>
            <a:pPr marL="571500" indent="-571500">
              <a:buFont typeface="+mj-lt"/>
              <a:buAutoNum type="romanUcPeriod"/>
            </a:pPr>
            <a:r>
              <a:rPr lang="en-US" dirty="0" smtClean="0"/>
              <a:t>To </a:t>
            </a:r>
            <a:r>
              <a:rPr lang="en-US" dirty="0"/>
              <a:t>network and plan for teams with similar projects to make presentations at next </a:t>
            </a:r>
            <a:r>
              <a:rPr lang="en-US" dirty="0" smtClean="0"/>
              <a:t>MDAC</a:t>
            </a:r>
          </a:p>
          <a:p>
            <a:pPr marL="0" indent="0">
              <a:buNone/>
            </a:pPr>
            <a:r>
              <a:rPr lang="en-US" b="1" dirty="0" smtClean="0"/>
              <a:t>                    </a:t>
            </a:r>
          </a:p>
          <a:p>
            <a:pPr marL="0" indent="0">
              <a:buNone/>
            </a:pPr>
            <a:r>
              <a:rPr lang="en-US" b="1" dirty="0"/>
              <a:t>	</a:t>
            </a:r>
            <a:r>
              <a:rPr lang="en-US" b="1" dirty="0" smtClean="0"/>
              <a:t>	</a:t>
            </a:r>
            <a:r>
              <a:rPr lang="en-US" b="1" dirty="0" smtClean="0">
                <a:solidFill>
                  <a:srgbClr val="002060"/>
                </a:solidFill>
              </a:rPr>
              <a:t>To </a:t>
            </a:r>
            <a:r>
              <a:rPr lang="en-US" b="1" dirty="0">
                <a:solidFill>
                  <a:srgbClr val="002060"/>
                </a:solidFill>
              </a:rPr>
              <a:t>hear from </a:t>
            </a:r>
            <a:r>
              <a:rPr lang="en-US" b="1" dirty="0" smtClean="0">
                <a:solidFill>
                  <a:srgbClr val="002060"/>
                </a:solidFill>
              </a:rPr>
              <a:t>you</a:t>
            </a:r>
            <a:r>
              <a:rPr lang="en-US" dirty="0" smtClean="0">
                <a:solidFill>
                  <a:srgbClr val="002060"/>
                </a:solidFill>
              </a:rPr>
              <a:t>!!</a:t>
            </a:r>
            <a:endParaRPr lang="en-US" dirty="0">
              <a:solidFill>
                <a:srgbClr val="002060"/>
              </a:solidFill>
            </a:endParaRPr>
          </a:p>
          <a:p>
            <a:endParaRPr lang="en-US" dirty="0"/>
          </a:p>
        </p:txBody>
      </p:sp>
      <p:sp>
        <p:nvSpPr>
          <p:cNvPr id="6" name="Slide Number Placeholder 5"/>
          <p:cNvSpPr>
            <a:spLocks noGrp="1"/>
          </p:cNvSpPr>
          <p:nvPr>
            <p:ph type="sldNum" sz="quarter" idx="12"/>
          </p:nvPr>
        </p:nvSpPr>
        <p:spPr/>
        <p:txBody>
          <a:bodyPr>
            <a:normAutofit lnSpcReduction="10000"/>
          </a:bodyPr>
          <a:lstStyle/>
          <a:p>
            <a:fld id="{39D0BF19-254C-49A3-8134-18DED6B86F43}" type="slidenum">
              <a:rPr lang="en-US" smtClean="0"/>
              <a:t>11</a:t>
            </a:fld>
            <a:endParaRPr lang="en-US"/>
          </a:p>
        </p:txBody>
      </p:sp>
      <p:sp>
        <p:nvSpPr>
          <p:cNvPr id="4" name="5-Point Star 3"/>
          <p:cNvSpPr/>
          <p:nvPr/>
        </p:nvSpPr>
        <p:spPr>
          <a:xfrm>
            <a:off x="1219200" y="5181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Tree>
    <p:extLst>
      <p:ext uri="{BB962C8B-B14F-4D97-AF65-F5344CB8AC3E}">
        <p14:creationId xmlns:p14="http://schemas.microsoft.com/office/powerpoint/2010/main" val="1122133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sz="2800" dirty="0" smtClean="0"/>
              <a:t>FY 2017 Request for Applications</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r>
              <a:rPr lang="en-US" sz="2400" b="1" dirty="0" smtClean="0">
                <a:solidFill>
                  <a:srgbClr val="002060"/>
                </a:solidFill>
              </a:rPr>
              <a:t>I. To </a:t>
            </a:r>
            <a:r>
              <a:rPr lang="en-US" sz="2400" b="1" dirty="0">
                <a:solidFill>
                  <a:srgbClr val="002060"/>
                </a:solidFill>
              </a:rPr>
              <a:t>provide information on the new RFA and change in deadlines for applications for FY 2017</a:t>
            </a:r>
          </a:p>
          <a:p>
            <a:pPr lvl="1"/>
            <a:endParaRPr lang="en-US" sz="2400" dirty="0" smtClean="0"/>
          </a:p>
          <a:p>
            <a:pPr lvl="1"/>
            <a:r>
              <a:rPr lang="en-US" sz="2400" dirty="0" smtClean="0"/>
              <a:t>Timeline </a:t>
            </a:r>
          </a:p>
          <a:p>
            <a:pPr lvl="1"/>
            <a:r>
              <a:rPr lang="en-US" sz="2400" dirty="0" smtClean="0"/>
              <a:t>Timeline Changes</a:t>
            </a:r>
          </a:p>
          <a:p>
            <a:pPr lvl="1"/>
            <a:r>
              <a:rPr lang="en-US" sz="2400" dirty="0" smtClean="0"/>
              <a:t>Form Changes</a:t>
            </a:r>
          </a:p>
          <a:p>
            <a:pPr lvl="1"/>
            <a:r>
              <a:rPr lang="en-US" sz="2400" dirty="0" smtClean="0"/>
              <a:t>Carryover: Linked to Performance</a:t>
            </a:r>
          </a:p>
          <a:p>
            <a:pPr lvl="1"/>
            <a:r>
              <a:rPr lang="en-US" sz="2400" dirty="0" smtClean="0"/>
              <a:t>Site Visits: Financial Audits</a:t>
            </a:r>
          </a:p>
          <a:p>
            <a:pPr lvl="1"/>
            <a:r>
              <a:rPr lang="en-US" sz="2400" dirty="0" smtClean="0"/>
              <a:t>Continuation Grants: Invitation Only</a:t>
            </a:r>
          </a:p>
          <a:p>
            <a:pPr lvl="1"/>
            <a:endParaRPr lang="en-US" dirty="0" smtClean="0"/>
          </a:p>
          <a:p>
            <a:pPr marL="0" indent="0">
              <a:buNone/>
            </a:pPr>
            <a:r>
              <a:rPr lang="en-US" dirty="0" smtClean="0"/>
              <a:t>    	           	</a:t>
            </a:r>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12</a:t>
            </a:fld>
            <a:endParaRPr lang="en-US"/>
          </a:p>
        </p:txBody>
      </p:sp>
    </p:spTree>
    <p:extLst>
      <p:ext uri="{BB962C8B-B14F-4D97-AF65-F5344CB8AC3E}">
        <p14:creationId xmlns:p14="http://schemas.microsoft.com/office/powerpoint/2010/main" val="4039419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RFA Timeline &amp; Changes</a:t>
            </a:r>
            <a:endParaRPr lang="en-US" sz="2800" dirty="0"/>
          </a:p>
        </p:txBody>
      </p:sp>
      <p:sp>
        <p:nvSpPr>
          <p:cNvPr id="3" name="Content Placeholder 2"/>
          <p:cNvSpPr>
            <a:spLocks noGrp="1"/>
          </p:cNvSpPr>
          <p:nvPr>
            <p:ph idx="1"/>
          </p:nvPr>
        </p:nvSpPr>
        <p:spPr/>
        <p:txBody>
          <a:bodyPr>
            <a:normAutofit lnSpcReduction="10000"/>
          </a:bodyPr>
          <a:lstStyle/>
          <a:p>
            <a:r>
              <a:rPr lang="en-US" sz="1400" dirty="0" smtClean="0"/>
              <a:t>FY </a:t>
            </a:r>
            <a:r>
              <a:rPr lang="en-US" sz="1400" dirty="0"/>
              <a:t>2017 Request for </a:t>
            </a:r>
            <a:r>
              <a:rPr lang="en-US" sz="1400" dirty="0" smtClean="0"/>
              <a:t>Applications Timeline </a:t>
            </a:r>
            <a:r>
              <a:rPr lang="en-US" sz="1400" dirty="0" smtClean="0"/>
              <a:t>(RFA, pg</a:t>
            </a:r>
            <a:r>
              <a:rPr lang="en-US" sz="1400" dirty="0" smtClean="0"/>
              <a:t>. 1)</a:t>
            </a:r>
            <a:endParaRPr lang="en-US" sz="1400" dirty="0"/>
          </a:p>
          <a:p>
            <a:pPr marL="0" indent="0" algn="ctr">
              <a:buNone/>
            </a:pPr>
            <a:r>
              <a:rPr lang="en-US" sz="1200" b="1" dirty="0">
                <a:solidFill>
                  <a:srgbClr val="002060"/>
                </a:solidFill>
              </a:rPr>
              <a:t>Released : 10/2/15</a:t>
            </a:r>
          </a:p>
          <a:p>
            <a:pPr marL="0" indent="0" algn="ctr">
              <a:buNone/>
            </a:pPr>
            <a:r>
              <a:rPr lang="en-US" sz="1200" b="1" dirty="0">
                <a:solidFill>
                  <a:srgbClr val="002060"/>
                </a:solidFill>
              </a:rPr>
              <a:t>Technical Assistance Meeting:  12/11/15</a:t>
            </a:r>
          </a:p>
          <a:p>
            <a:pPr marL="0" indent="0" algn="ctr">
              <a:buNone/>
            </a:pPr>
            <a:r>
              <a:rPr lang="en-US" sz="1200" b="1" dirty="0">
                <a:solidFill>
                  <a:srgbClr val="002060"/>
                </a:solidFill>
              </a:rPr>
              <a:t>Proposals Due: 1/15/16</a:t>
            </a:r>
          </a:p>
          <a:p>
            <a:pPr marL="0" indent="0" algn="ctr">
              <a:buNone/>
            </a:pPr>
            <a:r>
              <a:rPr lang="en-US" sz="1200" b="1" dirty="0">
                <a:solidFill>
                  <a:srgbClr val="002060"/>
                </a:solidFill>
              </a:rPr>
              <a:t>Review Panel Process</a:t>
            </a:r>
          </a:p>
          <a:p>
            <a:pPr marL="0" indent="0" algn="ctr">
              <a:buNone/>
            </a:pPr>
            <a:r>
              <a:rPr lang="en-US" sz="1200" b="1" dirty="0">
                <a:solidFill>
                  <a:srgbClr val="002060"/>
                </a:solidFill>
              </a:rPr>
              <a:t>HSCRC Meeting: 4/13/16</a:t>
            </a:r>
          </a:p>
          <a:p>
            <a:pPr marL="0" indent="0" algn="ctr">
              <a:buNone/>
            </a:pPr>
            <a:r>
              <a:rPr lang="en-US" sz="1200" b="1" dirty="0">
                <a:solidFill>
                  <a:srgbClr val="002060"/>
                </a:solidFill>
              </a:rPr>
              <a:t>Annual Reports Due: 8/31/16</a:t>
            </a:r>
            <a:endParaRPr lang="en-US" sz="1200" dirty="0">
              <a:solidFill>
                <a:srgbClr val="002060"/>
              </a:solidFill>
            </a:endParaRPr>
          </a:p>
          <a:p>
            <a:r>
              <a:rPr lang="en-US" sz="1400" dirty="0"/>
              <a:t>Timeline Changes</a:t>
            </a:r>
          </a:p>
          <a:p>
            <a:pPr lvl="1"/>
            <a:r>
              <a:rPr lang="en-US" sz="1200" dirty="0"/>
              <a:t>New Proposals Due:  </a:t>
            </a:r>
            <a:r>
              <a:rPr lang="en-US" sz="1200" dirty="0">
                <a:solidFill>
                  <a:srgbClr val="002060"/>
                </a:solidFill>
              </a:rPr>
              <a:t>January 15, </a:t>
            </a:r>
            <a:r>
              <a:rPr lang="en-US" sz="1200" dirty="0" smtClean="0">
                <a:solidFill>
                  <a:srgbClr val="002060"/>
                </a:solidFill>
              </a:rPr>
              <a:t>2016</a:t>
            </a:r>
            <a:endParaRPr lang="en-US" sz="1000" dirty="0">
              <a:solidFill>
                <a:srgbClr val="002060"/>
              </a:solidFill>
            </a:endParaRPr>
          </a:p>
          <a:p>
            <a:pPr lvl="1"/>
            <a:r>
              <a:rPr lang="en-US" sz="1200" dirty="0"/>
              <a:t>Annual Reports Due: </a:t>
            </a:r>
            <a:r>
              <a:rPr lang="en-US" sz="1200" dirty="0">
                <a:solidFill>
                  <a:srgbClr val="002060"/>
                </a:solidFill>
              </a:rPr>
              <a:t>August 31, 2016</a:t>
            </a:r>
          </a:p>
          <a:p>
            <a:r>
              <a:rPr lang="en-US" sz="1400" dirty="0"/>
              <a:t>Form </a:t>
            </a:r>
            <a:r>
              <a:rPr lang="en-US" sz="1400" dirty="0" smtClean="0"/>
              <a:t>Changes</a:t>
            </a:r>
          </a:p>
          <a:p>
            <a:pPr lvl="1"/>
            <a:r>
              <a:rPr lang="en-US" sz="1200" dirty="0" smtClean="0"/>
              <a:t>Annual </a:t>
            </a:r>
            <a:r>
              <a:rPr lang="en-US" sz="1200" dirty="0"/>
              <a:t>Report </a:t>
            </a:r>
            <a:r>
              <a:rPr lang="en-US" sz="1200" dirty="0" smtClean="0"/>
              <a:t>Template: Dissemination Section</a:t>
            </a:r>
          </a:p>
          <a:p>
            <a:pPr lvl="1"/>
            <a:r>
              <a:rPr lang="en-US" sz="1200" dirty="0" smtClean="0"/>
              <a:t>Annual Report Budget Summary: Actual Expenditures</a:t>
            </a:r>
            <a:endParaRPr lang="en-US" sz="1200" dirty="0"/>
          </a:p>
          <a:p>
            <a:r>
              <a:rPr lang="en-US" sz="1400" dirty="0"/>
              <a:t>Carryover Changes: Linked to Performance</a:t>
            </a:r>
          </a:p>
        </p:txBody>
      </p:sp>
      <p:sp>
        <p:nvSpPr>
          <p:cNvPr id="4" name="Slide Number Placeholder 3"/>
          <p:cNvSpPr>
            <a:spLocks noGrp="1"/>
          </p:cNvSpPr>
          <p:nvPr>
            <p:ph type="sldNum" sz="quarter" idx="12"/>
          </p:nvPr>
        </p:nvSpPr>
        <p:spPr/>
        <p:txBody>
          <a:bodyPr/>
          <a:lstStyle/>
          <a:p>
            <a:fld id="{39D0BF19-254C-49A3-8134-18DED6B86F43}" type="slidenum">
              <a:rPr lang="en-US" smtClean="0"/>
              <a:t>13</a:t>
            </a:fld>
            <a:endParaRPr lang="en-US"/>
          </a:p>
        </p:txBody>
      </p:sp>
    </p:spTree>
    <p:extLst>
      <p:ext uri="{BB962C8B-B14F-4D97-AF65-F5344CB8AC3E}">
        <p14:creationId xmlns:p14="http://schemas.microsoft.com/office/powerpoint/2010/main" val="324939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RFA Timeline &amp; Changes</a:t>
            </a:r>
            <a:endParaRPr lang="en-US" sz="2800" dirty="0"/>
          </a:p>
        </p:txBody>
      </p:sp>
      <p:sp>
        <p:nvSpPr>
          <p:cNvPr id="3" name="Content Placeholder 2"/>
          <p:cNvSpPr>
            <a:spLocks noGrp="1"/>
          </p:cNvSpPr>
          <p:nvPr>
            <p:ph idx="1"/>
          </p:nvPr>
        </p:nvSpPr>
        <p:spPr/>
        <p:txBody>
          <a:bodyPr/>
          <a:lstStyle/>
          <a:p>
            <a:r>
              <a:rPr lang="en-US" dirty="0" smtClean="0"/>
              <a:t>Site Visits: Programmatic &amp; Financial Review </a:t>
            </a:r>
          </a:p>
          <a:p>
            <a:pPr lvl="1"/>
            <a:r>
              <a:rPr lang="en-US" dirty="0" smtClean="0"/>
              <a:t>Financial Review</a:t>
            </a:r>
          </a:p>
          <a:p>
            <a:pPr lvl="2"/>
            <a:r>
              <a:rPr lang="en-US" dirty="0" smtClean="0"/>
              <a:t>Random &amp; Focused</a:t>
            </a:r>
          </a:p>
          <a:p>
            <a:pPr lvl="2"/>
            <a:r>
              <a:rPr lang="en-US" dirty="0" smtClean="0"/>
              <a:t>Review Supporting Documentation: Confirm annual and/or final reports reflect an accurate reporting of expenditures</a:t>
            </a:r>
          </a:p>
          <a:p>
            <a:pPr lvl="3"/>
            <a:r>
              <a:rPr lang="en-US" dirty="0" smtClean="0"/>
              <a:t>Supporting Documentation Examples</a:t>
            </a:r>
          </a:p>
          <a:p>
            <a:pPr lvl="4"/>
            <a:r>
              <a:rPr lang="en-US" dirty="0" smtClean="0"/>
              <a:t>Invoices &amp; Receipts</a:t>
            </a:r>
          </a:p>
          <a:p>
            <a:pPr lvl="4"/>
            <a:r>
              <a:rPr lang="en-US" dirty="0" smtClean="0"/>
              <a:t>Payment Vouchers</a:t>
            </a:r>
          </a:p>
          <a:p>
            <a:pPr lvl="4"/>
            <a:r>
              <a:rPr lang="en-US" dirty="0" smtClean="0"/>
              <a:t>Statements &amp; Cancelled Checks</a:t>
            </a:r>
          </a:p>
          <a:p>
            <a:pPr lvl="4"/>
            <a:r>
              <a:rPr lang="en-US" dirty="0" smtClean="0"/>
              <a:t>Payroll Records &amp; Employment Contracts</a:t>
            </a:r>
          </a:p>
          <a:p>
            <a:pPr lvl="4"/>
            <a:r>
              <a:rPr lang="en-US" dirty="0" smtClean="0"/>
              <a:t>Contract &amp; Sub-award Documents</a:t>
            </a:r>
          </a:p>
          <a:p>
            <a:pPr marL="914400" lvl="2" indent="0">
              <a:buNone/>
            </a:pPr>
            <a:r>
              <a:rPr lang="en-US" dirty="0" smtClean="0"/>
              <a:t>                                                                    ( </a:t>
            </a:r>
            <a:r>
              <a:rPr lang="en-US" dirty="0"/>
              <a:t>Appendix B)</a:t>
            </a:r>
          </a:p>
          <a:p>
            <a:pPr lvl="2"/>
            <a:endParaRPr lang="en-US" dirty="0"/>
          </a:p>
        </p:txBody>
      </p:sp>
      <p:sp>
        <p:nvSpPr>
          <p:cNvPr id="4" name="Slide Number Placeholder 3"/>
          <p:cNvSpPr>
            <a:spLocks noGrp="1"/>
          </p:cNvSpPr>
          <p:nvPr>
            <p:ph type="sldNum" sz="quarter" idx="12"/>
          </p:nvPr>
        </p:nvSpPr>
        <p:spPr/>
        <p:txBody>
          <a:bodyPr/>
          <a:lstStyle/>
          <a:p>
            <a:fld id="{39D0BF19-254C-49A3-8134-18DED6B86F43}" type="slidenum">
              <a:rPr lang="en-US" smtClean="0"/>
              <a:t>14</a:t>
            </a:fld>
            <a:endParaRPr lang="en-US"/>
          </a:p>
        </p:txBody>
      </p:sp>
    </p:spTree>
    <p:extLst>
      <p:ext uri="{BB962C8B-B14F-4D97-AF65-F5344CB8AC3E}">
        <p14:creationId xmlns:p14="http://schemas.microsoft.com/office/powerpoint/2010/main" val="2888474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Continuation Grant Option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rgbClr val="002060"/>
                </a:solidFill>
              </a:rPr>
              <a:t>II</a:t>
            </a:r>
            <a:r>
              <a:rPr lang="en-US" b="1" dirty="0">
                <a:solidFill>
                  <a:srgbClr val="002060"/>
                </a:solidFill>
              </a:rPr>
              <a:t>. To share a new opportunity- an NSP II continuation grant will be available by invitation </a:t>
            </a:r>
            <a:r>
              <a:rPr lang="en-US" b="1" dirty="0" smtClean="0">
                <a:solidFill>
                  <a:srgbClr val="002060"/>
                </a:solidFill>
              </a:rPr>
              <a:t>only</a:t>
            </a:r>
          </a:p>
          <a:p>
            <a:r>
              <a:rPr lang="en-US" dirty="0" smtClean="0"/>
              <a:t>Continuation Grant: Invitation Only </a:t>
            </a:r>
            <a:r>
              <a:rPr lang="en-US" dirty="0" smtClean="0"/>
              <a:t>(</a:t>
            </a:r>
            <a:r>
              <a:rPr lang="en-US" dirty="0" err="1" smtClean="0"/>
              <a:t>RFA,pg</a:t>
            </a:r>
            <a:r>
              <a:rPr lang="en-US" dirty="0" smtClean="0"/>
              <a:t>. 11)</a:t>
            </a:r>
          </a:p>
          <a:p>
            <a:pPr lvl="1"/>
            <a:r>
              <a:rPr lang="en-US" dirty="0" smtClean="0"/>
              <a:t>MHEC Invitations Due: December 15, 2015</a:t>
            </a:r>
          </a:p>
          <a:p>
            <a:pPr lvl="1"/>
            <a:r>
              <a:rPr lang="en-US" dirty="0" smtClean="0"/>
              <a:t>Rationale: Continuation of funded projects with successful outcomes, including recognition through publications, with clear potential for expansion and statewide impact.</a:t>
            </a:r>
          </a:p>
          <a:p>
            <a:pPr lvl="1"/>
            <a:r>
              <a:rPr lang="en-US" dirty="0" smtClean="0"/>
              <a:t>Priority: Projects that are innovative, focus on the future of nursing, and have a regional or statewide impact.  </a:t>
            </a:r>
          </a:p>
          <a:p>
            <a:pPr lvl="1"/>
            <a:endParaRPr lang="en-US" dirty="0" smtClean="0"/>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15</a:t>
            </a:fld>
            <a:endParaRPr lang="en-US"/>
          </a:p>
        </p:txBody>
      </p:sp>
    </p:spTree>
    <p:extLst>
      <p:ext uri="{BB962C8B-B14F-4D97-AF65-F5344CB8AC3E}">
        <p14:creationId xmlns:p14="http://schemas.microsoft.com/office/powerpoint/2010/main" val="2605778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Faculty Focused Initiatives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endParaRPr lang="en-US" dirty="0" smtClean="0"/>
          </a:p>
          <a:p>
            <a:r>
              <a:rPr lang="en-US" dirty="0" smtClean="0"/>
              <a:t>New Nurse Faculty Fellowships- </a:t>
            </a:r>
            <a:r>
              <a:rPr lang="en-US" b="1" dirty="0" smtClean="0">
                <a:solidFill>
                  <a:srgbClr val="002060"/>
                </a:solidFill>
              </a:rPr>
              <a:t>Due 8/31/15</a:t>
            </a:r>
          </a:p>
          <a:p>
            <a:r>
              <a:rPr lang="en-US" dirty="0" smtClean="0"/>
              <a:t>Nurse Educator Doctoral Grants for Practice and Dissertation Research- </a:t>
            </a:r>
            <a:r>
              <a:rPr lang="en-US" b="1" dirty="0" smtClean="0">
                <a:solidFill>
                  <a:srgbClr val="002060"/>
                </a:solidFill>
              </a:rPr>
              <a:t>Due 9/30/15</a:t>
            </a:r>
          </a:p>
          <a:p>
            <a:r>
              <a:rPr lang="en-US" dirty="0" smtClean="0"/>
              <a:t>Hal and Jo Cohen Graduate Nurse Faculty Scholarship- No LEG</a:t>
            </a:r>
          </a:p>
          <a:p>
            <a:pPr marL="0" indent="0">
              <a:buNone/>
            </a:pPr>
            <a:r>
              <a:rPr lang="en-US" b="1" dirty="0">
                <a:solidFill>
                  <a:srgbClr val="002060"/>
                </a:solidFill>
              </a:rPr>
              <a:t>New Programs – By Nomination  Deans/Directors/CNOs</a:t>
            </a:r>
          </a:p>
          <a:p>
            <a:r>
              <a:rPr lang="en-US" dirty="0"/>
              <a:t>Leadership Consortium for Academic and Clinical Practice </a:t>
            </a:r>
          </a:p>
          <a:p>
            <a:r>
              <a:rPr lang="en-US" b="1" dirty="0">
                <a:solidFill>
                  <a:srgbClr val="002060"/>
                </a:solidFill>
              </a:rPr>
              <a:t>Due: 8/31/15</a:t>
            </a:r>
          </a:p>
          <a:p>
            <a:r>
              <a:rPr lang="en-US" dirty="0"/>
              <a:t>Clinical Simulation Resource Consortium</a:t>
            </a:r>
          </a:p>
          <a:p>
            <a:pPr marL="0" indent="0">
              <a:buNone/>
            </a:pPr>
            <a:r>
              <a:rPr lang="en-US" dirty="0"/>
              <a:t>     </a:t>
            </a:r>
            <a:r>
              <a:rPr lang="en-US" b="1" dirty="0" smtClean="0">
                <a:solidFill>
                  <a:srgbClr val="002060"/>
                </a:solidFill>
              </a:rPr>
              <a:t>Due:11/30/15</a:t>
            </a:r>
            <a:endParaRPr lang="en-US" dirty="0"/>
          </a:p>
          <a:p>
            <a:r>
              <a:rPr lang="en-US" dirty="0"/>
              <a:t>Rationale: NSP II Workgroup recognized the embedded concepts of leadership, inter-professional education and clinical simulation within the FON (2010) </a:t>
            </a:r>
            <a:r>
              <a:rPr lang="en-US" dirty="0" smtClean="0"/>
              <a:t>report</a:t>
            </a:r>
          </a:p>
          <a:p>
            <a:endParaRPr lang="en-US" dirty="0" smtClean="0"/>
          </a:p>
          <a:p>
            <a:endParaRPr lang="en-US" dirty="0" smtClean="0"/>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16</a:t>
            </a:fld>
            <a:endParaRPr lang="en-US"/>
          </a:p>
        </p:txBody>
      </p:sp>
    </p:spTree>
    <p:extLst>
      <p:ext uri="{BB962C8B-B14F-4D97-AF65-F5344CB8AC3E}">
        <p14:creationId xmlns:p14="http://schemas.microsoft.com/office/powerpoint/2010/main" val="2101934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Dissemination of NSP II Work</a:t>
            </a:r>
            <a:endParaRPr lang="en-US" dirty="0"/>
          </a:p>
        </p:txBody>
      </p:sp>
      <p:sp>
        <p:nvSpPr>
          <p:cNvPr id="3" name="Content Placeholder 2"/>
          <p:cNvSpPr>
            <a:spLocks noGrp="1"/>
          </p:cNvSpPr>
          <p:nvPr>
            <p:ph idx="1"/>
          </p:nvPr>
        </p:nvSpPr>
        <p:spPr/>
        <p:txBody>
          <a:bodyPr>
            <a:normAutofit/>
          </a:bodyPr>
          <a:lstStyle/>
          <a:p>
            <a:pPr marL="0" indent="0">
              <a:buNone/>
            </a:pPr>
            <a:r>
              <a:rPr lang="en-US" dirty="0"/>
              <a:t>D</a:t>
            </a:r>
            <a:r>
              <a:rPr lang="en-US" dirty="0" smtClean="0"/>
              <a:t>iscuss mandatory dissemination requirements and explore all available opportunities</a:t>
            </a:r>
          </a:p>
          <a:p>
            <a:endParaRPr lang="en-US" dirty="0"/>
          </a:p>
          <a:p>
            <a:r>
              <a:rPr lang="en-US" dirty="0" smtClean="0"/>
              <a:t>Written Reports now due </a:t>
            </a:r>
            <a:r>
              <a:rPr lang="en-US" b="1" dirty="0" smtClean="0">
                <a:solidFill>
                  <a:srgbClr val="002060"/>
                </a:solidFill>
              </a:rPr>
              <a:t>8/31/16</a:t>
            </a:r>
          </a:p>
          <a:p>
            <a:r>
              <a:rPr lang="en-US" dirty="0" smtClean="0"/>
              <a:t>Rationale: To share successes and lessons learned with colleagues. To move more quickly towards achieving NSP II goals.</a:t>
            </a:r>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17</a:t>
            </a:fld>
            <a:endParaRPr lang="en-US"/>
          </a:p>
        </p:txBody>
      </p:sp>
    </p:spTree>
    <p:extLst>
      <p:ext uri="{BB962C8B-B14F-4D97-AF65-F5344CB8AC3E}">
        <p14:creationId xmlns:p14="http://schemas.microsoft.com/office/powerpoint/2010/main" val="2512828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Disseminate</a:t>
            </a:r>
            <a:endParaRPr lang="en-US" dirty="0"/>
          </a:p>
        </p:txBody>
      </p:sp>
      <p:sp>
        <p:nvSpPr>
          <p:cNvPr id="3" name="Content Placeholder 2"/>
          <p:cNvSpPr>
            <a:spLocks noGrp="1"/>
          </p:cNvSpPr>
          <p:nvPr>
            <p:ph idx="1"/>
          </p:nvPr>
        </p:nvSpPr>
        <p:spPr/>
        <p:txBody>
          <a:bodyPr/>
          <a:lstStyle/>
          <a:p>
            <a:r>
              <a:rPr lang="en-US" dirty="0" smtClean="0"/>
              <a:t>It is our professional responsibility to disseminate knowledge.</a:t>
            </a:r>
          </a:p>
          <a:p>
            <a:r>
              <a:rPr lang="en-US" dirty="0" smtClean="0"/>
              <a:t>Essential III – Clinical Scholarship and Analytic Methods for EBP states – </a:t>
            </a:r>
          </a:p>
          <a:p>
            <a:pPr lvl="1"/>
            <a:r>
              <a:rPr lang="en-US" dirty="0" smtClean="0"/>
              <a:t>We will prepare you to disseminate findings from evidence based practice and research to improve healthcare outcomes (The Essentials for Doctoral Education for Advanced Nursing Practice – AACN, 2006)</a:t>
            </a:r>
          </a:p>
          <a:p>
            <a:pPr lvl="1"/>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18</a:t>
            </a:fld>
            <a:endParaRPr lang="en-US"/>
          </a:p>
        </p:txBody>
      </p:sp>
    </p:spTree>
    <p:extLst>
      <p:ext uri="{BB962C8B-B14F-4D97-AF65-F5344CB8AC3E}">
        <p14:creationId xmlns:p14="http://schemas.microsoft.com/office/powerpoint/2010/main" val="2591097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Posters</a:t>
            </a:r>
            <a:endParaRPr lang="en-US" dirty="0"/>
          </a:p>
        </p:txBody>
      </p:sp>
      <p:sp>
        <p:nvSpPr>
          <p:cNvPr id="3" name="Content Placeholder 2"/>
          <p:cNvSpPr>
            <a:spLocks noGrp="1"/>
          </p:cNvSpPr>
          <p:nvPr>
            <p:ph idx="1"/>
          </p:nvPr>
        </p:nvSpPr>
        <p:spPr>
          <a:xfrm>
            <a:off x="365125" y="1905000"/>
            <a:ext cx="8477249" cy="4114800"/>
          </a:xfrm>
        </p:spPr>
        <p:txBody>
          <a:bodyPr>
            <a:normAutofit/>
          </a:bodyPr>
          <a:lstStyle/>
          <a:p>
            <a:r>
              <a:rPr lang="en-US" dirty="0" smtClean="0"/>
              <a:t>Widely accepted strategy used by nursing and other health professions</a:t>
            </a:r>
          </a:p>
          <a:p>
            <a:r>
              <a:rPr lang="en-US" dirty="0" smtClean="0"/>
              <a:t>Requests for abstracts are sent from conference committees</a:t>
            </a:r>
          </a:p>
          <a:p>
            <a:r>
              <a:rPr lang="en-US" dirty="0" smtClean="0"/>
              <a:t>Abstract are usually blinded and peer reviewed</a:t>
            </a:r>
          </a:p>
          <a:p>
            <a:r>
              <a:rPr lang="en-US" dirty="0" smtClean="0"/>
              <a:t>There will be specific instructions related to the abstract and the poster – if accepted</a:t>
            </a:r>
          </a:p>
          <a:p>
            <a:r>
              <a:rPr lang="en-US" dirty="0" smtClean="0"/>
              <a:t>There are many internet based sites with template formats for the poster</a:t>
            </a:r>
          </a:p>
          <a:p>
            <a:r>
              <a:rPr lang="en-US" dirty="0" smtClean="0"/>
              <a:t>Considerations – fonts size, graphics, flow</a:t>
            </a:r>
          </a:p>
          <a:p>
            <a:r>
              <a:rPr lang="en-US" dirty="0" smtClean="0"/>
              <a:t>Many want to consider handouts</a:t>
            </a:r>
          </a:p>
          <a:p>
            <a:r>
              <a:rPr lang="en-US" dirty="0" smtClean="0"/>
              <a:t>Plan on being present</a:t>
            </a:r>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19</a:t>
            </a:fld>
            <a:endParaRPr lang="en-US"/>
          </a:p>
        </p:txBody>
      </p:sp>
    </p:spTree>
    <p:extLst>
      <p:ext uri="{BB962C8B-B14F-4D97-AF65-F5344CB8AC3E}">
        <p14:creationId xmlns:p14="http://schemas.microsoft.com/office/powerpoint/2010/main" val="3749286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914400" y="1807361"/>
            <a:ext cx="7220155" cy="4441039"/>
          </a:xfrm>
        </p:spPr>
        <p:txBody>
          <a:bodyPr>
            <a:normAutofit fontScale="25000" lnSpcReduction="20000"/>
          </a:bodyPr>
          <a:lstStyle/>
          <a:p>
            <a:pPr marL="0" indent="0">
              <a:buNone/>
            </a:pPr>
            <a:r>
              <a:rPr lang="en-US" b="1" dirty="0"/>
              <a:t> </a:t>
            </a:r>
            <a:endParaRPr lang="en-US" dirty="0"/>
          </a:p>
          <a:p>
            <a:pPr marL="0" indent="0">
              <a:buNone/>
            </a:pPr>
            <a:endParaRPr lang="en-US" dirty="0"/>
          </a:p>
          <a:p>
            <a:pPr marL="0" indent="0">
              <a:buNone/>
            </a:pPr>
            <a:r>
              <a:rPr lang="en-US" dirty="0"/>
              <a:t> </a:t>
            </a:r>
          </a:p>
          <a:p>
            <a:r>
              <a:rPr lang="en-US" sz="4400" dirty="0"/>
              <a:t>10:00 AM       </a:t>
            </a:r>
            <a:r>
              <a:rPr lang="en-US" sz="4400" dirty="0" smtClean="0"/>
              <a:t> Welcome </a:t>
            </a:r>
            <a:r>
              <a:rPr lang="en-US" sz="4400" dirty="0"/>
              <a:t>and Introductions- Oscar Ibarra &amp; Peg Daw</a:t>
            </a:r>
          </a:p>
          <a:p>
            <a:r>
              <a:rPr lang="en-US" sz="4400" dirty="0"/>
              <a:t>10:15 AM        </a:t>
            </a:r>
            <a:r>
              <a:rPr lang="en-US" sz="4400" dirty="0" smtClean="0"/>
              <a:t>NSP II- A New Era- </a:t>
            </a:r>
            <a:r>
              <a:rPr lang="en-US" sz="4400" dirty="0"/>
              <a:t>Peg </a:t>
            </a:r>
            <a:r>
              <a:rPr lang="en-US" sz="4400" dirty="0" smtClean="0"/>
              <a:t>Daw</a:t>
            </a:r>
          </a:p>
          <a:p>
            <a:r>
              <a:rPr lang="en-US" sz="4400" dirty="0" smtClean="0"/>
              <a:t>10:30 AM        New </a:t>
            </a:r>
            <a:r>
              <a:rPr lang="en-US" sz="4400" dirty="0"/>
              <a:t>Opportunities &amp; Reporting Requirements- Priscilla </a:t>
            </a:r>
            <a:r>
              <a:rPr lang="en-US" sz="4400" dirty="0" smtClean="0"/>
              <a:t>Moore</a:t>
            </a:r>
            <a:endParaRPr lang="en-US" sz="4400" dirty="0"/>
          </a:p>
          <a:p>
            <a:r>
              <a:rPr lang="en-US" sz="4400" dirty="0"/>
              <a:t>10:45 AM       </a:t>
            </a:r>
            <a:r>
              <a:rPr lang="en-US" sz="4400" dirty="0" smtClean="0"/>
              <a:t> Jane </a:t>
            </a:r>
            <a:r>
              <a:rPr lang="en-US" sz="4400" dirty="0" err="1"/>
              <a:t>Kirschling</a:t>
            </a:r>
            <a:r>
              <a:rPr lang="en-US" sz="4400" dirty="0"/>
              <a:t>- Maryland Action </a:t>
            </a:r>
            <a:r>
              <a:rPr lang="en-US" sz="4400" dirty="0" smtClean="0"/>
              <a:t>Coalition</a:t>
            </a:r>
          </a:p>
          <a:p>
            <a:r>
              <a:rPr lang="en-US" sz="4400" dirty="0" smtClean="0"/>
              <a:t>11:00 </a:t>
            </a:r>
            <a:r>
              <a:rPr lang="en-US" sz="4400" dirty="0"/>
              <a:t>AM      </a:t>
            </a:r>
            <a:r>
              <a:rPr lang="en-US" sz="4400" dirty="0" smtClean="0"/>
              <a:t>  Patricia </a:t>
            </a:r>
            <a:r>
              <a:rPr lang="en-US" sz="4400" dirty="0"/>
              <a:t>Franklin- Leadership Consortium for Academic and Clinical Practice </a:t>
            </a:r>
            <a:endParaRPr lang="en-US" sz="4400" dirty="0" smtClean="0"/>
          </a:p>
          <a:p>
            <a:r>
              <a:rPr lang="en-US" sz="4400" dirty="0" smtClean="0"/>
              <a:t>11:15 </a:t>
            </a:r>
            <a:r>
              <a:rPr lang="en-US" sz="4400" dirty="0"/>
              <a:t>AM       </a:t>
            </a:r>
            <a:r>
              <a:rPr lang="en-US" sz="4400" dirty="0" smtClean="0"/>
              <a:t> Lisa </a:t>
            </a:r>
            <a:r>
              <a:rPr lang="en-US" sz="4400" dirty="0" err="1"/>
              <a:t>Seldomridge</a:t>
            </a:r>
            <a:r>
              <a:rPr lang="en-US" sz="4400" dirty="0"/>
              <a:t> and Tina Reid- ES-Faculty Academy and Mentoring </a:t>
            </a:r>
            <a:r>
              <a:rPr lang="en-US" sz="4400" dirty="0" smtClean="0"/>
              <a:t>Initiative</a:t>
            </a:r>
          </a:p>
          <a:p>
            <a:r>
              <a:rPr lang="en-US" sz="4400" dirty="0" smtClean="0"/>
              <a:t>11:30 </a:t>
            </a:r>
            <a:r>
              <a:rPr lang="en-US" sz="4400" dirty="0"/>
              <a:t>AM       </a:t>
            </a:r>
            <a:r>
              <a:rPr lang="en-US" sz="4400" dirty="0" smtClean="0"/>
              <a:t> Jeffrey </a:t>
            </a:r>
            <a:r>
              <a:rPr lang="en-US" sz="4400" dirty="0"/>
              <a:t>Willey- ES-WS Faculty Initiative- Needs </a:t>
            </a:r>
            <a:r>
              <a:rPr lang="en-US" sz="4400" dirty="0" smtClean="0"/>
              <a:t>Assessment</a:t>
            </a:r>
          </a:p>
          <a:p>
            <a:r>
              <a:rPr lang="en-US" sz="4400" dirty="0" smtClean="0"/>
              <a:t>11:45 </a:t>
            </a:r>
            <a:r>
              <a:rPr lang="en-US" sz="4400" dirty="0"/>
              <a:t>AM       </a:t>
            </a:r>
            <a:r>
              <a:rPr lang="en-US" sz="4400" dirty="0" smtClean="0"/>
              <a:t> </a:t>
            </a:r>
            <a:r>
              <a:rPr lang="en-US" sz="4400" dirty="0" smtClean="0"/>
              <a:t>Judith Blum- Inter-professional Education</a:t>
            </a:r>
            <a:endParaRPr lang="en-US" sz="4400" dirty="0"/>
          </a:p>
          <a:p>
            <a:r>
              <a:rPr lang="en-US" sz="4400" dirty="0"/>
              <a:t>12:00 Noon    </a:t>
            </a:r>
            <a:r>
              <a:rPr lang="en-US" sz="4400" dirty="0" smtClean="0"/>
              <a:t> Networking </a:t>
            </a:r>
            <a:r>
              <a:rPr lang="en-US" sz="4400" dirty="0"/>
              <a:t>Lunch- Table Discussions</a:t>
            </a:r>
          </a:p>
          <a:p>
            <a:r>
              <a:rPr lang="en-US" sz="4400" dirty="0"/>
              <a:t>12:30 PM        Hayley Mark- Supporting Professional Advancement in Nursing (SPAN)</a:t>
            </a:r>
          </a:p>
          <a:p>
            <a:r>
              <a:rPr lang="en-US" sz="4400" dirty="0"/>
              <a:t>12:45 PM        Debra Webster- Faculty Toolkit for Psych-MH Nursing Education</a:t>
            </a:r>
          </a:p>
          <a:p>
            <a:r>
              <a:rPr lang="en-US" sz="4400" dirty="0"/>
              <a:t>1:00 PM          Tracey Murray- Operation Success Initiative Program ( OSIP)</a:t>
            </a:r>
          </a:p>
          <a:p>
            <a:r>
              <a:rPr lang="en-US" sz="4400" dirty="0"/>
              <a:t>1:15 PM          </a:t>
            </a:r>
            <a:r>
              <a:rPr lang="en-US" sz="4400" dirty="0" smtClean="0"/>
              <a:t>Cheryl </a:t>
            </a:r>
            <a:r>
              <a:rPr lang="en-US" sz="4400" dirty="0"/>
              <a:t>Nelson- Nurse Managed </a:t>
            </a:r>
            <a:r>
              <a:rPr lang="en-US" sz="4400" dirty="0" smtClean="0"/>
              <a:t>Wellness Clinics </a:t>
            </a:r>
            <a:r>
              <a:rPr lang="en-US" sz="4400" dirty="0"/>
              <a:t>in Western Maryland</a:t>
            </a:r>
          </a:p>
          <a:p>
            <a:r>
              <a:rPr lang="en-US" sz="4400" dirty="0"/>
              <a:t>1:30 PM          Karen </a:t>
            </a:r>
            <a:r>
              <a:rPr lang="en-US" sz="4400" dirty="0" err="1"/>
              <a:t>Wons</a:t>
            </a:r>
            <a:r>
              <a:rPr lang="en-US" sz="4400" dirty="0"/>
              <a:t>- Associate to Bachelor Nursing Degrees (ATB)</a:t>
            </a:r>
          </a:p>
          <a:p>
            <a:r>
              <a:rPr lang="en-US" sz="4400" dirty="0"/>
              <a:t>1:45 PM          </a:t>
            </a:r>
            <a:r>
              <a:rPr lang="en-US" sz="4400" dirty="0" err="1" smtClean="0"/>
              <a:t>Sabita</a:t>
            </a:r>
            <a:r>
              <a:rPr lang="en-US" sz="4400" dirty="0" smtClean="0"/>
              <a:t> </a:t>
            </a:r>
            <a:r>
              <a:rPr lang="en-US" sz="4400" dirty="0" err="1"/>
              <a:t>Persaud</a:t>
            </a:r>
            <a:r>
              <a:rPr lang="en-US" sz="4400" dirty="0"/>
              <a:t>- Undergraduate and RN-BSN Programs</a:t>
            </a:r>
          </a:p>
          <a:p>
            <a:r>
              <a:rPr lang="en-US" sz="4400" dirty="0"/>
              <a:t>2:00 PM          Lisa </a:t>
            </a:r>
            <a:r>
              <a:rPr lang="en-US" sz="4400" dirty="0" err="1"/>
              <a:t>Seldomridge</a:t>
            </a:r>
            <a:r>
              <a:rPr lang="en-US" sz="4400" dirty="0"/>
              <a:t>-Increasing access to doctoral </a:t>
            </a:r>
            <a:r>
              <a:rPr lang="en-US" sz="4400" dirty="0" smtClean="0"/>
              <a:t>education</a:t>
            </a:r>
          </a:p>
          <a:p>
            <a:r>
              <a:rPr lang="en-US" sz="4400" dirty="0" smtClean="0"/>
              <a:t>2:15 PM          Judith </a:t>
            </a:r>
            <a:r>
              <a:rPr lang="en-US" sz="4400" dirty="0" err="1" smtClean="0"/>
              <a:t>Feustle</a:t>
            </a:r>
            <a:r>
              <a:rPr lang="en-US" sz="4400" dirty="0" smtClean="0"/>
              <a:t>- Experiences with shared hospital Simulation and CNE</a:t>
            </a:r>
            <a:endParaRPr lang="en-US" sz="4400" dirty="0"/>
          </a:p>
          <a:p>
            <a:r>
              <a:rPr lang="en-US" sz="4400" dirty="0" smtClean="0"/>
              <a:t>2:30 PM</a:t>
            </a:r>
            <a:r>
              <a:rPr lang="en-US" sz="4400" dirty="0"/>
              <a:t>          </a:t>
            </a:r>
            <a:r>
              <a:rPr lang="en-US" sz="4400" dirty="0" smtClean="0"/>
              <a:t>Louise Jenkins-Carol O’Neil- Susan </a:t>
            </a:r>
            <a:r>
              <a:rPr lang="en-US" sz="4400" dirty="0" err="1" smtClean="0"/>
              <a:t>Bindon</a:t>
            </a:r>
            <a:r>
              <a:rPr lang="en-US" sz="4400" dirty="0" smtClean="0"/>
              <a:t>-  Faculty Development</a:t>
            </a:r>
          </a:p>
          <a:p>
            <a:endParaRPr lang="en-US" dirty="0"/>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a:t>
            </a:fld>
            <a:endParaRPr lang="en-US"/>
          </a:p>
        </p:txBody>
      </p:sp>
    </p:spTree>
    <p:extLst>
      <p:ext uri="{BB962C8B-B14F-4D97-AF65-F5344CB8AC3E}">
        <p14:creationId xmlns:p14="http://schemas.microsoft.com/office/powerpoint/2010/main" val="3119541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Podium Presentations</a:t>
            </a:r>
            <a:endParaRPr lang="en-US" dirty="0"/>
          </a:p>
        </p:txBody>
      </p:sp>
      <p:sp>
        <p:nvSpPr>
          <p:cNvPr id="3" name="Content Placeholder 2"/>
          <p:cNvSpPr>
            <a:spLocks noGrp="1"/>
          </p:cNvSpPr>
          <p:nvPr>
            <p:ph idx="1"/>
          </p:nvPr>
        </p:nvSpPr>
        <p:spPr/>
        <p:txBody>
          <a:bodyPr>
            <a:normAutofit/>
          </a:bodyPr>
          <a:lstStyle/>
          <a:p>
            <a:r>
              <a:rPr lang="en-US" dirty="0" smtClean="0"/>
              <a:t>Call for abstract come from committees or you are invited</a:t>
            </a:r>
          </a:p>
          <a:p>
            <a:r>
              <a:rPr lang="en-US" dirty="0" smtClean="0"/>
              <a:t>Abstract are blinded and peer reviewed</a:t>
            </a:r>
          </a:p>
          <a:p>
            <a:r>
              <a:rPr lang="en-US" dirty="0" smtClean="0"/>
              <a:t>Considerations</a:t>
            </a:r>
          </a:p>
          <a:p>
            <a:pPr lvl="1"/>
            <a:r>
              <a:rPr lang="en-US" dirty="0" smtClean="0"/>
              <a:t>Type of presentation</a:t>
            </a:r>
          </a:p>
          <a:p>
            <a:pPr lvl="1"/>
            <a:r>
              <a:rPr lang="en-US" dirty="0" smtClean="0"/>
              <a:t>Audience</a:t>
            </a:r>
          </a:p>
          <a:p>
            <a:pPr lvl="1"/>
            <a:r>
              <a:rPr lang="en-US" smtClean="0"/>
              <a:t>Time Allotment</a:t>
            </a:r>
            <a:endParaRPr lang="en-US" dirty="0" smtClean="0"/>
          </a:p>
          <a:p>
            <a:pPr lvl="1"/>
            <a:r>
              <a:rPr lang="en-US" dirty="0" smtClean="0"/>
              <a:t>Setting</a:t>
            </a:r>
          </a:p>
          <a:p>
            <a:pPr lvl="1"/>
            <a:r>
              <a:rPr lang="en-US" dirty="0" smtClean="0"/>
              <a:t>Purpose</a:t>
            </a:r>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20</a:t>
            </a:fld>
            <a:endParaRPr lang="en-US"/>
          </a:p>
        </p:txBody>
      </p:sp>
    </p:spTree>
    <p:extLst>
      <p:ext uri="{BB962C8B-B14F-4D97-AF65-F5344CB8AC3E}">
        <p14:creationId xmlns:p14="http://schemas.microsoft.com/office/powerpoint/2010/main" val="1609863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Publications</a:t>
            </a:r>
            <a:endParaRPr lang="en-US" dirty="0"/>
          </a:p>
        </p:txBody>
      </p:sp>
      <p:sp>
        <p:nvSpPr>
          <p:cNvPr id="3" name="Content Placeholder 2"/>
          <p:cNvSpPr>
            <a:spLocks noGrp="1"/>
          </p:cNvSpPr>
          <p:nvPr>
            <p:ph idx="1"/>
          </p:nvPr>
        </p:nvSpPr>
        <p:spPr/>
        <p:txBody>
          <a:bodyPr>
            <a:normAutofit/>
          </a:bodyPr>
          <a:lstStyle/>
          <a:p>
            <a:r>
              <a:rPr lang="en-US" dirty="0" smtClean="0"/>
              <a:t>Select a topic</a:t>
            </a:r>
          </a:p>
          <a:p>
            <a:r>
              <a:rPr lang="en-US" dirty="0" smtClean="0"/>
              <a:t>Select a journal</a:t>
            </a:r>
          </a:p>
          <a:p>
            <a:r>
              <a:rPr lang="en-US" dirty="0" smtClean="0"/>
              <a:t>Consult author guidelines</a:t>
            </a:r>
          </a:p>
          <a:p>
            <a:r>
              <a:rPr lang="en-US" dirty="0" smtClean="0"/>
              <a:t>You can send a letter of inquiry to the editor</a:t>
            </a:r>
          </a:p>
          <a:p>
            <a:r>
              <a:rPr lang="en-US" dirty="0" smtClean="0"/>
              <a:t>May want to familiarize yourself with EndNote</a:t>
            </a:r>
          </a:p>
          <a:p>
            <a:r>
              <a:rPr lang="en-US" dirty="0" smtClean="0"/>
              <a:t>May want to take a course in writing for publication</a:t>
            </a:r>
          </a:p>
          <a:p>
            <a:r>
              <a:rPr lang="en-US" dirty="0" smtClean="0"/>
              <a:t>Realize your paper will go to peer review</a:t>
            </a:r>
          </a:p>
          <a:p>
            <a:r>
              <a:rPr lang="en-US" dirty="0" smtClean="0"/>
              <a:t>Be prepared to rethink/revise</a:t>
            </a:r>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21</a:t>
            </a:fld>
            <a:endParaRPr lang="en-US"/>
          </a:p>
        </p:txBody>
      </p:sp>
    </p:spTree>
    <p:extLst>
      <p:ext uri="{BB962C8B-B14F-4D97-AF65-F5344CB8AC3E}">
        <p14:creationId xmlns:p14="http://schemas.microsoft.com/office/powerpoint/2010/main" val="2320715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 Networking with Presentations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network and plan for teams with similar projects to make presentations in Maryland at:</a:t>
            </a:r>
          </a:p>
          <a:p>
            <a:r>
              <a:rPr lang="en-US" dirty="0" smtClean="0"/>
              <a:t>MNA conference: Oct. 22-23, 2015</a:t>
            </a:r>
          </a:p>
          <a:p>
            <a:pPr marL="0" indent="0">
              <a:buNone/>
            </a:pPr>
            <a:r>
              <a:rPr lang="en-US" dirty="0" smtClean="0"/>
              <a:t>    Kathy Ogle, </a:t>
            </a:r>
            <a:r>
              <a:rPr lang="en-US" dirty="0" smtClean="0">
                <a:hlinkClick r:id="rId2"/>
              </a:rPr>
              <a:t>kogle@towson.edu</a:t>
            </a:r>
            <a:r>
              <a:rPr lang="en-US" dirty="0" smtClean="0"/>
              <a:t> </a:t>
            </a:r>
          </a:p>
          <a:p>
            <a:r>
              <a:rPr lang="en-US" dirty="0" smtClean="0"/>
              <a:t>Deans/Director’s Meetings: Dec. 4, 2015</a:t>
            </a:r>
          </a:p>
          <a:p>
            <a:pPr marL="0" indent="0">
              <a:buNone/>
            </a:pPr>
            <a:r>
              <a:rPr lang="en-US" dirty="0" smtClean="0"/>
              <a:t>    Betty Webster, </a:t>
            </a:r>
            <a:r>
              <a:rPr lang="en-US" dirty="0" smtClean="0">
                <a:hlinkClick r:id="rId3"/>
              </a:rPr>
              <a:t>ewebster@ccbcmd.edu</a:t>
            </a:r>
            <a:r>
              <a:rPr lang="en-US" dirty="0" smtClean="0"/>
              <a:t> </a:t>
            </a:r>
          </a:p>
          <a:p>
            <a:r>
              <a:rPr lang="en-US" dirty="0" smtClean="0"/>
              <a:t>MADDN: Mary Kay DeMarco, </a:t>
            </a:r>
            <a:r>
              <a:rPr lang="en-US" dirty="0" smtClean="0">
                <a:hlinkClick r:id="rId4"/>
              </a:rPr>
              <a:t>mdemarco@ccbcmd.edu</a:t>
            </a:r>
            <a:r>
              <a:rPr lang="en-US" dirty="0" smtClean="0"/>
              <a:t>  </a:t>
            </a:r>
            <a:endParaRPr lang="en-US" dirty="0"/>
          </a:p>
          <a:p>
            <a:r>
              <a:rPr lang="en-US" dirty="0" smtClean="0"/>
              <a:t>MDAC: Jane </a:t>
            </a:r>
            <a:r>
              <a:rPr lang="en-US" dirty="0" err="1" smtClean="0"/>
              <a:t>Kirschling</a:t>
            </a:r>
            <a:r>
              <a:rPr lang="en-US" dirty="0" smtClean="0"/>
              <a:t>, </a:t>
            </a:r>
            <a:r>
              <a:rPr lang="en-US" dirty="0" smtClean="0">
                <a:hlinkClick r:id="rId5"/>
              </a:rPr>
              <a:t>kirschling@son.umaryland.edu</a:t>
            </a:r>
            <a:r>
              <a:rPr lang="en-US" dirty="0" smtClean="0"/>
              <a:t> </a:t>
            </a:r>
          </a:p>
          <a:p>
            <a:r>
              <a:rPr lang="en-US" dirty="0" smtClean="0"/>
              <a:t>MONE: </a:t>
            </a:r>
            <a:r>
              <a:rPr lang="en-US" sz="1700" dirty="0" smtClean="0"/>
              <a:t>Barbara </a:t>
            </a:r>
            <a:r>
              <a:rPr lang="en-US" sz="1700" dirty="0"/>
              <a:t>S </a:t>
            </a:r>
            <a:r>
              <a:rPr lang="en-US" sz="1700" dirty="0" smtClean="0"/>
              <a:t>Jacobs</a:t>
            </a:r>
            <a:r>
              <a:rPr lang="en-US" sz="1700" dirty="0"/>
              <a:t>,</a:t>
            </a:r>
            <a:r>
              <a:rPr lang="en-US" sz="3000" dirty="0"/>
              <a:t> </a:t>
            </a:r>
            <a:r>
              <a:rPr lang="en-US" sz="1700" dirty="0" smtClean="0">
                <a:hlinkClick r:id="rId6"/>
              </a:rPr>
              <a:t>bjacobsrn@gmail.com</a:t>
            </a:r>
            <a:endParaRPr lang="en-US" sz="1700" dirty="0" smtClean="0"/>
          </a:p>
          <a:p>
            <a:r>
              <a:rPr lang="en-US" dirty="0" smtClean="0"/>
              <a:t>MCCSUN: June 7-8, 2016 </a:t>
            </a:r>
          </a:p>
          <a:p>
            <a:pPr marL="0" indent="0">
              <a:buNone/>
            </a:pPr>
            <a:r>
              <a:rPr lang="en-US" dirty="0"/>
              <a:t> </a:t>
            </a:r>
            <a:r>
              <a:rPr lang="en-US" dirty="0" smtClean="0"/>
              <a:t>   Myra Dennis, </a:t>
            </a:r>
            <a:r>
              <a:rPr lang="en-US" dirty="0">
                <a:hlinkClick r:id="rId7"/>
              </a:rPr>
              <a:t>mgdennis@aacc.edu</a:t>
            </a:r>
            <a:endParaRPr lang="en-US" dirty="0" smtClean="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22</a:t>
            </a:fld>
            <a:endParaRPr lang="en-US"/>
          </a:p>
        </p:txBody>
      </p:sp>
    </p:spTree>
    <p:extLst>
      <p:ext uri="{BB962C8B-B14F-4D97-AF65-F5344CB8AC3E}">
        <p14:creationId xmlns:p14="http://schemas.microsoft.com/office/powerpoint/2010/main" val="4026987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Maryland Action Coalition (MDAC)</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Let’s hear from Dean Jane </a:t>
            </a:r>
            <a:r>
              <a:rPr lang="en-US" dirty="0" err="1" smtClean="0"/>
              <a:t>Kirschling</a:t>
            </a:r>
            <a:r>
              <a:rPr lang="en-US" dirty="0" smtClean="0"/>
              <a:t>, UMSON about upcoming opportunities and conferences. </a:t>
            </a:r>
          </a:p>
          <a:p>
            <a:pPr marL="0" indent="0">
              <a:buNone/>
            </a:pPr>
            <a:endParaRPr lang="en-US" dirty="0" smtClean="0"/>
          </a:p>
          <a:p>
            <a:pPr marL="0" indent="0">
              <a:buNone/>
            </a:pPr>
            <a:r>
              <a:rPr lang="en-US" dirty="0" smtClean="0"/>
              <a:t>There are opportunities to meet the Future of Nursing recommendations for nursing and NSP II goals, with dissemination through participating with the MDAC.</a:t>
            </a:r>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23</a:t>
            </a:fld>
            <a:endParaRPr lang="en-US"/>
          </a:p>
        </p:txBody>
      </p:sp>
    </p:spTree>
    <p:extLst>
      <p:ext uri="{BB962C8B-B14F-4D97-AF65-F5344CB8AC3E}">
        <p14:creationId xmlns:p14="http://schemas.microsoft.com/office/powerpoint/2010/main" val="436200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Maryland Action Coalition Pillars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Pillar 1:</a:t>
            </a:r>
            <a:r>
              <a:rPr lang="en-US" dirty="0"/>
              <a:t>  Advancing Education Transformation</a:t>
            </a:r>
            <a:br>
              <a:rPr lang="en-US" dirty="0"/>
            </a:br>
            <a:r>
              <a:rPr lang="en-US" dirty="0"/>
              <a:t>o   Nurse Residency – Sherry Perkins (</a:t>
            </a:r>
            <a:r>
              <a:rPr lang="en-US" u="sng" dirty="0">
                <a:hlinkClick r:id="rId2"/>
              </a:rPr>
              <a:t>sperkins@aahs.org</a:t>
            </a:r>
            <a:r>
              <a:rPr lang="en-US" dirty="0"/>
              <a:t> </a:t>
            </a:r>
            <a:r>
              <a:rPr lang="en-US" dirty="0" smtClean="0"/>
              <a:t>) &amp; </a:t>
            </a:r>
            <a:r>
              <a:rPr lang="en-US" dirty="0"/>
              <a:t>Joan Warren (</a:t>
            </a:r>
            <a:r>
              <a:rPr lang="en-US" u="sng" dirty="0">
                <a:hlinkClick r:id="rId3"/>
              </a:rPr>
              <a:t>joan.warren@medstar.net</a:t>
            </a:r>
            <a:r>
              <a:rPr lang="en-US" dirty="0"/>
              <a:t>)</a:t>
            </a:r>
            <a:br>
              <a:rPr lang="en-US" dirty="0"/>
            </a:br>
            <a:r>
              <a:rPr lang="en-US" dirty="0"/>
              <a:t>o   Academic Progression – Linda Cook (</a:t>
            </a:r>
            <a:r>
              <a:rPr lang="en-US" u="sng" dirty="0">
                <a:hlinkClick r:id="rId4"/>
              </a:rPr>
              <a:t>cook@son.umaryland.edu</a:t>
            </a:r>
            <a:r>
              <a:rPr lang="en-US" dirty="0" smtClean="0"/>
              <a:t>) &amp; </a:t>
            </a:r>
            <a:r>
              <a:rPr lang="en-US" dirty="0"/>
              <a:t>Laura Polk (</a:t>
            </a:r>
            <a:r>
              <a:rPr lang="en-US" u="sng" dirty="0">
                <a:hlinkClick r:id="rId5"/>
              </a:rPr>
              <a:t>laurap@csmd.edu</a:t>
            </a:r>
            <a:r>
              <a:rPr lang="en-US" dirty="0"/>
              <a:t>)</a:t>
            </a:r>
            <a:br>
              <a:rPr lang="en-US" dirty="0"/>
            </a:br>
            <a:r>
              <a:rPr lang="en-US" dirty="0"/>
              <a:t>o   Continuing Education – Beth </a:t>
            </a:r>
            <a:r>
              <a:rPr lang="en-US" dirty="0" err="1"/>
              <a:t>Kilmoyer</a:t>
            </a:r>
            <a:r>
              <a:rPr lang="en-US" dirty="0"/>
              <a:t> (</a:t>
            </a:r>
            <a:r>
              <a:rPr lang="en-US" u="sng" dirty="0">
                <a:hlinkClick r:id="rId6"/>
              </a:rPr>
              <a:t>bkilmoye@mdmercy.com</a:t>
            </a:r>
            <a:r>
              <a:rPr lang="en-US" dirty="0" smtClean="0"/>
              <a:t>) &amp; </a:t>
            </a:r>
            <a:r>
              <a:rPr lang="en-US" dirty="0"/>
              <a:t>Laura Petri (</a:t>
            </a:r>
            <a:r>
              <a:rPr lang="en-US" u="sng" dirty="0">
                <a:hlinkClick r:id="rId7"/>
              </a:rPr>
              <a:t>Laura.Petri@stagnes.org</a:t>
            </a:r>
            <a:r>
              <a:rPr lang="en-US" dirty="0"/>
              <a:t>)</a:t>
            </a:r>
            <a:br>
              <a:rPr lang="en-US" dirty="0"/>
            </a:br>
            <a:r>
              <a:rPr lang="en-US" dirty="0"/>
              <a:t/>
            </a:r>
            <a:br>
              <a:rPr lang="en-US" dirty="0"/>
            </a:br>
            <a:r>
              <a:rPr lang="en-US" dirty="0" smtClean="0"/>
              <a:t>Pillar 2: Removing </a:t>
            </a:r>
            <a:r>
              <a:rPr lang="en-US" dirty="0"/>
              <a:t>Barriers to Practice and Care</a:t>
            </a:r>
            <a:br>
              <a:rPr lang="en-US" dirty="0"/>
            </a:br>
            <a:r>
              <a:rPr lang="en-US" dirty="0"/>
              <a:t>o   Shannon Idzik (</a:t>
            </a:r>
            <a:r>
              <a:rPr lang="en-US" u="sng" dirty="0">
                <a:hlinkClick r:id="rId8"/>
              </a:rPr>
              <a:t>idzik@son.umaryland.edu</a:t>
            </a:r>
            <a:r>
              <a:rPr lang="en-US" dirty="0"/>
              <a:t>)</a:t>
            </a:r>
            <a:br>
              <a:rPr lang="en-US" dirty="0"/>
            </a:br>
            <a:r>
              <a:rPr lang="en-US" dirty="0"/>
              <a:t/>
            </a:r>
            <a:br>
              <a:rPr lang="en-US" dirty="0"/>
            </a:br>
            <a:r>
              <a:rPr lang="en-US" dirty="0" smtClean="0"/>
              <a:t>Pillar 3:</a:t>
            </a:r>
            <a:r>
              <a:rPr lang="en-US" dirty="0"/>
              <a:t> Nursing Leadership</a:t>
            </a:r>
            <a:br>
              <a:rPr lang="en-US" dirty="0"/>
            </a:br>
            <a:r>
              <a:rPr lang="en-US" dirty="0"/>
              <a:t>o   Jane </a:t>
            </a:r>
            <a:r>
              <a:rPr lang="en-US" dirty="0" err="1" smtClean="0"/>
              <a:t>Kirschling</a:t>
            </a:r>
            <a:r>
              <a:rPr lang="en-US" dirty="0" smtClean="0"/>
              <a:t> (</a:t>
            </a:r>
            <a:r>
              <a:rPr lang="en-US" dirty="0" smtClean="0">
                <a:hlinkClick r:id="rId9"/>
              </a:rPr>
              <a:t>kirschling@son.umaryland.edu</a:t>
            </a:r>
            <a:r>
              <a:rPr lang="en-US" dirty="0" smtClean="0"/>
              <a:t>  &amp; </a:t>
            </a:r>
            <a:r>
              <a:rPr lang="en-US" dirty="0"/>
              <a:t>Patricia </a:t>
            </a:r>
            <a:r>
              <a:rPr lang="en-US" dirty="0" smtClean="0"/>
              <a:t>Travis (</a:t>
            </a:r>
            <a:r>
              <a:rPr lang="en-US" dirty="0" smtClean="0">
                <a:hlinkClick r:id="rId10"/>
              </a:rPr>
              <a:t>ptravis2@jhmi.edu</a:t>
            </a:r>
            <a:r>
              <a:rPr lang="en-US" dirty="0" smtClean="0"/>
              <a:t>) </a:t>
            </a:r>
            <a:r>
              <a:rPr lang="en-US" dirty="0"/>
              <a:t/>
            </a:r>
            <a:br>
              <a:rPr lang="en-US" dirty="0"/>
            </a:br>
            <a:r>
              <a:rPr lang="en-US" dirty="0"/>
              <a:t/>
            </a:r>
            <a:br>
              <a:rPr lang="en-US" dirty="0"/>
            </a:br>
            <a:r>
              <a:rPr lang="en-US" dirty="0" smtClean="0"/>
              <a:t>Pillar 4: Data</a:t>
            </a:r>
            <a:r>
              <a:rPr lang="en-US" dirty="0"/>
              <a:t/>
            </a:r>
            <a:br>
              <a:rPr lang="en-US" dirty="0"/>
            </a:br>
            <a:r>
              <a:rPr lang="en-US" dirty="0"/>
              <a:t>o   Rebecca Wiseman  (</a:t>
            </a:r>
            <a:r>
              <a:rPr lang="en-US" u="sng" dirty="0">
                <a:hlinkClick r:id="rId11"/>
              </a:rPr>
              <a:t>wiseman@son.umaryland.edu</a:t>
            </a:r>
            <a:r>
              <a:rPr lang="en-US" dirty="0"/>
              <a:t>)</a:t>
            </a:r>
            <a:br>
              <a:rPr lang="en-US" dirty="0"/>
            </a:br>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24</a:t>
            </a:fld>
            <a:endParaRPr lang="en-US"/>
          </a:p>
        </p:txBody>
      </p:sp>
    </p:spTree>
    <p:extLst>
      <p:ext uri="{BB962C8B-B14F-4D97-AF65-F5344CB8AC3E}">
        <p14:creationId xmlns:p14="http://schemas.microsoft.com/office/powerpoint/2010/main" val="1699783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Consortium</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a:t>L</a:t>
            </a:r>
            <a:r>
              <a:rPr lang="en-US" dirty="0" smtClean="0"/>
              <a:t>et’s hear from Dr. Franklin on the yearlong program that includes nurses from education and clinical practice</a:t>
            </a:r>
            <a:r>
              <a:rPr lang="en-US" dirty="0"/>
              <a:t>. </a:t>
            </a:r>
            <a:r>
              <a:rPr lang="en-US" dirty="0">
                <a:hlinkClick r:id="rId2"/>
              </a:rPr>
              <a:t>https://www.nursing.umaryland.edu/academics/pe/leadership-consortium</a:t>
            </a:r>
            <a:r>
              <a:rPr lang="en-US" dirty="0" smtClean="0">
                <a:hlinkClick r:id="rId2"/>
              </a:rPr>
              <a:t>/</a:t>
            </a:r>
            <a:r>
              <a:rPr lang="en-US" dirty="0" smtClean="0"/>
              <a:t> </a:t>
            </a:r>
            <a:endParaRPr lang="en-US" dirty="0" smtClean="0"/>
          </a:p>
          <a:p>
            <a:pPr marL="0" indent="0">
              <a:buNone/>
            </a:pPr>
            <a:endParaRPr lang="en-US" dirty="0" smtClean="0"/>
          </a:p>
          <a:p>
            <a:r>
              <a:rPr lang="en-US" dirty="0" smtClean="0"/>
              <a:t>Nominees awarded: September, 2015</a:t>
            </a:r>
            <a:endParaRPr lang="en-US" dirty="0"/>
          </a:p>
          <a:p>
            <a:r>
              <a:rPr lang="en-US" dirty="0" smtClean="0"/>
              <a:t>Schedule: 10/14/15 Orientation </a:t>
            </a:r>
          </a:p>
          <a:p>
            <a:r>
              <a:rPr lang="en-US" dirty="0" smtClean="0"/>
              <a:t>Weeklong Session: January, </a:t>
            </a:r>
            <a:r>
              <a:rPr lang="en-US" dirty="0" smtClean="0"/>
              <a:t>2016 </a:t>
            </a:r>
            <a:endParaRPr lang="en-US" dirty="0" smtClean="0"/>
          </a:p>
          <a:p>
            <a:r>
              <a:rPr lang="en-US" dirty="0" smtClean="0"/>
              <a:t>Conclusion: </a:t>
            </a:r>
            <a:r>
              <a:rPr lang="en-US" dirty="0" smtClean="0"/>
              <a:t>Fall</a:t>
            </a:r>
            <a:r>
              <a:rPr lang="en-US" dirty="0" smtClean="0"/>
              <a:t>, </a:t>
            </a:r>
            <a:r>
              <a:rPr lang="en-US" dirty="0" smtClean="0"/>
              <a:t>2016</a:t>
            </a:r>
          </a:p>
        </p:txBody>
      </p:sp>
      <p:pic>
        <p:nvPicPr>
          <p:cNvPr id="6" name="Picture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6800" y="2438400"/>
            <a:ext cx="3470275" cy="965893"/>
          </a:xfrm>
        </p:spPr>
      </p:pic>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25</a:t>
            </a:fld>
            <a:endParaRPr lang="en-US"/>
          </a:p>
        </p:txBody>
      </p:sp>
      <p:sp>
        <p:nvSpPr>
          <p:cNvPr id="7" name="TextBox 6"/>
          <p:cNvSpPr txBox="1"/>
          <p:nvPr/>
        </p:nvSpPr>
        <p:spPr>
          <a:xfrm>
            <a:off x="4876800" y="4343400"/>
            <a:ext cx="4411543" cy="1477328"/>
          </a:xfrm>
          <a:prstGeom prst="rect">
            <a:avLst/>
          </a:prstGeom>
          <a:noFill/>
        </p:spPr>
        <p:txBody>
          <a:bodyPr wrap="square" rtlCol="0">
            <a:spAutoFit/>
          </a:bodyPr>
          <a:lstStyle/>
          <a:p>
            <a:r>
              <a:rPr lang="en-US" dirty="0" smtClean="0">
                <a:blipFill>
                  <a:blip r:embed="rId4"/>
                  <a:tile tx="0" ty="0" sx="100000" sy="100000" flip="none" algn="tl"/>
                </a:blipFill>
              </a:rPr>
              <a:t>To build leadership capacity and </a:t>
            </a:r>
          </a:p>
          <a:p>
            <a:r>
              <a:rPr lang="en-US" dirty="0">
                <a:blipFill>
                  <a:blip r:embed="rId4"/>
                  <a:tile tx="0" ty="0" sx="100000" sy="100000" flip="none" algn="tl"/>
                </a:blipFill>
              </a:rPr>
              <a:t>f</a:t>
            </a:r>
            <a:r>
              <a:rPr lang="en-US" dirty="0" smtClean="0">
                <a:blipFill>
                  <a:blip r:embed="rId4"/>
                  <a:tile tx="0" ty="0" sx="100000" sy="100000" flip="none" algn="tl"/>
                </a:blipFill>
              </a:rPr>
              <a:t>acilitate partnerships between</a:t>
            </a:r>
          </a:p>
          <a:p>
            <a:r>
              <a:rPr lang="en-US" dirty="0">
                <a:blipFill>
                  <a:blip r:embed="rId4"/>
                  <a:tile tx="0" ty="0" sx="100000" sy="100000" flip="none" algn="tl"/>
                </a:blipFill>
              </a:rPr>
              <a:t>n</a:t>
            </a:r>
            <a:r>
              <a:rPr lang="en-US" dirty="0" smtClean="0">
                <a:blipFill>
                  <a:blip r:embed="rId4"/>
                  <a:tile tx="0" ty="0" sx="100000" sy="100000" flip="none" algn="tl"/>
                </a:blipFill>
              </a:rPr>
              <a:t>ursing faculty and clinical</a:t>
            </a:r>
          </a:p>
          <a:p>
            <a:r>
              <a:rPr lang="en-US" dirty="0">
                <a:blipFill>
                  <a:blip r:embed="rId4"/>
                  <a:tile tx="0" ty="0" sx="100000" sy="100000" flip="none" algn="tl"/>
                </a:blipFill>
              </a:rPr>
              <a:t>p</a:t>
            </a:r>
            <a:r>
              <a:rPr lang="en-US" dirty="0" smtClean="0">
                <a:blipFill>
                  <a:blip r:embed="rId4"/>
                  <a:tile tx="0" ty="0" sx="100000" sy="100000" flip="none" algn="tl"/>
                </a:blipFill>
              </a:rPr>
              <a:t>ractice leaders for better patient</a:t>
            </a:r>
          </a:p>
          <a:p>
            <a:r>
              <a:rPr lang="en-US" dirty="0" smtClean="0">
                <a:blipFill>
                  <a:blip r:embed="rId4"/>
                  <a:tile tx="0" ty="0" sx="100000" sy="100000" flip="none" algn="tl"/>
                </a:blipFill>
              </a:rPr>
              <a:t>outcomes and nursing care.</a:t>
            </a:r>
          </a:p>
        </p:txBody>
      </p:sp>
    </p:spTree>
    <p:extLst>
      <p:ext uri="{BB962C8B-B14F-4D97-AF65-F5344CB8AC3E}">
        <p14:creationId xmlns:p14="http://schemas.microsoft.com/office/powerpoint/2010/main" val="3536294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ES-FAMI II</a:t>
            </a:r>
            <a:endParaRPr lang="en-US" dirty="0"/>
          </a:p>
        </p:txBody>
      </p:sp>
      <p:sp>
        <p:nvSpPr>
          <p:cNvPr id="3" name="Content Placeholder 2"/>
          <p:cNvSpPr>
            <a:spLocks noGrp="1"/>
          </p:cNvSpPr>
          <p:nvPr>
            <p:ph idx="1"/>
          </p:nvPr>
        </p:nvSpPr>
        <p:spPr/>
        <p:txBody>
          <a:bodyPr>
            <a:normAutofit/>
          </a:bodyPr>
          <a:lstStyle/>
          <a:p>
            <a:r>
              <a:rPr lang="en-US" dirty="0" smtClean="0"/>
              <a:t>Let’s hear from Dr. Lisa </a:t>
            </a:r>
            <a:r>
              <a:rPr lang="en-US" dirty="0" err="1" smtClean="0"/>
              <a:t>Seldomridge</a:t>
            </a:r>
            <a:r>
              <a:rPr lang="en-US" dirty="0" smtClean="0"/>
              <a:t> and her team from Salisbury University on their experiences and the continuation grant for NSP II 16-703:</a:t>
            </a:r>
          </a:p>
          <a:p>
            <a:endParaRPr lang="en-US" dirty="0"/>
          </a:p>
          <a:p>
            <a:pPr marL="0" indent="0">
              <a:buNone/>
            </a:pPr>
            <a:r>
              <a:rPr lang="en-US" i="1" dirty="0" smtClean="0">
                <a:solidFill>
                  <a:srgbClr val="002060"/>
                </a:solidFill>
              </a:rPr>
              <a:t>Eastern Shore- Faculty Academy and Mentoring Initiative II</a:t>
            </a:r>
            <a:endParaRPr lang="en-US" i="1" dirty="0">
              <a:solidFill>
                <a:srgbClr val="002060"/>
              </a:solidFill>
            </a:endParaRPr>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26</a:t>
            </a:fld>
            <a:endParaRPr lang="en-US"/>
          </a:p>
        </p:txBody>
      </p:sp>
    </p:spTree>
    <p:extLst>
      <p:ext uri="{BB962C8B-B14F-4D97-AF65-F5344CB8AC3E}">
        <p14:creationId xmlns:p14="http://schemas.microsoft.com/office/powerpoint/2010/main" val="340486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ES-WSFI</a:t>
            </a:r>
            <a:endParaRPr lang="en-US" dirty="0"/>
          </a:p>
        </p:txBody>
      </p:sp>
      <p:sp>
        <p:nvSpPr>
          <p:cNvPr id="3" name="Content Placeholder 2"/>
          <p:cNvSpPr>
            <a:spLocks noGrp="1"/>
          </p:cNvSpPr>
          <p:nvPr>
            <p:ph idx="1"/>
          </p:nvPr>
        </p:nvSpPr>
        <p:spPr/>
        <p:txBody>
          <a:bodyPr/>
          <a:lstStyle/>
          <a:p>
            <a:r>
              <a:rPr lang="en-US" dirty="0" smtClean="0"/>
              <a:t>Now, Dr. Willey will discuss the:</a:t>
            </a:r>
          </a:p>
          <a:p>
            <a:endParaRPr lang="en-US" dirty="0"/>
          </a:p>
          <a:p>
            <a:r>
              <a:rPr lang="en-US" i="1" dirty="0" smtClean="0">
                <a:solidFill>
                  <a:srgbClr val="002060"/>
                </a:solidFill>
              </a:rPr>
              <a:t>Eastern Shore-Western Shore Faculty Initiative</a:t>
            </a:r>
          </a:p>
          <a:p>
            <a:endParaRPr lang="en-US" dirty="0"/>
          </a:p>
          <a:p>
            <a:r>
              <a:rPr lang="en-US" dirty="0" smtClean="0"/>
              <a:t>Needs </a:t>
            </a:r>
            <a:r>
              <a:rPr lang="en-US" dirty="0" smtClean="0"/>
              <a:t>assessment  </a:t>
            </a:r>
            <a:r>
              <a:rPr lang="en-US" dirty="0" smtClean="0">
                <a:solidFill>
                  <a:srgbClr val="002060"/>
                </a:solidFill>
              </a:rPr>
              <a:t>( the group feedback suggested that the survey include in the subject line of the invitation email, “ NSP II Funded Survey” since Faculty are inundated with survey requests- need to set it apart)</a:t>
            </a:r>
            <a:endParaRPr lang="en-US" dirty="0" smtClean="0">
              <a:solidFill>
                <a:srgbClr val="002060"/>
              </a:solidFill>
            </a:endParaRPr>
          </a:p>
          <a:p>
            <a:endParaRPr lang="en-US" dirty="0"/>
          </a:p>
          <a:p>
            <a:r>
              <a:rPr lang="en-US" dirty="0" smtClean="0"/>
              <a:t>Goals and Objectives</a:t>
            </a:r>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27</a:t>
            </a:fld>
            <a:endParaRPr lang="en-US"/>
          </a:p>
        </p:txBody>
      </p:sp>
    </p:spTree>
    <p:extLst>
      <p:ext uri="{BB962C8B-B14F-4D97-AF65-F5344CB8AC3E}">
        <p14:creationId xmlns:p14="http://schemas.microsoft.com/office/powerpoint/2010/main" val="1531245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Luncheon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69383" y="1806575"/>
            <a:ext cx="5405233" cy="4052888"/>
          </a:xfrm>
        </p:spPr>
      </p:pic>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28</a:t>
            </a:fld>
            <a:endParaRPr lang="en-US"/>
          </a:p>
        </p:txBody>
      </p:sp>
    </p:spTree>
    <p:extLst>
      <p:ext uri="{BB962C8B-B14F-4D97-AF65-F5344CB8AC3E}">
        <p14:creationId xmlns:p14="http://schemas.microsoft.com/office/powerpoint/2010/main" val="1189721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Project Director Participants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Jane </a:t>
            </a:r>
            <a:r>
              <a:rPr lang="en-US" dirty="0" err="1" smtClean="0"/>
              <a:t>Kirschling</a:t>
            </a:r>
            <a:r>
              <a:rPr lang="en-US" dirty="0" smtClean="0"/>
              <a:t>, University of Maryland</a:t>
            </a:r>
            <a:endParaRPr lang="en-US" dirty="0"/>
          </a:p>
          <a:p>
            <a:pPr marL="0" indent="0">
              <a:buNone/>
            </a:pPr>
            <a:r>
              <a:rPr lang="en-US" dirty="0" smtClean="0"/>
              <a:t>Hayley Mark, Johns Hopkins University</a:t>
            </a:r>
          </a:p>
          <a:p>
            <a:pPr marL="0" indent="0">
              <a:buNone/>
            </a:pPr>
            <a:r>
              <a:rPr lang="en-US" dirty="0" err="1" smtClean="0"/>
              <a:t>Sabita</a:t>
            </a:r>
            <a:r>
              <a:rPr lang="en-US" dirty="0" smtClean="0"/>
              <a:t> </a:t>
            </a:r>
            <a:r>
              <a:rPr lang="en-US" dirty="0" err="1" smtClean="0"/>
              <a:t>Persaud</a:t>
            </a:r>
            <a:r>
              <a:rPr lang="en-US" dirty="0" smtClean="0"/>
              <a:t>, Notre Dame University of MD</a:t>
            </a:r>
          </a:p>
          <a:p>
            <a:pPr marL="0" indent="0">
              <a:buNone/>
            </a:pPr>
            <a:r>
              <a:rPr lang="en-US" dirty="0" smtClean="0"/>
              <a:t>Tracey Murray, Coppin State University</a:t>
            </a:r>
          </a:p>
          <a:p>
            <a:pPr marL="0" indent="0">
              <a:buNone/>
            </a:pPr>
            <a:r>
              <a:rPr lang="en-US" dirty="0" smtClean="0"/>
              <a:t>Karen </a:t>
            </a:r>
            <a:r>
              <a:rPr lang="en-US" dirty="0" err="1" smtClean="0"/>
              <a:t>Wons</a:t>
            </a:r>
            <a:r>
              <a:rPr lang="en-US" dirty="0" smtClean="0"/>
              <a:t>, Community College of </a:t>
            </a:r>
            <a:r>
              <a:rPr lang="en-US" dirty="0" smtClean="0"/>
              <a:t>Baltimore County</a:t>
            </a:r>
          </a:p>
          <a:p>
            <a:pPr marL="0" indent="0">
              <a:buNone/>
            </a:pPr>
            <a:r>
              <a:rPr lang="en-US" dirty="0" smtClean="0"/>
              <a:t>Joan Warren, </a:t>
            </a:r>
            <a:r>
              <a:rPr lang="en-US" dirty="0" err="1" smtClean="0"/>
              <a:t>Medstar</a:t>
            </a:r>
            <a:r>
              <a:rPr lang="en-US" dirty="0" smtClean="0"/>
              <a:t> Franklin Hospital</a:t>
            </a:r>
          </a:p>
          <a:p>
            <a:pPr marL="0" indent="0">
              <a:buNone/>
            </a:pPr>
            <a:r>
              <a:rPr lang="en-US" dirty="0" err="1" smtClean="0"/>
              <a:t>Maija</a:t>
            </a:r>
            <a:r>
              <a:rPr lang="en-US" dirty="0" smtClean="0"/>
              <a:t> Anderson, Morgan State University</a:t>
            </a:r>
          </a:p>
          <a:p>
            <a:pPr marL="0" indent="0">
              <a:buNone/>
            </a:pPr>
            <a:r>
              <a:rPr lang="en-US" dirty="0" smtClean="0"/>
              <a:t>Judith Blum, Community College of Baltimore County</a:t>
            </a:r>
            <a:endParaRPr lang="en-US" dirty="0" smtClean="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29</a:t>
            </a:fld>
            <a:endParaRPr lang="en-US"/>
          </a:p>
        </p:txBody>
      </p:sp>
    </p:spTree>
    <p:extLst>
      <p:ext uri="{BB962C8B-B14F-4D97-AF65-F5344CB8AC3E}">
        <p14:creationId xmlns:p14="http://schemas.microsoft.com/office/powerpoint/2010/main" val="934620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Health Services Cost Review Commission</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a:t>Hospital rate regulation in Maryland was established by an act of the Maryland legislature in 1971. The law created the </a:t>
            </a:r>
            <a:r>
              <a:rPr lang="en-US" b="1" dirty="0">
                <a:solidFill>
                  <a:srgbClr val="002060"/>
                </a:solidFill>
              </a:rPr>
              <a:t>Health Services Cost Review Commission (HSCRC)</a:t>
            </a:r>
            <a:r>
              <a:rPr lang="en-US" dirty="0">
                <a:solidFill>
                  <a:srgbClr val="002060"/>
                </a:solidFill>
              </a:rPr>
              <a:t>, </a:t>
            </a:r>
            <a:r>
              <a:rPr lang="en-US" dirty="0"/>
              <a:t>an independent State agency with seven Commissioners appointed by the Governor.</a:t>
            </a:r>
          </a:p>
          <a:p>
            <a:r>
              <a:rPr lang="en-US" dirty="0"/>
              <a:t>The law was strongly supported by the hospital industry. The HSCRC </a:t>
            </a:r>
            <a:r>
              <a:rPr lang="en-US" dirty="0" smtClean="0"/>
              <a:t>was </a:t>
            </a:r>
            <a:r>
              <a:rPr lang="en-US" dirty="0"/>
              <a:t>authorized to establish hospital rates to promote cost containment, access to care, equity, financial stability and hospital </a:t>
            </a:r>
            <a:r>
              <a:rPr lang="en-US" dirty="0" smtClean="0"/>
              <a:t>accountability for quality of care.</a:t>
            </a:r>
            <a:endParaRPr lang="en-US" dirty="0"/>
          </a:p>
          <a:p>
            <a:r>
              <a:rPr lang="en-US" dirty="0"/>
              <a:t>The HSCRC has set rates for all payers, including Medicare and Medicaid, since </a:t>
            </a:r>
            <a:r>
              <a:rPr lang="en-US" dirty="0" smtClean="0"/>
              <a:t>1977. </a:t>
            </a:r>
          </a:p>
          <a:p>
            <a:r>
              <a:rPr lang="en-US" b="1" dirty="0" smtClean="0">
                <a:solidFill>
                  <a:srgbClr val="002060"/>
                </a:solidFill>
              </a:rPr>
              <a:t>Maryland </a:t>
            </a:r>
            <a:r>
              <a:rPr lang="en-US" b="1" dirty="0">
                <a:solidFill>
                  <a:srgbClr val="002060"/>
                </a:solidFill>
              </a:rPr>
              <a:t>remains the only state to retain such a system</a:t>
            </a:r>
            <a:r>
              <a:rPr lang="en-US" dirty="0">
                <a:solidFill>
                  <a:srgbClr val="002060"/>
                </a:solidFill>
              </a:rPr>
              <a:t>.</a:t>
            </a:r>
            <a:r>
              <a:rPr lang="en-US" dirty="0"/>
              <a:t> </a:t>
            </a:r>
            <a:endParaRPr lang="en-US" dirty="0" smtClean="0"/>
          </a:p>
          <a:p>
            <a:r>
              <a:rPr lang="en-US" dirty="0" smtClean="0"/>
              <a:t>HSCRC provides funds for NSP I and NSP II</a:t>
            </a:r>
            <a:endParaRPr lang="en-US" dirty="0"/>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3</a:t>
            </a:fld>
            <a:endParaRPr lang="en-US"/>
          </a:p>
        </p:txBody>
      </p:sp>
    </p:spTree>
    <p:extLst>
      <p:ext uri="{BB962C8B-B14F-4D97-AF65-F5344CB8AC3E}">
        <p14:creationId xmlns:p14="http://schemas.microsoft.com/office/powerpoint/2010/main" val="1661481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Director Participants</a:t>
            </a:r>
            <a:endParaRPr lang="en-US" dirty="0"/>
          </a:p>
        </p:txBody>
      </p:sp>
      <p:sp>
        <p:nvSpPr>
          <p:cNvPr id="3" name="Content Placeholder 2"/>
          <p:cNvSpPr>
            <a:spLocks noGrp="1"/>
          </p:cNvSpPr>
          <p:nvPr>
            <p:ph idx="1"/>
          </p:nvPr>
        </p:nvSpPr>
        <p:spPr/>
        <p:txBody>
          <a:bodyPr>
            <a:normAutofit/>
          </a:bodyPr>
          <a:lstStyle/>
          <a:p>
            <a:r>
              <a:rPr lang="en-US" dirty="0" smtClean="0"/>
              <a:t>Judith </a:t>
            </a:r>
            <a:r>
              <a:rPr lang="en-US" dirty="0" err="1" smtClean="0"/>
              <a:t>Feustle</a:t>
            </a:r>
            <a:r>
              <a:rPr lang="en-US" dirty="0" smtClean="0"/>
              <a:t>, Stevenson University</a:t>
            </a:r>
          </a:p>
          <a:p>
            <a:r>
              <a:rPr lang="en-US" dirty="0"/>
              <a:t>Patricia Franklin, University of </a:t>
            </a:r>
            <a:r>
              <a:rPr lang="en-US" dirty="0" smtClean="0"/>
              <a:t>Maryland</a:t>
            </a:r>
          </a:p>
          <a:p>
            <a:r>
              <a:rPr lang="en-US" dirty="0" smtClean="0"/>
              <a:t>Louise Jenkins, </a:t>
            </a:r>
            <a:r>
              <a:rPr lang="en-US" dirty="0"/>
              <a:t>University of Maryland</a:t>
            </a:r>
          </a:p>
          <a:p>
            <a:r>
              <a:rPr lang="en-US" dirty="0"/>
              <a:t>Susan </a:t>
            </a:r>
            <a:r>
              <a:rPr lang="en-US" dirty="0" err="1" smtClean="0"/>
              <a:t>Bindon</a:t>
            </a:r>
            <a:r>
              <a:rPr lang="en-US" dirty="0"/>
              <a:t>,</a:t>
            </a:r>
            <a:r>
              <a:rPr lang="en-US" dirty="0" smtClean="0"/>
              <a:t> </a:t>
            </a:r>
            <a:r>
              <a:rPr lang="en-US" dirty="0"/>
              <a:t>University of Maryland</a:t>
            </a:r>
          </a:p>
          <a:p>
            <a:r>
              <a:rPr lang="en-US" dirty="0"/>
              <a:t>Carol </a:t>
            </a:r>
            <a:r>
              <a:rPr lang="en-US" dirty="0" smtClean="0"/>
              <a:t>O’Neil, </a:t>
            </a:r>
            <a:r>
              <a:rPr lang="en-US" dirty="0"/>
              <a:t>University of </a:t>
            </a:r>
            <a:r>
              <a:rPr lang="en-US" dirty="0" smtClean="0"/>
              <a:t>Maryland</a:t>
            </a:r>
          </a:p>
          <a:p>
            <a:r>
              <a:rPr lang="en-US" dirty="0" smtClean="0"/>
              <a:t>Linda Hickman, University of Maryland</a:t>
            </a:r>
            <a:endParaRPr lang="en-US" dirty="0"/>
          </a:p>
          <a:p>
            <a:endParaRPr lang="en-US" dirty="0" smtClean="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30</a:t>
            </a:fld>
            <a:endParaRPr lang="en-US"/>
          </a:p>
        </p:txBody>
      </p:sp>
    </p:spTree>
    <p:extLst>
      <p:ext uri="{BB962C8B-B14F-4D97-AF65-F5344CB8AC3E}">
        <p14:creationId xmlns:p14="http://schemas.microsoft.com/office/powerpoint/2010/main" val="3618350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Director Participants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Bonnie </a:t>
            </a:r>
            <a:r>
              <a:rPr lang="en-US" dirty="0" smtClean="0"/>
              <a:t>Fuller, Towson University</a:t>
            </a:r>
          </a:p>
          <a:p>
            <a:r>
              <a:rPr lang="en-US" dirty="0" smtClean="0"/>
              <a:t>Marie </a:t>
            </a:r>
            <a:r>
              <a:rPr lang="en-US" dirty="0" smtClean="0"/>
              <a:t>Nolan, Johns Hopkins University</a:t>
            </a:r>
          </a:p>
          <a:p>
            <a:r>
              <a:rPr lang="en-US" dirty="0" smtClean="0"/>
              <a:t>Pat </a:t>
            </a:r>
            <a:r>
              <a:rPr lang="en-US" dirty="0" err="1" smtClean="0"/>
              <a:t>Sipes</a:t>
            </a:r>
            <a:r>
              <a:rPr lang="en-US" dirty="0" smtClean="0"/>
              <a:t>, Howard Community College</a:t>
            </a:r>
          </a:p>
          <a:p>
            <a:r>
              <a:rPr lang="en-US" dirty="0" smtClean="0"/>
              <a:t>James Smith, Coppin State University</a:t>
            </a:r>
          </a:p>
          <a:p>
            <a:r>
              <a:rPr lang="en-US" dirty="0" smtClean="0"/>
              <a:t>Shannon </a:t>
            </a:r>
            <a:r>
              <a:rPr lang="en-US" dirty="0" err="1" smtClean="0"/>
              <a:t>Idzik</a:t>
            </a:r>
            <a:r>
              <a:rPr lang="en-US" dirty="0" smtClean="0"/>
              <a:t>, University of Maryland</a:t>
            </a:r>
          </a:p>
          <a:p>
            <a:r>
              <a:rPr lang="en-US" dirty="0" smtClean="0"/>
              <a:t>Scott </a:t>
            </a:r>
            <a:r>
              <a:rPr lang="en-US" dirty="0"/>
              <a:t>Olden- Baltimore City CC</a:t>
            </a:r>
          </a:p>
          <a:p>
            <a:r>
              <a:rPr lang="en-US" dirty="0" smtClean="0"/>
              <a:t>Pamela </a:t>
            </a:r>
            <a:r>
              <a:rPr lang="en-US" dirty="0"/>
              <a:t>Ambush-</a:t>
            </a:r>
            <a:r>
              <a:rPr lang="en-US" dirty="0" err="1"/>
              <a:t>Burrish</a:t>
            </a:r>
            <a:r>
              <a:rPr lang="en-US" dirty="0"/>
              <a:t>- Baltimore City CC</a:t>
            </a:r>
          </a:p>
          <a:p>
            <a:endParaRPr lang="en-US" dirty="0" smtClean="0"/>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31</a:t>
            </a:fld>
            <a:endParaRPr lang="en-US"/>
          </a:p>
        </p:txBody>
      </p:sp>
    </p:spTree>
    <p:extLst>
      <p:ext uri="{BB962C8B-B14F-4D97-AF65-F5344CB8AC3E}">
        <p14:creationId xmlns:p14="http://schemas.microsoft.com/office/powerpoint/2010/main" val="4073958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i="1" dirty="0"/>
              <a:t>1</a:t>
            </a:r>
            <a:r>
              <a:rPr lang="en-US" i="1" dirty="0" smtClean="0"/>
              <a:t>. AACN, Talking Points- HRSA Report on Nursing Workforce Projections through 2025</a:t>
            </a:r>
            <a:r>
              <a:rPr lang="en-US" i="1" dirty="0"/>
              <a:t>, </a:t>
            </a:r>
            <a:r>
              <a:rPr lang="en-US" i="1" dirty="0">
                <a:hlinkClick r:id="rId2"/>
              </a:rPr>
              <a:t>http://</a:t>
            </a:r>
            <a:r>
              <a:rPr lang="en-US" i="1" dirty="0" smtClean="0">
                <a:hlinkClick r:id="rId2"/>
              </a:rPr>
              <a:t>www.aacn.nche.edu/media-relations/HRSA-Nursing-Workforce-Projections.pdf</a:t>
            </a:r>
            <a:r>
              <a:rPr lang="en-US" i="1" dirty="0" smtClean="0"/>
              <a:t> </a:t>
            </a:r>
          </a:p>
          <a:p>
            <a:pPr marL="0" indent="0">
              <a:buNone/>
            </a:pPr>
            <a:r>
              <a:rPr lang="en-US" i="1" dirty="0" smtClean="0"/>
              <a:t>2. The </a:t>
            </a:r>
            <a:r>
              <a:rPr lang="en-US" i="1" dirty="0"/>
              <a:t>Future of Nursing: Leading Change, Advancing </a:t>
            </a:r>
            <a:r>
              <a:rPr lang="en-US" i="1" dirty="0" smtClean="0"/>
              <a:t>Health</a:t>
            </a:r>
            <a:r>
              <a:rPr lang="en-US" dirty="0"/>
              <a:t>,</a:t>
            </a:r>
            <a:r>
              <a:rPr lang="en-US" dirty="0" smtClean="0"/>
              <a:t> (2010) Institute </a:t>
            </a:r>
            <a:r>
              <a:rPr lang="en-US" dirty="0"/>
              <a:t>of Medicine (IOM), </a:t>
            </a:r>
            <a:r>
              <a:rPr lang="en-US" dirty="0">
                <a:hlinkClick r:id="rId3"/>
              </a:rPr>
              <a:t>http://</a:t>
            </a:r>
            <a:r>
              <a:rPr lang="en-US" dirty="0" smtClean="0">
                <a:hlinkClick r:id="rId3"/>
              </a:rPr>
              <a:t>www.thefutureofnursing.org/IOM-Report</a:t>
            </a:r>
            <a:r>
              <a:rPr lang="en-US" dirty="0" smtClean="0"/>
              <a:t> </a:t>
            </a:r>
            <a:endParaRPr lang="en-US" dirty="0"/>
          </a:p>
          <a:p>
            <a:pPr marL="0" indent="0">
              <a:buNone/>
            </a:pPr>
            <a:r>
              <a:rPr lang="en-US" dirty="0" smtClean="0"/>
              <a:t>3. Health Services Cost Review Commission, Nurse </a:t>
            </a:r>
            <a:r>
              <a:rPr lang="en-US" dirty="0"/>
              <a:t>Support Program I and II, </a:t>
            </a:r>
            <a:r>
              <a:rPr lang="en-US" dirty="0">
                <a:hlinkClick r:id="rId4"/>
              </a:rPr>
              <a:t>http://www.hscrc.state.md.us</a:t>
            </a:r>
            <a:r>
              <a:rPr lang="en-US" dirty="0" smtClean="0">
                <a:hlinkClick r:id="rId4"/>
              </a:rPr>
              <a:t>/</a:t>
            </a:r>
            <a:r>
              <a:rPr lang="en-US" dirty="0" smtClean="0"/>
              <a:t> </a:t>
            </a:r>
          </a:p>
          <a:p>
            <a:pPr marL="0" indent="0">
              <a:buNone/>
            </a:pPr>
            <a:r>
              <a:rPr lang="en-US" dirty="0" smtClean="0"/>
              <a:t>4. Maryland Higher </a:t>
            </a:r>
            <a:r>
              <a:rPr lang="en-US" dirty="0"/>
              <a:t>Education </a:t>
            </a:r>
            <a:r>
              <a:rPr lang="en-US" dirty="0" smtClean="0"/>
              <a:t>Commission </a:t>
            </a:r>
            <a:r>
              <a:rPr lang="en-US" dirty="0">
                <a:hlinkClick r:id="rId5"/>
              </a:rPr>
              <a:t>http://</a:t>
            </a:r>
            <a:r>
              <a:rPr lang="en-US" dirty="0" smtClean="0">
                <a:hlinkClick r:id="rId5"/>
              </a:rPr>
              <a:t>www.mhec.state.md.us/grants/nspii/nspii.asp</a:t>
            </a:r>
            <a:endParaRPr lang="en-US" dirty="0" smtClean="0"/>
          </a:p>
          <a:p>
            <a:pPr marL="0" indent="0">
              <a:buNone/>
            </a:pPr>
            <a:r>
              <a:rPr lang="en-US" dirty="0" smtClean="0"/>
              <a:t>5. Maryland Regional Action Coalition Recommendation #1 subcommittee needs </a:t>
            </a:r>
            <a:r>
              <a:rPr lang="en-US" dirty="0"/>
              <a:t>a member of MCNP, </a:t>
            </a:r>
            <a:r>
              <a:rPr lang="en-US" dirty="0">
                <a:hlinkClick r:id="rId6"/>
              </a:rPr>
              <a:t>https://</a:t>
            </a:r>
            <a:r>
              <a:rPr lang="en-US" dirty="0" smtClean="0">
                <a:hlinkClick r:id="rId6"/>
              </a:rPr>
              <a:t>maapconline.enpnetwork.com/nurse-practitioner-news/3145-the-maryland-regional-action-coalition-recommendation-1-subcommittee-needs-a-member-of-mcnp</a:t>
            </a:r>
            <a:r>
              <a:rPr lang="en-US" dirty="0" smtClean="0"/>
              <a:t>  </a:t>
            </a:r>
          </a:p>
          <a:p>
            <a:pPr marL="0" indent="0">
              <a:buNone/>
            </a:pPr>
            <a:r>
              <a:rPr lang="en-US" dirty="0" smtClean="0"/>
              <a:t>6. Nurse Support Program II </a:t>
            </a:r>
            <a:r>
              <a:rPr lang="en-US" dirty="0" smtClean="0">
                <a:hlinkClick r:id="rId7"/>
              </a:rPr>
              <a:t>www.nursesupport.org</a:t>
            </a:r>
            <a:r>
              <a:rPr lang="en-US" dirty="0" smtClean="0"/>
              <a:t> </a:t>
            </a:r>
          </a:p>
          <a:p>
            <a:pPr marL="0" indent="0">
              <a:buNone/>
            </a:pPr>
            <a:r>
              <a:rPr lang="en-US" dirty="0"/>
              <a:t>7. U.S. Department of Health and Human Services, Health Resources and Services Administration, National Center for Health Workforce Analysis. The Future of the Nursing Workforce: National- and State-Level Projections, 2012-2025. Rockville, Maryland, 2014. </a:t>
            </a:r>
            <a:r>
              <a:rPr lang="en-US" dirty="0">
                <a:hlinkClick r:id="rId8"/>
              </a:rPr>
              <a:t>http://</a:t>
            </a:r>
            <a:r>
              <a:rPr lang="en-US" dirty="0" smtClean="0">
                <a:hlinkClick r:id="rId8"/>
              </a:rPr>
              <a:t>bhpr.hrsa.gov/healthworkforce/supplydemand/nursing/workforceprojections/nursingprojections.pdf</a:t>
            </a:r>
            <a:r>
              <a:rPr lang="en-US" dirty="0" smtClean="0"/>
              <a:t> </a:t>
            </a:r>
          </a:p>
          <a:p>
            <a:pPr marL="0" indent="0">
              <a:buNone/>
            </a:pPr>
            <a:r>
              <a:rPr lang="en-US" dirty="0"/>
              <a:t>8</a:t>
            </a:r>
            <a:r>
              <a:rPr lang="en-US" dirty="0" smtClean="0"/>
              <a:t>. Wilson, Marissa (2014). </a:t>
            </a:r>
            <a:r>
              <a:rPr lang="en-US" i="1" dirty="0" smtClean="0"/>
              <a:t>Dissemination Presentation</a:t>
            </a:r>
            <a:r>
              <a:rPr lang="en-US" dirty="0" smtClean="0"/>
              <a:t>, JHUSON ( slides 17-20)</a:t>
            </a:r>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32</a:t>
            </a:fld>
            <a:endParaRPr lang="en-US"/>
          </a:p>
        </p:txBody>
      </p:sp>
    </p:spTree>
    <p:extLst>
      <p:ext uri="{BB962C8B-B14F-4D97-AF65-F5344CB8AC3E}">
        <p14:creationId xmlns:p14="http://schemas.microsoft.com/office/powerpoint/2010/main" val="2501979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2449513"/>
          </a:xfrm>
        </p:spPr>
        <p:txBody>
          <a:bodyPr/>
          <a:lstStyle/>
          <a:p>
            <a:r>
              <a:rPr lang="en-US" dirty="0" smtClean="0"/>
              <a:t>Stay safe- See you again soon!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94938" y="888351"/>
            <a:ext cx="3395749" cy="4530436"/>
          </a:xfrm>
        </p:spPr>
      </p:pic>
      <p:sp>
        <p:nvSpPr>
          <p:cNvPr id="5" name="Text Placeholder 4"/>
          <p:cNvSpPr>
            <a:spLocks noGrp="1"/>
          </p:cNvSpPr>
          <p:nvPr>
            <p:ph type="body" sz="half" idx="2"/>
          </p:nvPr>
        </p:nvSpPr>
        <p:spPr>
          <a:xfrm>
            <a:off x="1066800" y="914401"/>
            <a:ext cx="2603292" cy="4946648"/>
          </a:xfrm>
        </p:spPr>
        <p:txBody>
          <a:bodyPr>
            <a:normAutofit/>
          </a:bodyPr>
          <a:lstStyle/>
          <a:p>
            <a:endParaRPr lang="en-US" dirty="0"/>
          </a:p>
          <a:p>
            <a:endParaRPr lang="en-US" dirty="0" smtClean="0"/>
          </a:p>
        </p:txBody>
      </p:sp>
      <p:sp>
        <p:nvSpPr>
          <p:cNvPr id="6" name="Slide Number Placeholder 5"/>
          <p:cNvSpPr>
            <a:spLocks noGrp="1"/>
          </p:cNvSpPr>
          <p:nvPr>
            <p:ph type="sldNum" sz="quarter" idx="12"/>
          </p:nvPr>
        </p:nvSpPr>
        <p:spPr/>
        <p:txBody>
          <a:bodyPr>
            <a:normAutofit lnSpcReduction="10000"/>
          </a:bodyPr>
          <a:lstStyle/>
          <a:p>
            <a:fld id="{39D0BF19-254C-49A3-8134-18DED6B86F43}" type="slidenum">
              <a:rPr lang="en-US" smtClean="0"/>
              <a:t>33</a:t>
            </a:fld>
            <a:endParaRPr lang="en-US"/>
          </a:p>
        </p:txBody>
      </p:sp>
    </p:spTree>
    <p:extLst>
      <p:ext uri="{BB962C8B-B14F-4D97-AF65-F5344CB8AC3E}">
        <p14:creationId xmlns:p14="http://schemas.microsoft.com/office/powerpoint/2010/main" val="1704210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HSCRC and CMS Agreement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p>
          <a:p>
            <a:pPr marL="0" indent="0">
              <a:buNone/>
            </a:pPr>
            <a:r>
              <a:rPr lang="en-US" b="1" dirty="0">
                <a:solidFill>
                  <a:srgbClr val="002060"/>
                </a:solidFill>
              </a:rPr>
              <a:t> </a:t>
            </a:r>
            <a:r>
              <a:rPr lang="en-US" b="1" dirty="0" smtClean="0">
                <a:solidFill>
                  <a:srgbClr val="002060"/>
                </a:solidFill>
              </a:rPr>
              <a:t>            Modernization of the All Payer Waiver</a:t>
            </a:r>
          </a:p>
          <a:p>
            <a:pPr marL="0" indent="0">
              <a:buNone/>
            </a:pPr>
            <a:r>
              <a:rPr lang="en-US" dirty="0"/>
              <a:t>This model will require Maryland to generate </a:t>
            </a:r>
            <a:r>
              <a:rPr lang="en-US" b="1" dirty="0">
                <a:solidFill>
                  <a:srgbClr val="002060"/>
                </a:solidFill>
              </a:rPr>
              <a:t>$330 million in Medicare savings over a five year performance </a:t>
            </a:r>
            <a:r>
              <a:rPr lang="en-US" b="1" dirty="0" smtClean="0">
                <a:solidFill>
                  <a:srgbClr val="002060"/>
                </a:solidFill>
              </a:rPr>
              <a:t>period.</a:t>
            </a:r>
            <a:endParaRPr lang="en-US" b="1" dirty="0">
              <a:solidFill>
                <a:srgbClr val="002060"/>
              </a:solidFill>
            </a:endParaRPr>
          </a:p>
          <a:p>
            <a:pPr marL="0" indent="0">
              <a:buNone/>
            </a:pPr>
            <a:r>
              <a:rPr lang="en-US" dirty="0">
                <a:solidFill>
                  <a:srgbClr val="002060"/>
                </a:solidFill>
              </a:rPr>
              <a:t/>
            </a:r>
            <a:br>
              <a:rPr lang="en-US" dirty="0">
                <a:solidFill>
                  <a:srgbClr val="002060"/>
                </a:solidFill>
              </a:rPr>
            </a:br>
            <a:r>
              <a:rPr lang="en-US" dirty="0" smtClean="0"/>
              <a:t>        </a:t>
            </a:r>
            <a:r>
              <a:rPr lang="en-US" b="1" dirty="0" smtClean="0">
                <a:solidFill>
                  <a:srgbClr val="002060"/>
                </a:solidFill>
              </a:rPr>
              <a:t>Goals and Timelines for hospital performance</a:t>
            </a:r>
          </a:p>
          <a:p>
            <a:pPr marL="0" indent="0">
              <a:buNone/>
            </a:pPr>
            <a:r>
              <a:rPr lang="en-US" dirty="0"/>
              <a:t>Q</a:t>
            </a:r>
            <a:r>
              <a:rPr lang="en-US" dirty="0" smtClean="0"/>
              <a:t>uality </a:t>
            </a:r>
            <a:r>
              <a:rPr lang="en-US" dirty="0"/>
              <a:t>improvements, including reductions in Maryland hospitals’ 30-day hospital readmissions rate and hospital acquired conditions </a:t>
            </a:r>
            <a:r>
              <a:rPr lang="en-US" dirty="0" smtClean="0"/>
              <a:t>rate will decrease 30% over 5 yrs. </a:t>
            </a:r>
            <a:r>
              <a:rPr lang="en-US" dirty="0"/>
              <a:t>Maryland will limit all-payer per capita hospital growth, including inpatient and outpatient care, to 3.58 percent.</a:t>
            </a:r>
          </a:p>
          <a:p>
            <a:pPr marL="0" indent="0">
              <a:buNone/>
            </a:pPr>
            <a:r>
              <a:rPr lang="en-US" dirty="0" smtClean="0"/>
              <a:t>    </a:t>
            </a:r>
          </a:p>
          <a:p>
            <a:pPr marL="0" indent="0">
              <a:buNone/>
            </a:pPr>
            <a:r>
              <a:rPr lang="en-US" b="1" dirty="0"/>
              <a:t> </a:t>
            </a:r>
            <a:r>
              <a:rPr lang="en-US" b="1" dirty="0" smtClean="0"/>
              <a:t>        </a:t>
            </a:r>
            <a:r>
              <a:rPr lang="en-US" b="1" dirty="0" smtClean="0">
                <a:solidFill>
                  <a:srgbClr val="002060"/>
                </a:solidFill>
              </a:rPr>
              <a:t>Importance of Nurses to Successful Outcomes</a:t>
            </a:r>
          </a:p>
          <a:p>
            <a:pPr marL="0" indent="0">
              <a:buNone/>
            </a:pPr>
            <a:r>
              <a:rPr lang="en-US" dirty="0" smtClean="0"/>
              <a:t>RNs + Quality + Safety= Better Care &amp; Health @ Lower Cost</a:t>
            </a:r>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4</a:t>
            </a:fld>
            <a:endParaRPr lang="en-US"/>
          </a:p>
        </p:txBody>
      </p:sp>
    </p:spTree>
    <p:extLst>
      <p:ext uri="{BB962C8B-B14F-4D97-AF65-F5344CB8AC3E}">
        <p14:creationId xmlns:p14="http://schemas.microsoft.com/office/powerpoint/2010/main" val="195318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Maryland Higher Education Commission</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smtClean="0"/>
              <a:t>MHEC </a:t>
            </a:r>
            <a:r>
              <a:rPr lang="en-US" dirty="0"/>
              <a:t>is the State of Maryland's higher education coordinating board responsible for establishing statewide policies for Maryland public and private colleges and universities and for-profit career schools</a:t>
            </a:r>
            <a:r>
              <a:rPr lang="en-US" dirty="0" smtClean="0"/>
              <a:t>.</a:t>
            </a:r>
          </a:p>
          <a:p>
            <a:r>
              <a:rPr lang="en-US" dirty="0" smtClean="0"/>
              <a:t>MHEC Administers the Nurse Support Program II through the Office of Outreach &amp; Grants Management </a:t>
            </a:r>
          </a:p>
          <a:p>
            <a:pPr marL="0" indent="0">
              <a:buNone/>
            </a:pPr>
            <a:r>
              <a:rPr lang="en-US" dirty="0"/>
              <a:t> </a:t>
            </a:r>
            <a:r>
              <a:rPr lang="en-US" dirty="0" smtClean="0"/>
              <a:t>   </a:t>
            </a:r>
            <a:r>
              <a:rPr lang="en-US" b="1" dirty="0" smtClean="0">
                <a:solidFill>
                  <a:srgbClr val="002060"/>
                </a:solidFill>
              </a:rPr>
              <a:t>Responsible for: NSP II – Goals/ Deliverables </a:t>
            </a:r>
          </a:p>
          <a:p>
            <a:pPr marL="0" indent="0">
              <a:buNone/>
            </a:pPr>
            <a:r>
              <a:rPr lang="en-US" b="1" dirty="0"/>
              <a:t> </a:t>
            </a:r>
            <a:r>
              <a:rPr lang="en-US" b="1" dirty="0" smtClean="0"/>
              <a:t>   </a:t>
            </a:r>
            <a:r>
              <a:rPr lang="en-US" dirty="0" smtClean="0"/>
              <a:t>NSP II Request </a:t>
            </a:r>
            <a:r>
              <a:rPr lang="en-US" dirty="0"/>
              <a:t>for </a:t>
            </a:r>
            <a:r>
              <a:rPr lang="en-US" dirty="0" smtClean="0"/>
              <a:t>Applications- FON Goals  </a:t>
            </a:r>
            <a:r>
              <a:rPr lang="en-US" b="1" dirty="0" smtClean="0">
                <a:solidFill>
                  <a:srgbClr val="002060"/>
                </a:solidFill>
              </a:rPr>
              <a:t>(2011- 2020)</a:t>
            </a:r>
          </a:p>
          <a:p>
            <a:pPr marL="0" indent="0">
              <a:buNone/>
            </a:pPr>
            <a:r>
              <a:rPr lang="en-US" dirty="0"/>
              <a:t> </a:t>
            </a:r>
            <a:r>
              <a:rPr lang="en-US" dirty="0" smtClean="0"/>
              <a:t>   Grant Processes &amp; Funds Disbursement </a:t>
            </a:r>
          </a:p>
          <a:p>
            <a:pPr marL="0" indent="0">
              <a:buNone/>
            </a:pPr>
            <a:r>
              <a:rPr lang="en-US" dirty="0"/>
              <a:t> </a:t>
            </a:r>
            <a:r>
              <a:rPr lang="en-US" dirty="0" smtClean="0"/>
              <a:t>   Program Oversight &amp; NSP II Evaluation </a:t>
            </a:r>
            <a:r>
              <a:rPr lang="en-US" b="1" dirty="0" smtClean="0">
                <a:solidFill>
                  <a:srgbClr val="002060"/>
                </a:solidFill>
              </a:rPr>
              <a:t>(2014-15)</a:t>
            </a:r>
          </a:p>
          <a:p>
            <a:pPr marL="0" indent="0">
              <a:buNone/>
            </a:pPr>
            <a:r>
              <a:rPr lang="en-US" b="1" dirty="0"/>
              <a:t> </a:t>
            </a:r>
            <a:r>
              <a:rPr lang="en-US" b="1" dirty="0" smtClean="0"/>
              <a:t>   </a:t>
            </a:r>
            <a:r>
              <a:rPr lang="en-US" b="1" dirty="0" smtClean="0">
                <a:solidFill>
                  <a:srgbClr val="002060"/>
                </a:solidFill>
              </a:rPr>
              <a:t>NSP II original 10 yrs. grant evaluation/close out </a:t>
            </a:r>
          </a:p>
          <a:p>
            <a:pPr marL="0" indent="0">
              <a:buNone/>
            </a:pPr>
            <a:r>
              <a:rPr lang="en-US" b="1" dirty="0">
                <a:solidFill>
                  <a:srgbClr val="002060"/>
                </a:solidFill>
              </a:rPr>
              <a:t> </a:t>
            </a:r>
            <a:r>
              <a:rPr lang="en-US" b="1" dirty="0" smtClean="0">
                <a:solidFill>
                  <a:srgbClr val="002060"/>
                </a:solidFill>
              </a:rPr>
              <a:t>   NSP II initiation of next 5 yrs. renewal period </a:t>
            </a:r>
          </a:p>
          <a:p>
            <a:pPr marL="0" indent="0">
              <a:buNone/>
            </a:pPr>
            <a:r>
              <a:rPr lang="en-US" b="1" dirty="0">
                <a:solidFill>
                  <a:srgbClr val="002060"/>
                </a:solidFill>
              </a:rPr>
              <a:t> </a:t>
            </a:r>
            <a:r>
              <a:rPr lang="en-US" b="1" dirty="0" smtClean="0">
                <a:solidFill>
                  <a:srgbClr val="002060"/>
                </a:solidFill>
              </a:rPr>
              <a:t>   Faculty scholarships, grants &amp; fellowships </a:t>
            </a:r>
            <a:endParaRPr lang="en-US" b="1" dirty="0">
              <a:solidFill>
                <a:srgbClr val="002060"/>
              </a:solidFill>
            </a:endParaRPr>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5</a:t>
            </a:fld>
            <a:endParaRPr lang="en-US"/>
          </a:p>
        </p:txBody>
      </p:sp>
    </p:spTree>
    <p:extLst>
      <p:ext uri="{BB962C8B-B14F-4D97-AF65-F5344CB8AC3E}">
        <p14:creationId xmlns:p14="http://schemas.microsoft.com/office/powerpoint/2010/main" val="133130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Joint Commission- 2015</a:t>
            </a:r>
            <a:endParaRPr lang="en-US" dirty="0"/>
          </a:p>
        </p:txBody>
      </p:sp>
      <p:sp>
        <p:nvSpPr>
          <p:cNvPr id="3" name="Content Placeholder 2"/>
          <p:cNvSpPr>
            <a:spLocks noGrp="1"/>
          </p:cNvSpPr>
          <p:nvPr>
            <p:ph idx="1"/>
          </p:nvPr>
        </p:nvSpPr>
        <p:spPr>
          <a:xfrm>
            <a:off x="1219199" y="1807361"/>
            <a:ext cx="6915355" cy="3602839"/>
          </a:xfrm>
        </p:spPr>
        <p:txBody>
          <a:bodyPr>
            <a:normAutofit/>
          </a:bodyPr>
          <a:lstStyle/>
          <a:p>
            <a:r>
              <a:rPr lang="en-US" sz="2800" dirty="0" smtClean="0"/>
              <a:t>“</a:t>
            </a:r>
            <a:r>
              <a:rPr lang="en-US" sz="2000" dirty="0" smtClean="0"/>
              <a:t>In an integrated patient safety system, staff and leaders work together to eliminate complacency, promote collective mindfulness, treat each other with respect and compassion, and learn from their patient safety events, including close calls and other system failures that have not yet led to patient harm.” – The Joint Commission </a:t>
            </a:r>
            <a:r>
              <a:rPr lang="en-US" sz="2000" b="1" dirty="0" smtClean="0">
                <a:solidFill>
                  <a:srgbClr val="002060"/>
                </a:solidFill>
              </a:rPr>
              <a:t>2015 Comprehensive Accreditation Manual</a:t>
            </a:r>
            <a:r>
              <a:rPr lang="en-US" sz="2000" dirty="0" smtClean="0">
                <a:solidFill>
                  <a:srgbClr val="002060"/>
                </a:solidFill>
              </a:rPr>
              <a:t> </a:t>
            </a:r>
            <a:r>
              <a:rPr lang="en-US" sz="2000" dirty="0" smtClean="0"/>
              <a:t>for Hospitals The Patient Safety Systems Chapter</a:t>
            </a:r>
            <a:endParaRPr lang="en-US" sz="2000"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6</a:t>
            </a:fld>
            <a:endParaRPr lang="en-US"/>
          </a:p>
        </p:txBody>
      </p:sp>
    </p:spTree>
    <p:extLst>
      <p:ext uri="{BB962C8B-B14F-4D97-AF65-F5344CB8AC3E}">
        <p14:creationId xmlns:p14="http://schemas.microsoft.com/office/powerpoint/2010/main" val="4275181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HRSA Report on Nursing Workforce</a:t>
            </a:r>
            <a:endParaRPr lang="en-US" dirty="0"/>
          </a:p>
        </p:txBody>
      </p:sp>
      <p:sp>
        <p:nvSpPr>
          <p:cNvPr id="3" name="Content Placeholder 2"/>
          <p:cNvSpPr>
            <a:spLocks noGrp="1"/>
          </p:cNvSpPr>
          <p:nvPr>
            <p:ph idx="1"/>
          </p:nvPr>
        </p:nvSpPr>
        <p:spPr/>
        <p:txBody>
          <a:bodyPr>
            <a:normAutofit/>
          </a:bodyPr>
          <a:lstStyle/>
          <a:p>
            <a:r>
              <a:rPr lang="en-US" dirty="0" smtClean="0"/>
              <a:t>The Future of the Nursing Workforce: National- and State-Level Projections, 2012-2025 (December, 2014) </a:t>
            </a:r>
          </a:p>
          <a:p>
            <a:r>
              <a:rPr lang="en-US" dirty="0" smtClean="0"/>
              <a:t>Nationally- expect 340,000 Excess RNs</a:t>
            </a:r>
            <a:endParaRPr lang="en-US" dirty="0"/>
          </a:p>
          <a:p>
            <a:r>
              <a:rPr lang="en-US" dirty="0" smtClean="0"/>
              <a:t>16 out of 50 states will experience a shortage</a:t>
            </a:r>
            <a:endParaRPr lang="en-US" dirty="0"/>
          </a:p>
          <a:p>
            <a:r>
              <a:rPr lang="en-US" dirty="0" smtClean="0"/>
              <a:t>Maryland is one of the 16 states- with an expected shortfall of </a:t>
            </a:r>
            <a:r>
              <a:rPr lang="en-US" b="1" dirty="0" smtClean="0">
                <a:solidFill>
                  <a:srgbClr val="002060"/>
                </a:solidFill>
              </a:rPr>
              <a:t>(-12,100) </a:t>
            </a:r>
            <a:r>
              <a:rPr lang="en-US" dirty="0" smtClean="0"/>
              <a:t>RNs</a:t>
            </a:r>
          </a:p>
          <a:p>
            <a:r>
              <a:rPr lang="en-US" dirty="0" smtClean="0"/>
              <a:t>Notice the AACN Talking Points- forecasted </a:t>
            </a:r>
            <a:r>
              <a:rPr lang="en-US" dirty="0" smtClean="0">
                <a:solidFill>
                  <a:schemeClr val="tx1">
                    <a:lumMod val="85000"/>
                    <a:lumOff val="15000"/>
                  </a:schemeClr>
                </a:solidFill>
              </a:rPr>
              <a:t>&gt; shortage </a:t>
            </a:r>
            <a:endParaRPr lang="en-US" dirty="0">
              <a:solidFill>
                <a:schemeClr val="tx1">
                  <a:lumMod val="85000"/>
                  <a:lumOff val="15000"/>
                </a:schemeClr>
              </a:solidFill>
            </a:endParaRPr>
          </a:p>
          <a:p>
            <a:r>
              <a:rPr lang="en-US" dirty="0" smtClean="0"/>
              <a:t>Why was NSP II Funded for 5 more years?</a:t>
            </a:r>
          </a:p>
          <a:p>
            <a:pPr marL="0" indent="0">
              <a:buNone/>
            </a:pPr>
            <a:r>
              <a:rPr lang="en-US" dirty="0" smtClean="0"/>
              <a:t>   </a:t>
            </a:r>
            <a:r>
              <a:rPr lang="en-US" b="1" i="1" u="sng" dirty="0" smtClean="0">
                <a:solidFill>
                  <a:srgbClr val="002060"/>
                </a:solidFill>
              </a:rPr>
              <a:t>NSP II Evaluation findings &amp; projected RNs needs</a:t>
            </a:r>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7</a:t>
            </a:fld>
            <a:endParaRPr lang="en-US"/>
          </a:p>
        </p:txBody>
      </p:sp>
    </p:spTree>
    <p:extLst>
      <p:ext uri="{BB962C8B-B14F-4D97-AF65-F5344CB8AC3E}">
        <p14:creationId xmlns:p14="http://schemas.microsoft.com/office/powerpoint/2010/main" val="1222429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Nurse Support since 1986</a:t>
            </a:r>
            <a:endParaRPr lang="en-US" dirty="0"/>
          </a:p>
        </p:txBody>
      </p:sp>
      <p:sp>
        <p:nvSpPr>
          <p:cNvPr id="3" name="Content Placeholder 2"/>
          <p:cNvSpPr>
            <a:spLocks noGrp="1"/>
          </p:cNvSpPr>
          <p:nvPr>
            <p:ph idx="1"/>
          </p:nvPr>
        </p:nvSpPr>
        <p:spPr/>
        <p:txBody>
          <a:bodyPr>
            <a:normAutofit/>
          </a:bodyPr>
          <a:lstStyle/>
          <a:p>
            <a:r>
              <a:rPr lang="en-US" dirty="0" smtClean="0"/>
              <a:t>Hospitals fund each NSP Program</a:t>
            </a:r>
          </a:p>
          <a:p>
            <a:r>
              <a:rPr lang="en-US" dirty="0" smtClean="0"/>
              <a:t>NSP I and NSP II both receive up </a:t>
            </a:r>
            <a:r>
              <a:rPr lang="en-US" dirty="0"/>
              <a:t>to 0.1% of the hospital gross patient revenue</a:t>
            </a:r>
            <a:r>
              <a:rPr lang="en-US" dirty="0" smtClean="0"/>
              <a:t>  </a:t>
            </a:r>
          </a:p>
          <a:p>
            <a:r>
              <a:rPr lang="en-US" dirty="0" smtClean="0"/>
              <a:t>Expected funding for NSP II </a:t>
            </a:r>
            <a:r>
              <a:rPr lang="en-US" b="1" dirty="0" smtClean="0">
                <a:solidFill>
                  <a:srgbClr val="002060"/>
                </a:solidFill>
              </a:rPr>
              <a:t>~~$15 mil/yr.</a:t>
            </a:r>
          </a:p>
          <a:p>
            <a:r>
              <a:rPr lang="en-US" dirty="0" smtClean="0"/>
              <a:t>Program funded for 5 years</a:t>
            </a:r>
          </a:p>
          <a:p>
            <a:r>
              <a:rPr lang="en-US" dirty="0" smtClean="0"/>
              <a:t>FY 2015-2020</a:t>
            </a:r>
          </a:p>
          <a:p>
            <a:r>
              <a:rPr lang="en-US" dirty="0" smtClean="0"/>
              <a:t>Awarded/collected funds released over 1-5 yrs.</a:t>
            </a:r>
          </a:p>
          <a:p>
            <a:r>
              <a:rPr lang="en-US" dirty="0" smtClean="0"/>
              <a:t>Evaluation informs future funding</a:t>
            </a:r>
          </a:p>
          <a:p>
            <a:endParaRPr lang="en-US" dirty="0"/>
          </a:p>
          <a:p>
            <a:endParaRPr lang="en-US"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8</a:t>
            </a:fld>
            <a:endParaRPr lang="en-US"/>
          </a:p>
        </p:txBody>
      </p:sp>
    </p:spTree>
    <p:extLst>
      <p:ext uri="{BB962C8B-B14F-4D97-AF65-F5344CB8AC3E}">
        <p14:creationId xmlns:p14="http://schemas.microsoft.com/office/powerpoint/2010/main" val="3134821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NSP II</a:t>
            </a:r>
            <a:br>
              <a:rPr lang="en-US" dirty="0" smtClean="0"/>
            </a:br>
            <a:endParaRPr lang="en-US" dirty="0"/>
          </a:p>
        </p:txBody>
      </p:sp>
      <p:sp>
        <p:nvSpPr>
          <p:cNvPr id="3" name="Content Placeholder 2"/>
          <p:cNvSpPr>
            <a:spLocks noGrp="1"/>
          </p:cNvSpPr>
          <p:nvPr>
            <p:ph idx="1"/>
          </p:nvPr>
        </p:nvSpPr>
        <p:spPr/>
        <p:txBody>
          <a:bodyPr>
            <a:normAutofit/>
          </a:bodyPr>
          <a:lstStyle/>
          <a:p>
            <a:r>
              <a:rPr lang="en-US" sz="2000" dirty="0" smtClean="0"/>
              <a:t>Registered Nursing Workforce Intervention</a:t>
            </a:r>
          </a:p>
          <a:p>
            <a:r>
              <a:rPr lang="en-US" sz="2000" dirty="0" smtClean="0"/>
              <a:t>Multi-pronged approach</a:t>
            </a:r>
            <a:endParaRPr lang="en-US" sz="2000" dirty="0"/>
          </a:p>
          <a:p>
            <a:pPr marL="0" indent="0">
              <a:buNone/>
            </a:pPr>
            <a:endParaRPr lang="en-US" sz="2000" dirty="0" smtClean="0"/>
          </a:p>
          <a:p>
            <a:pPr marL="0" indent="0">
              <a:buNone/>
            </a:pPr>
            <a:r>
              <a:rPr lang="en-US" sz="2000" dirty="0" smtClean="0"/>
              <a:t>Two Targets:</a:t>
            </a:r>
          </a:p>
          <a:p>
            <a:r>
              <a:rPr lang="en-US" sz="2000" dirty="0" smtClean="0"/>
              <a:t>Faculty </a:t>
            </a:r>
          </a:p>
          <a:p>
            <a:r>
              <a:rPr lang="en-US" sz="2000" dirty="0" smtClean="0"/>
              <a:t>Educational Program Capacity</a:t>
            </a:r>
          </a:p>
          <a:p>
            <a:pPr marL="0" indent="0">
              <a:buNone/>
            </a:pPr>
            <a:r>
              <a:rPr lang="en-US" sz="2000" dirty="0" smtClean="0"/>
              <a:t>Two Recipients: Institutions and Individuals</a:t>
            </a:r>
            <a:endParaRPr lang="en-US" sz="2000" dirty="0"/>
          </a:p>
          <a:p>
            <a:r>
              <a:rPr lang="en-US" sz="2000" dirty="0" smtClean="0"/>
              <a:t>Competitive Grants and Statewide Initiatives</a:t>
            </a:r>
          </a:p>
          <a:p>
            <a:endParaRPr lang="en-US" sz="2000" dirty="0"/>
          </a:p>
        </p:txBody>
      </p:sp>
      <p:sp>
        <p:nvSpPr>
          <p:cNvPr id="5" name="Slide Number Placeholder 4"/>
          <p:cNvSpPr>
            <a:spLocks noGrp="1"/>
          </p:cNvSpPr>
          <p:nvPr>
            <p:ph type="sldNum" sz="quarter" idx="12"/>
          </p:nvPr>
        </p:nvSpPr>
        <p:spPr/>
        <p:txBody>
          <a:bodyPr>
            <a:normAutofit lnSpcReduction="10000"/>
          </a:bodyPr>
          <a:lstStyle/>
          <a:p>
            <a:fld id="{39D0BF19-254C-49A3-8134-18DED6B86F43}" type="slidenum">
              <a:rPr lang="en-US" smtClean="0"/>
              <a:t>9</a:t>
            </a:fld>
            <a:endParaRPr lang="en-US"/>
          </a:p>
        </p:txBody>
      </p:sp>
    </p:spTree>
    <p:extLst>
      <p:ext uri="{BB962C8B-B14F-4D97-AF65-F5344CB8AC3E}">
        <p14:creationId xmlns:p14="http://schemas.microsoft.com/office/powerpoint/2010/main" val="3741414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Autum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3277</TotalTime>
  <Words>1935</Words>
  <Application>Microsoft Office PowerPoint</Application>
  <PresentationFormat>On-screen Show (4:3)</PresentationFormat>
  <Paragraphs>303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Autumn</vt:lpstr>
      <vt:lpstr> Nurse Support Program II:                      A New Era (2015-2020)</vt:lpstr>
      <vt:lpstr>Agenda</vt:lpstr>
      <vt:lpstr>Health Services Cost Review Commission</vt:lpstr>
      <vt:lpstr>HSCRC and CMS Agreement</vt:lpstr>
      <vt:lpstr>Maryland Higher Education Commission</vt:lpstr>
      <vt:lpstr>The Joint Commission- 2015</vt:lpstr>
      <vt:lpstr>HRSA Report on Nursing Workforce</vt:lpstr>
      <vt:lpstr>Nurse Support since 1986</vt:lpstr>
      <vt:lpstr>Role of NSP II </vt:lpstr>
      <vt:lpstr>Data Requirements</vt:lpstr>
      <vt:lpstr>Purpose of Today’s Meeting</vt:lpstr>
      <vt:lpstr>1. FY 2017 Request for Applications</vt:lpstr>
      <vt:lpstr>RFA Timeline &amp; Changes</vt:lpstr>
      <vt:lpstr>RFA Timeline &amp; Changes</vt:lpstr>
      <vt:lpstr>2. Continuation Grant Option</vt:lpstr>
      <vt:lpstr>3. Faculty Focused Initiatives</vt:lpstr>
      <vt:lpstr>4. Dissemination of NSP II Work</vt:lpstr>
      <vt:lpstr>Why Disseminate</vt:lpstr>
      <vt:lpstr>Posters</vt:lpstr>
      <vt:lpstr>Podium Presentations</vt:lpstr>
      <vt:lpstr>Publications</vt:lpstr>
      <vt:lpstr>5. Networking with Presentations</vt:lpstr>
      <vt:lpstr>Maryland Action Coalition (MDAC)</vt:lpstr>
      <vt:lpstr>Maryland Action Coalition Pillars</vt:lpstr>
      <vt:lpstr>Leadership Consortium</vt:lpstr>
      <vt:lpstr>ES-FAMI II</vt:lpstr>
      <vt:lpstr>ES-WSFI</vt:lpstr>
      <vt:lpstr>Networking Luncheon</vt:lpstr>
      <vt:lpstr> Project Director Participants </vt:lpstr>
      <vt:lpstr>Project Director Participants</vt:lpstr>
      <vt:lpstr>Project Director Participants</vt:lpstr>
      <vt:lpstr>REFERENCES</vt:lpstr>
      <vt:lpstr>Stay safe- See you again soon!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NSP II – A New Era</dc:title>
  <dc:creator>Peggy Daw</dc:creator>
  <cp:lastModifiedBy>Daw, Peggy</cp:lastModifiedBy>
  <cp:revision>75</cp:revision>
  <cp:lastPrinted>2015-10-01T17:42:18Z</cp:lastPrinted>
  <dcterms:created xsi:type="dcterms:W3CDTF">2015-09-18T12:31:19Z</dcterms:created>
  <dcterms:modified xsi:type="dcterms:W3CDTF">2015-10-06T11:33:03Z</dcterms:modified>
</cp:coreProperties>
</file>