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8" r:id="rId3"/>
    <p:sldId id="261" r:id="rId4"/>
    <p:sldId id="259" r:id="rId5"/>
    <p:sldId id="263" r:id="rId6"/>
    <p:sldId id="264" r:id="rId7"/>
    <p:sldId id="266" r:id="rId8"/>
    <p:sldId id="267" r:id="rId9"/>
    <p:sldId id="269" r:id="rId10"/>
  </p:sldIdLst>
  <p:sldSz cx="12192000" cy="6858000"/>
  <p:notesSz cx="6858000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-5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00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B35A75-4D5D-4CF2-B290-9AE4E182C04C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B06B9D2-35D3-4798-BE0C-147EC0EA8EF6}">
      <dgm:prSet phldrT="[Text]"/>
      <dgm:spPr>
        <a:xfrm>
          <a:off x="0" y="1476594"/>
          <a:ext cx="2468879" cy="3720231"/>
        </a:xfrm>
        <a:solidFill>
          <a:srgbClr val="8064A2">
            <a:lumMod val="20000"/>
            <a:lumOff val="8000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Transitions Practicum</a:t>
          </a:r>
        </a:p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14 week experience leading to full-time RN employment in practicum facility</a:t>
          </a:r>
        </a:p>
      </dgm:t>
    </dgm:pt>
    <dgm:pt modelId="{8ED01154-D75F-40CC-AD02-22592B978D1D}" type="parTrans" cxnId="{A30421AB-EA65-4578-8C78-E396CEF99FD6}">
      <dgm:prSet/>
      <dgm:spPr/>
      <dgm:t>
        <a:bodyPr/>
        <a:lstStyle/>
        <a:p>
          <a:endParaRPr lang="en-US"/>
        </a:p>
      </dgm:t>
    </dgm:pt>
    <dgm:pt modelId="{8389CC3B-7F8A-4986-91A8-A59D69C5A2F8}" type="sibTrans" cxnId="{A30421AB-EA65-4578-8C78-E396CEF99FD6}">
      <dgm:prSet/>
      <dgm:spPr/>
      <dgm:t>
        <a:bodyPr/>
        <a:lstStyle/>
        <a:p>
          <a:endParaRPr lang="en-US"/>
        </a:p>
      </dgm:t>
    </dgm:pt>
    <dgm:pt modelId="{1A5D576B-77A0-4ED8-8367-1C08ACA53F73}">
      <dgm:prSet phldrT="[Text]"/>
      <dgm:spPr>
        <a:xfrm>
          <a:off x="2468879" y="1013647"/>
          <a:ext cx="5546964" cy="1167412"/>
        </a:xfr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Phase 2-Explore Specialty Role</a:t>
          </a:r>
        </a:p>
      </dgm:t>
    </dgm:pt>
    <dgm:pt modelId="{E1319848-0D82-4078-BD24-F09599C66226}" type="parTrans" cxnId="{4A1DEF12-CD10-4E62-A780-E3655F5F5ECE}">
      <dgm:prSet/>
      <dgm:spPr/>
      <dgm:t>
        <a:bodyPr/>
        <a:lstStyle/>
        <a:p>
          <a:endParaRPr lang="en-US"/>
        </a:p>
      </dgm:t>
    </dgm:pt>
    <dgm:pt modelId="{1A1E5CF1-F5D3-4544-980C-C0A0997254DF}" type="sibTrans" cxnId="{4A1DEF12-CD10-4E62-A780-E3655F5F5ECE}">
      <dgm:prSet/>
      <dgm:spPr/>
      <dgm:t>
        <a:bodyPr/>
        <a:lstStyle/>
        <a:p>
          <a:endParaRPr lang="en-US"/>
        </a:p>
      </dgm:t>
    </dgm:pt>
    <dgm:pt modelId="{E36E5BF1-E7DC-4E8E-8439-0D46D229E912}">
      <dgm:prSet phldrT="[Text]"/>
      <dgm:spPr>
        <a:xfrm>
          <a:off x="2500135" y="1901848"/>
          <a:ext cx="2468879" cy="3591416"/>
        </a:xfrm>
        <a:solidFill>
          <a:srgbClr val="4F81BD">
            <a:lumMod val="20000"/>
            <a:lumOff val="80000"/>
          </a:srgbClr>
        </a:solidFill>
        <a:ln w="25400" cap="flat" cmpd="sng" algn="ctr">
          <a:solidFill>
            <a:srgbClr val="8064A2">
              <a:hueOff val="-2232385"/>
              <a:satOff val="13449"/>
              <a:lumOff val="1078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Part-time enrollment in course (PATH) taught by JHSON faculty while 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continuing 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to work full time in practicum facility </a:t>
          </a:r>
        </a:p>
      </dgm:t>
    </dgm:pt>
    <dgm:pt modelId="{D07530BA-DC67-41F1-B86E-887CB918000F}" type="parTrans" cxnId="{5958528B-9D95-4E2C-A469-6DAA8CE7BBF3}">
      <dgm:prSet/>
      <dgm:spPr/>
      <dgm:t>
        <a:bodyPr/>
        <a:lstStyle/>
        <a:p>
          <a:endParaRPr lang="en-US"/>
        </a:p>
      </dgm:t>
    </dgm:pt>
    <dgm:pt modelId="{FDF0A352-2AC4-4579-88BF-0F57E97173E7}" type="sibTrans" cxnId="{5958528B-9D95-4E2C-A469-6DAA8CE7BBF3}">
      <dgm:prSet/>
      <dgm:spPr/>
      <dgm:t>
        <a:bodyPr/>
        <a:lstStyle/>
        <a:p>
          <a:endParaRPr lang="en-US"/>
        </a:p>
      </dgm:t>
    </dgm:pt>
    <dgm:pt modelId="{1361A80E-8493-4B2E-8730-D8A0010AE391}">
      <dgm:prSet phldrT="[Text]"/>
      <dgm:spPr>
        <a:xfrm>
          <a:off x="4937759" y="1402785"/>
          <a:ext cx="3078084" cy="1167412"/>
        </a:xfrm>
        <a:solidFill>
          <a:srgbClr val="8064A2">
            <a:hueOff val="-4464770"/>
            <a:satOff val="26899"/>
            <a:lumOff val="215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Phase 3- Generalist to Specialist</a:t>
          </a:r>
        </a:p>
      </dgm:t>
    </dgm:pt>
    <dgm:pt modelId="{620C33E9-8916-472C-90D3-A3633BF95ED8}" type="parTrans" cxnId="{4D411EDA-93BE-4DD2-93EF-86AFEB007203}">
      <dgm:prSet/>
      <dgm:spPr/>
      <dgm:t>
        <a:bodyPr/>
        <a:lstStyle/>
        <a:p>
          <a:endParaRPr lang="en-US"/>
        </a:p>
      </dgm:t>
    </dgm:pt>
    <dgm:pt modelId="{46D6DC4D-CBDC-402B-BB09-3EBE497B9A2E}" type="sibTrans" cxnId="{4D411EDA-93BE-4DD2-93EF-86AFEB007203}">
      <dgm:prSet/>
      <dgm:spPr/>
      <dgm:t>
        <a:bodyPr/>
        <a:lstStyle/>
        <a:p>
          <a:endParaRPr lang="en-US"/>
        </a:p>
      </dgm:t>
    </dgm:pt>
    <dgm:pt modelId="{8543775B-12BA-4FA8-8EC3-090A22C74BDA}">
      <dgm:prSet phldrT="[Text]"/>
      <dgm:spPr>
        <a:xfrm>
          <a:off x="4969015" y="2287748"/>
          <a:ext cx="2468879" cy="3495534"/>
        </a:xfrm>
        <a:solidFill>
          <a:srgbClr val="4BACC6">
            <a:lumMod val="20000"/>
            <a:lumOff val="80000"/>
          </a:srgbClr>
        </a:solidFill>
        <a:ln w="25400" cap="flat" cmpd="sng" algn="ctr">
          <a:solidFill>
            <a:srgbClr val="8064A2">
              <a:hueOff val="-4464770"/>
              <a:satOff val="26899"/>
              <a:lumOff val="2156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Full-time enrollment in a graduate program while continuing to work part-time in the practicum facility. Opportunity to identify Capstone topics. </a:t>
          </a:r>
        </a:p>
      </dgm:t>
    </dgm:pt>
    <dgm:pt modelId="{8B73492D-12FB-4006-84E2-734124FD29D4}" type="parTrans" cxnId="{F21EB909-3971-4EB1-A288-2739F4305879}">
      <dgm:prSet/>
      <dgm:spPr/>
      <dgm:t>
        <a:bodyPr/>
        <a:lstStyle/>
        <a:p>
          <a:endParaRPr lang="en-US"/>
        </a:p>
      </dgm:t>
    </dgm:pt>
    <dgm:pt modelId="{F3AD26C4-22D8-4D72-92B2-72E8313106CB}" type="sibTrans" cxnId="{F21EB909-3971-4EB1-A288-2739F4305879}">
      <dgm:prSet/>
      <dgm:spPr/>
      <dgm:t>
        <a:bodyPr/>
        <a:lstStyle/>
        <a:p>
          <a:endParaRPr lang="en-US"/>
        </a:p>
      </dgm:t>
    </dgm:pt>
    <dgm:pt modelId="{B5068C81-2AC3-433F-9EBD-EF3BDD43A9B2}">
      <dgm:prSet phldrT="[Text]"/>
      <dgm:spPr>
        <a:xfrm>
          <a:off x="0" y="640130"/>
          <a:ext cx="8015844" cy="1167412"/>
        </a:xfr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Phase 1- Generalist Role</a:t>
          </a:r>
        </a:p>
      </dgm:t>
    </dgm:pt>
    <dgm:pt modelId="{38EF55D6-5C29-4676-9D43-1B473256E2B8}" type="sibTrans" cxnId="{8986993A-CC73-4EE4-ADBC-64A594CE5393}">
      <dgm:prSet/>
      <dgm:spPr/>
      <dgm:t>
        <a:bodyPr/>
        <a:lstStyle/>
        <a:p>
          <a:endParaRPr lang="en-US"/>
        </a:p>
      </dgm:t>
    </dgm:pt>
    <dgm:pt modelId="{B4220D9B-AD85-47C0-AC5D-D4AF4250B94B}" type="parTrans" cxnId="{8986993A-CC73-4EE4-ADBC-64A594CE5393}">
      <dgm:prSet/>
      <dgm:spPr/>
      <dgm:t>
        <a:bodyPr/>
        <a:lstStyle/>
        <a:p>
          <a:endParaRPr lang="en-US"/>
        </a:p>
      </dgm:t>
    </dgm:pt>
    <dgm:pt modelId="{D9F0A20E-DFD5-4AE3-94E9-3AB75766D4FE}" type="pres">
      <dgm:prSet presAssocID="{C2B35A75-4D5D-4CF2-B290-9AE4E182C04C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857BFFD-B616-45B3-98BC-6B6C9E63494D}" type="pres">
      <dgm:prSet presAssocID="{B5068C81-2AC3-433F-9EBD-EF3BDD43A9B2}" presName="parentText1" presStyleLbl="node1" presStyleIdx="0" presStyleCnt="3" custLinFactNeighborX="-270" custLinFactNeighborY="-2910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82631E41-4E14-45E1-8D77-9966926394D7}" type="pres">
      <dgm:prSet presAssocID="{B5068C81-2AC3-433F-9EBD-EF3BDD43A9B2}" presName="childText1" presStyleLbl="solidAlignAcc1" presStyleIdx="0" presStyleCnt="3" custScaleY="83640" custLinFactNeighborY="-11559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5F9CD297-2EB9-40CB-B80E-413B86876A19}" type="pres">
      <dgm:prSet presAssocID="{1A5D576B-77A0-4ED8-8367-1C08ACA53F73}" presName="parentText2" presStyleLbl="node1" presStyleIdx="1" presStyleCnt="3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2E4A360F-2898-41FD-BCB8-1F52B87B4644}" type="pres">
      <dgm:prSet presAssocID="{1A5D576B-77A0-4ED8-8367-1C08ACA53F73}" presName="childText2" presStyleLbl="solidAlignAcc1" presStyleIdx="1" presStyleCnt="3" custScaleY="89050" custLinFactNeighborX="48" custLinFactNeighborY="-6129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2DC6A03-7E82-468D-B57C-275D7A12E013}" type="pres">
      <dgm:prSet presAssocID="{1361A80E-8493-4B2E-8730-D8A0010AE391}" presName="parentText3" presStyleLbl="node1" presStyleIdx="2" presStyleCnt="3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8CFE5A5A-85E5-4045-8829-10706EDEAC1E}" type="pres">
      <dgm:prSet presAssocID="{1361A80E-8493-4B2E-8730-D8A0010AE391}" presName="childText3" presStyleLbl="solidAlignAcc1" presStyleIdx="2" presStyleCnt="3" custScaleY="78067" custLinFactNeighborX="1266" custLinFactNeighborY="-1290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8AD9B760-AADD-456C-AB1C-E1F543A7784B}" type="presOf" srcId="{DB06B9D2-35D3-4798-BE0C-147EC0EA8EF6}" destId="{82631E41-4E14-45E1-8D77-9966926394D7}" srcOrd="0" destOrd="0" presId="urn:microsoft.com/office/officeart/2009/3/layout/IncreasingArrowsProcess"/>
    <dgm:cxn modelId="{5006F1B4-BF61-4839-B41A-DF4316998A91}" type="presOf" srcId="{8543775B-12BA-4FA8-8EC3-090A22C74BDA}" destId="{8CFE5A5A-85E5-4045-8829-10706EDEAC1E}" srcOrd="0" destOrd="0" presId="urn:microsoft.com/office/officeart/2009/3/layout/IncreasingArrowsProcess"/>
    <dgm:cxn modelId="{A30421AB-EA65-4578-8C78-E396CEF99FD6}" srcId="{B5068C81-2AC3-433F-9EBD-EF3BDD43A9B2}" destId="{DB06B9D2-35D3-4798-BE0C-147EC0EA8EF6}" srcOrd="0" destOrd="0" parTransId="{8ED01154-D75F-40CC-AD02-22592B978D1D}" sibTransId="{8389CC3B-7F8A-4986-91A8-A59D69C5A2F8}"/>
    <dgm:cxn modelId="{F21EB909-3971-4EB1-A288-2739F4305879}" srcId="{1361A80E-8493-4B2E-8730-D8A0010AE391}" destId="{8543775B-12BA-4FA8-8EC3-090A22C74BDA}" srcOrd="0" destOrd="0" parTransId="{8B73492D-12FB-4006-84E2-734124FD29D4}" sibTransId="{F3AD26C4-22D8-4D72-92B2-72E8313106CB}"/>
    <dgm:cxn modelId="{D485426B-EE88-464A-9F00-D509A65409B5}" type="presOf" srcId="{E36E5BF1-E7DC-4E8E-8439-0D46D229E912}" destId="{2E4A360F-2898-41FD-BCB8-1F52B87B4644}" srcOrd="0" destOrd="0" presId="urn:microsoft.com/office/officeart/2009/3/layout/IncreasingArrowsProcess"/>
    <dgm:cxn modelId="{A36E8D81-0E26-49C3-BBA2-C6E421B1714D}" type="presOf" srcId="{B5068C81-2AC3-433F-9EBD-EF3BDD43A9B2}" destId="{9857BFFD-B616-45B3-98BC-6B6C9E63494D}" srcOrd="0" destOrd="0" presId="urn:microsoft.com/office/officeart/2009/3/layout/IncreasingArrowsProcess"/>
    <dgm:cxn modelId="{4A1DEF12-CD10-4E62-A780-E3655F5F5ECE}" srcId="{C2B35A75-4D5D-4CF2-B290-9AE4E182C04C}" destId="{1A5D576B-77A0-4ED8-8367-1C08ACA53F73}" srcOrd="1" destOrd="0" parTransId="{E1319848-0D82-4078-BD24-F09599C66226}" sibTransId="{1A1E5CF1-F5D3-4544-980C-C0A0997254DF}"/>
    <dgm:cxn modelId="{4D411EDA-93BE-4DD2-93EF-86AFEB007203}" srcId="{C2B35A75-4D5D-4CF2-B290-9AE4E182C04C}" destId="{1361A80E-8493-4B2E-8730-D8A0010AE391}" srcOrd="2" destOrd="0" parTransId="{620C33E9-8916-472C-90D3-A3633BF95ED8}" sibTransId="{46D6DC4D-CBDC-402B-BB09-3EBE497B9A2E}"/>
    <dgm:cxn modelId="{0EE7109F-A33D-4C7D-9E87-3AAC6A28B0A7}" type="presOf" srcId="{C2B35A75-4D5D-4CF2-B290-9AE4E182C04C}" destId="{D9F0A20E-DFD5-4AE3-94E9-3AB75766D4FE}" srcOrd="0" destOrd="0" presId="urn:microsoft.com/office/officeart/2009/3/layout/IncreasingArrowsProcess"/>
    <dgm:cxn modelId="{4469C268-1475-45C9-8BD5-895FC463295B}" type="presOf" srcId="{1A5D576B-77A0-4ED8-8367-1C08ACA53F73}" destId="{5F9CD297-2EB9-40CB-B80E-413B86876A19}" srcOrd="0" destOrd="0" presId="urn:microsoft.com/office/officeart/2009/3/layout/IncreasingArrowsProcess"/>
    <dgm:cxn modelId="{8986993A-CC73-4EE4-ADBC-64A594CE5393}" srcId="{C2B35A75-4D5D-4CF2-B290-9AE4E182C04C}" destId="{B5068C81-2AC3-433F-9EBD-EF3BDD43A9B2}" srcOrd="0" destOrd="0" parTransId="{B4220D9B-AD85-47C0-AC5D-D4AF4250B94B}" sibTransId="{38EF55D6-5C29-4676-9D43-1B473256E2B8}"/>
    <dgm:cxn modelId="{5958528B-9D95-4E2C-A469-6DAA8CE7BBF3}" srcId="{1A5D576B-77A0-4ED8-8367-1C08ACA53F73}" destId="{E36E5BF1-E7DC-4E8E-8439-0D46D229E912}" srcOrd="0" destOrd="0" parTransId="{D07530BA-DC67-41F1-B86E-887CB918000F}" sibTransId="{FDF0A352-2AC4-4579-88BF-0F57E97173E7}"/>
    <dgm:cxn modelId="{A84C7224-515E-41A4-82B4-4B9513C45796}" type="presOf" srcId="{1361A80E-8493-4B2E-8730-D8A0010AE391}" destId="{42DC6A03-7E82-468D-B57C-275D7A12E013}" srcOrd="0" destOrd="0" presId="urn:microsoft.com/office/officeart/2009/3/layout/IncreasingArrowsProcess"/>
    <dgm:cxn modelId="{EF9F52CA-77B6-4DF4-8768-F99947D331C6}" type="presParOf" srcId="{D9F0A20E-DFD5-4AE3-94E9-3AB75766D4FE}" destId="{9857BFFD-B616-45B3-98BC-6B6C9E63494D}" srcOrd="0" destOrd="0" presId="urn:microsoft.com/office/officeart/2009/3/layout/IncreasingArrowsProcess"/>
    <dgm:cxn modelId="{D35B204C-D392-459C-903D-257F3F064EBB}" type="presParOf" srcId="{D9F0A20E-DFD5-4AE3-94E9-3AB75766D4FE}" destId="{82631E41-4E14-45E1-8D77-9966926394D7}" srcOrd="1" destOrd="0" presId="urn:microsoft.com/office/officeart/2009/3/layout/IncreasingArrowsProcess"/>
    <dgm:cxn modelId="{86DDE7F1-ACEB-4361-93E3-92730D35A174}" type="presParOf" srcId="{D9F0A20E-DFD5-4AE3-94E9-3AB75766D4FE}" destId="{5F9CD297-2EB9-40CB-B80E-413B86876A19}" srcOrd="2" destOrd="0" presId="urn:microsoft.com/office/officeart/2009/3/layout/IncreasingArrowsProcess"/>
    <dgm:cxn modelId="{401427D1-AD9F-4BBF-A231-27AC313A3C73}" type="presParOf" srcId="{D9F0A20E-DFD5-4AE3-94E9-3AB75766D4FE}" destId="{2E4A360F-2898-41FD-BCB8-1F52B87B4644}" srcOrd="3" destOrd="0" presId="urn:microsoft.com/office/officeart/2009/3/layout/IncreasingArrowsProcess"/>
    <dgm:cxn modelId="{149E1233-7AD9-4BF3-8E55-E979D035E4A8}" type="presParOf" srcId="{D9F0A20E-DFD5-4AE3-94E9-3AB75766D4FE}" destId="{42DC6A03-7E82-468D-B57C-275D7A12E013}" srcOrd="4" destOrd="0" presId="urn:microsoft.com/office/officeart/2009/3/layout/IncreasingArrowsProcess"/>
    <dgm:cxn modelId="{E188D5A3-A612-4A5F-B259-888162C1098A}" type="presParOf" srcId="{D9F0A20E-DFD5-4AE3-94E9-3AB75766D4FE}" destId="{8CFE5A5A-85E5-4045-8829-10706EDEAC1E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7BFFD-B616-45B3-98BC-6B6C9E63494D}">
      <dsp:nvSpPr>
        <dsp:cNvPr id="0" name=""/>
        <dsp:cNvSpPr/>
      </dsp:nvSpPr>
      <dsp:spPr>
        <a:xfrm>
          <a:off x="0" y="251305"/>
          <a:ext cx="6536088" cy="951903"/>
        </a:xfrm>
        <a:prstGeom prst="rightArrow">
          <a:avLst>
            <a:gd name="adj1" fmla="val 50000"/>
            <a:gd name="adj2" fmla="val 5000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151115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Phase 1- Generalist Role</a:t>
          </a:r>
        </a:p>
      </dsp:txBody>
      <dsp:txXfrm>
        <a:off x="0" y="489281"/>
        <a:ext cx="6298112" cy="475951"/>
      </dsp:txXfrm>
    </dsp:sp>
    <dsp:sp modelId="{82631E41-4E14-45E1-8D77-9966926394D7}">
      <dsp:nvSpPr>
        <dsp:cNvPr id="0" name=""/>
        <dsp:cNvSpPr/>
      </dsp:nvSpPr>
      <dsp:spPr>
        <a:xfrm>
          <a:off x="0" y="951100"/>
          <a:ext cx="2013115" cy="1533720"/>
        </a:xfrm>
        <a:prstGeom prst="rect">
          <a:avLst/>
        </a:prstGeom>
        <a:solidFill>
          <a:srgbClr val="8064A2">
            <a:lumMod val="20000"/>
            <a:lumOff val="8000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Transitions Practicum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14 week experience leading to full-time RN employment in practicum facility</a:t>
          </a:r>
        </a:p>
      </dsp:txBody>
      <dsp:txXfrm>
        <a:off x="0" y="951100"/>
        <a:ext cx="2013115" cy="1533720"/>
      </dsp:txXfrm>
    </dsp:sp>
    <dsp:sp modelId="{5F9CD297-2EB9-40CB-B80E-413B86876A19}">
      <dsp:nvSpPr>
        <dsp:cNvPr id="0" name=""/>
        <dsp:cNvSpPr/>
      </dsp:nvSpPr>
      <dsp:spPr>
        <a:xfrm>
          <a:off x="2013115" y="596307"/>
          <a:ext cx="4522973" cy="951903"/>
        </a:xfrm>
        <a:prstGeom prst="rightArrow">
          <a:avLst>
            <a:gd name="adj1" fmla="val 50000"/>
            <a:gd name="adj2" fmla="val 5000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151115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Phase 2-Explore Specialty Role</a:t>
          </a:r>
        </a:p>
      </dsp:txBody>
      <dsp:txXfrm>
        <a:off x="2013115" y="834283"/>
        <a:ext cx="4284997" cy="475951"/>
      </dsp:txXfrm>
    </dsp:sp>
    <dsp:sp modelId="{2E4A360F-2898-41FD-BCB8-1F52B87B4644}">
      <dsp:nvSpPr>
        <dsp:cNvPr id="0" name=""/>
        <dsp:cNvSpPr/>
      </dsp:nvSpPr>
      <dsp:spPr>
        <a:xfrm>
          <a:off x="2014081" y="1318370"/>
          <a:ext cx="2013115" cy="1632924"/>
        </a:xfrm>
        <a:prstGeom prst="rect">
          <a:avLst/>
        </a:prstGeom>
        <a:solidFill>
          <a:srgbClr val="4F81BD">
            <a:lumMod val="20000"/>
            <a:lumOff val="80000"/>
          </a:srgbClr>
        </a:solidFill>
        <a:ln w="25400" cap="flat" cmpd="sng" algn="ctr">
          <a:solidFill>
            <a:srgbClr val="8064A2">
              <a:hueOff val="-2232385"/>
              <a:satOff val="13449"/>
              <a:lumOff val="1078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Part-time enrollment in course (PATH) taught by JHSON faculty while </a:t>
          </a:r>
          <a:r>
            <a:rPr lang="en-US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continuing </a:t>
          </a: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to work full time in practicum facility </a:t>
          </a:r>
        </a:p>
      </dsp:txBody>
      <dsp:txXfrm>
        <a:off x="2014081" y="1318370"/>
        <a:ext cx="2013115" cy="1632924"/>
      </dsp:txXfrm>
    </dsp:sp>
    <dsp:sp modelId="{42DC6A03-7E82-468D-B57C-275D7A12E013}">
      <dsp:nvSpPr>
        <dsp:cNvPr id="0" name=""/>
        <dsp:cNvSpPr/>
      </dsp:nvSpPr>
      <dsp:spPr>
        <a:xfrm>
          <a:off x="4026230" y="913608"/>
          <a:ext cx="2509858" cy="951903"/>
        </a:xfrm>
        <a:prstGeom prst="rightArrow">
          <a:avLst>
            <a:gd name="adj1" fmla="val 50000"/>
            <a:gd name="adj2" fmla="val 5000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151115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Phase 3- Generalist to Specialist</a:t>
          </a:r>
        </a:p>
      </dsp:txBody>
      <dsp:txXfrm>
        <a:off x="4026230" y="1151584"/>
        <a:ext cx="2271882" cy="475951"/>
      </dsp:txXfrm>
    </dsp:sp>
    <dsp:sp modelId="{8CFE5A5A-85E5-4045-8829-10706EDEAC1E}">
      <dsp:nvSpPr>
        <dsp:cNvPr id="0" name=""/>
        <dsp:cNvSpPr/>
      </dsp:nvSpPr>
      <dsp:spPr>
        <a:xfrm>
          <a:off x="4051716" y="1612619"/>
          <a:ext cx="2013115" cy="1410577"/>
        </a:xfrm>
        <a:prstGeom prst="rect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srgbClr val="8064A2">
              <a:hueOff val="-4464770"/>
              <a:satOff val="26899"/>
              <a:lumOff val="2156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Full-time enrollment in a graduate program while continuing to work part-time in the practicum facility. Opportunity to identify Capstone topics. </a:t>
          </a:r>
        </a:p>
      </dsp:txBody>
      <dsp:txXfrm>
        <a:off x="4051716" y="1612619"/>
        <a:ext cx="2013115" cy="1410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F7A62-0743-46A0-9C68-71A6210E7AAD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14CBD-83E5-4ED9-883F-E0C2C6F04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34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76FD8-C8EA-443A-95F5-BA68BC609DD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154113"/>
            <a:ext cx="5543550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6389"/>
            <a:ext cx="5486400" cy="36379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A8E8E-A41D-4816-8268-3BEB27365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5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0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8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02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3925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86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5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63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72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4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0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2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1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54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9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4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2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97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38DE916-D12B-46B8-BE08-8C8E1B3C7AEB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E0358-81B5-4A04-AD74-9DD30665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94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4815" y="-8369187"/>
            <a:ext cx="24414480" cy="20402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0547" y="1002048"/>
            <a:ext cx="7331242" cy="2387600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Professional Advancement in Nursing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3464" y="2856742"/>
            <a:ext cx="11081084" cy="1655762"/>
          </a:xfrm>
        </p:spPr>
        <p:txBody>
          <a:bodyPr/>
          <a:lstStyle/>
          <a:p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Supported by: Health service cost review commission &amp; </a:t>
            </a:r>
          </a:p>
          <a:p>
            <a:r>
              <a:rPr lang="en-US" sz="1800">
                <a:solidFill>
                  <a:srgbClr val="FF0000"/>
                </a:solidFill>
              </a:rPr>
              <a:t> </a:t>
            </a:r>
            <a:r>
              <a:rPr lang="en-US" sz="1800" smtClean="0">
                <a:solidFill>
                  <a:srgbClr val="FF0000"/>
                </a:solidFill>
              </a:rPr>
              <a:t>                   Maryland </a:t>
            </a:r>
            <a:r>
              <a:rPr lang="en-US" sz="1800" dirty="0" smtClean="0">
                <a:solidFill>
                  <a:srgbClr val="FF0000"/>
                </a:solidFill>
              </a:rPr>
              <a:t>Higher Education Commission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28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097403"/>
            <a:ext cx="8825657" cy="1915647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Hayley D. </a:t>
            </a:r>
            <a:r>
              <a:rPr lang="en-US" sz="3600" dirty="0" smtClean="0">
                <a:solidFill>
                  <a:srgbClr val="FFFF00"/>
                </a:solidFill>
              </a:rPr>
              <a:t>Mark, PhD, RN, FAAN </a:t>
            </a:r>
            <a:r>
              <a:rPr lang="en-US" sz="3600" dirty="0">
                <a:solidFill>
                  <a:srgbClr val="FFFF00"/>
                </a:solidFill>
              </a:rPr>
              <a:t/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Tener </a:t>
            </a:r>
            <a:r>
              <a:rPr lang="en-US" sz="3600" dirty="0" smtClean="0">
                <a:solidFill>
                  <a:srgbClr val="FFFF00"/>
                </a:solidFill>
              </a:rPr>
              <a:t>Veenema, PhD, RN, FAAN</a:t>
            </a:r>
            <a:r>
              <a:rPr lang="en-US" sz="3600" dirty="0">
                <a:solidFill>
                  <a:srgbClr val="FFFF00"/>
                </a:solidFill>
              </a:rPr>
              <a:t/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Jo Fava </a:t>
            </a:r>
            <a:r>
              <a:rPr lang="en-US" sz="3600" dirty="0" smtClean="0">
                <a:solidFill>
                  <a:srgbClr val="FFFF00"/>
                </a:solidFill>
              </a:rPr>
              <a:t>Hochuli, MS, RN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596" y="884111"/>
            <a:ext cx="8194062" cy="860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Johns Hopkins university school of nursing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686" y="-1"/>
            <a:ext cx="3085314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57" y="0"/>
            <a:ext cx="3084843" cy="6693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2425" y="1121790"/>
            <a:ext cx="75697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rgbClr val="FFFF00"/>
              </a:solidFill>
            </a:endParaRPr>
          </a:p>
          <a:p>
            <a:r>
              <a:rPr lang="en-US" sz="3600" dirty="0" smtClean="0">
                <a:solidFill>
                  <a:srgbClr val="FFFF00"/>
                </a:solidFill>
              </a:rPr>
              <a:t>Needs in Maryland:</a:t>
            </a:r>
          </a:p>
          <a:p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dirty="0" smtClean="0">
                <a:solidFill>
                  <a:srgbClr val="FFFF00"/>
                </a:solidFill>
              </a:rPr>
              <a:t>Entry-level RNs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Primary Care Providers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Nurse Faculty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Nurse Researchers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121" y="232342"/>
            <a:ext cx="2122998" cy="17788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3214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57" y="0"/>
            <a:ext cx="3084843" cy="6693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2425" y="1121790"/>
            <a:ext cx="75697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Goals:</a:t>
            </a:r>
          </a:p>
          <a:p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dirty="0" smtClean="0">
                <a:solidFill>
                  <a:srgbClr val="FFFF00"/>
                </a:solidFill>
              </a:rPr>
              <a:t>1) Funnel new graduate nurses into full-time positions at Maryland health care systems</a:t>
            </a:r>
          </a:p>
          <a:p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dirty="0" smtClean="0">
                <a:solidFill>
                  <a:srgbClr val="FFFF00"/>
                </a:solidFill>
              </a:rPr>
              <a:t>2) Advance the education of RNs to MSN and Doctorate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57" y="0"/>
            <a:ext cx="3084843" cy="6693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2425" y="1121790"/>
            <a:ext cx="7569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6672213"/>
              </p:ext>
            </p:extLst>
          </p:nvPr>
        </p:nvGraphicFramePr>
        <p:xfrm>
          <a:off x="782425" y="1768121"/>
          <a:ext cx="6536089" cy="353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52939" y="612250"/>
            <a:ext cx="616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SPAN Program Phases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3919271" y="5009321"/>
            <a:ext cx="262393" cy="5883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32093" y="5813060"/>
            <a:ext cx="183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 year</a:t>
            </a:r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>
            <a:off x="5875612" y="4969893"/>
            <a:ext cx="262393" cy="5883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29730" y="5765185"/>
            <a:ext cx="147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2-3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39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57" y="0"/>
            <a:ext cx="3084843" cy="669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542" y="2663641"/>
            <a:ext cx="2619375" cy="21156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16842" y="25626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Johns Hopkins Hospital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Bayview Medical Center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Sibley Memorial Hospital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Total Health Care, Inc.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VA System of Maryland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7381" y="850790"/>
            <a:ext cx="64803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</a:rPr>
              <a:t>Partners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57" y="0"/>
            <a:ext cx="3084843" cy="6693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1967" y="732176"/>
            <a:ext cx="7569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Span </a:t>
            </a:r>
            <a:r>
              <a:rPr lang="en-US" sz="3600" dirty="0">
                <a:solidFill>
                  <a:srgbClr val="FFFF00"/>
                </a:solidFill>
              </a:rPr>
              <a:t>c</a:t>
            </a:r>
            <a:r>
              <a:rPr lang="en-US" sz="3600" dirty="0" smtClean="0">
                <a:solidFill>
                  <a:srgbClr val="FFFF00"/>
                </a:solidFill>
              </a:rPr>
              <a:t>ohorts progression by grant year</a:t>
            </a:r>
            <a:endParaRPr lang="en-US" sz="3600" dirty="0">
              <a:solidFill>
                <a:srgbClr val="FFFF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309489"/>
              </p:ext>
            </p:extLst>
          </p:nvPr>
        </p:nvGraphicFramePr>
        <p:xfrm>
          <a:off x="926592" y="2438398"/>
          <a:ext cx="7290816" cy="3864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3602"/>
                <a:gridCol w="1105500"/>
                <a:gridCol w="1331625"/>
                <a:gridCol w="1163363"/>
                <a:gridCol w="1163363"/>
                <a:gridCol w="1163363"/>
              </a:tblGrid>
              <a:tr h="552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Grant Year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7/2015-6/2016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7/2016-6/2017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7/2017-7/2018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7/2018-7/2019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7/2019-7/2020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60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SPAN cohorts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60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Cohort 1 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Year 1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Year 2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Year 3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60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Cohort 2 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Year 1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Year 2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Year 3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60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Cohort 3 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Year 1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Year 2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60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Cohort 4 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Year 1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281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Total SPAN participants per year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30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60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90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90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042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Total participants per health system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2"/>
                          </a:solidFill>
                          <a:effectLst/>
                        </a:rPr>
                        <a:t>6</a:t>
                      </a:r>
                      <a:endParaRPr lang="en-US" sz="11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2"/>
                          </a:solidFill>
                          <a:effectLst/>
                        </a:rPr>
                        <a:t>12</a:t>
                      </a:r>
                      <a:endParaRPr lang="en-US" sz="11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effectLst/>
                        </a:rPr>
                        <a:t>18</a:t>
                      </a:r>
                      <a:endParaRPr lang="en-US" sz="11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2"/>
                          </a:solidFill>
                          <a:effectLst/>
                        </a:rPr>
                        <a:t>18</a:t>
                      </a:r>
                      <a:endParaRPr lang="en-US" sz="11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943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7214" y="330170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Year One: 7/2015-6/2016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2060870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Year 1:</a:t>
            </a:r>
          </a:p>
          <a:p>
            <a:r>
              <a:rPr lang="en-US" dirty="0" smtClean="0"/>
              <a:t>Hire project manager</a:t>
            </a:r>
          </a:p>
          <a:p>
            <a:r>
              <a:rPr lang="en-US" dirty="0" smtClean="0"/>
              <a:t>Ongoing meetings with partner health care systems/hospitals</a:t>
            </a:r>
          </a:p>
          <a:p>
            <a:r>
              <a:rPr lang="en-US" dirty="0" smtClean="0"/>
              <a:t>Develop courses and faculty mentors</a:t>
            </a:r>
          </a:p>
          <a:p>
            <a:r>
              <a:rPr lang="en-US" dirty="0" smtClean="0"/>
              <a:t>Develop hospital mentors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57" y="0"/>
            <a:ext cx="3084843" cy="66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4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4815" y="-8369187"/>
            <a:ext cx="24414480" cy="20402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0547" y="1002048"/>
            <a:ext cx="7331242" cy="130801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2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386</TotalTime>
  <Words>252</Words>
  <Application>Microsoft Office PowerPoint</Application>
  <PresentationFormat>Custom</PresentationFormat>
  <Paragraphs>89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Ion</vt:lpstr>
      <vt:lpstr>  SPAN Supporting Professional Advancement in Nursing </vt:lpstr>
      <vt:lpstr>Hayley D. Mark, PhD, RN, FAAN  Tener Veenema, PhD, RN, FAAN Jo Fava Hochuli, MS, 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One: 7/2015-6/2016</vt:lpstr>
      <vt:lpstr>QUESTIONS?</vt:lpstr>
    </vt:vector>
  </TitlesOfParts>
  <Company>The Johns Hopkins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Professional Advancement in Nursing</dc:title>
  <dc:creator>Hayley Mark</dc:creator>
  <cp:lastModifiedBy>Daw, Peggy</cp:lastModifiedBy>
  <cp:revision>21</cp:revision>
  <cp:lastPrinted>2015-10-02T12:24:45Z</cp:lastPrinted>
  <dcterms:created xsi:type="dcterms:W3CDTF">2015-10-01T16:07:28Z</dcterms:created>
  <dcterms:modified xsi:type="dcterms:W3CDTF">2015-10-05T15:50:53Z</dcterms:modified>
</cp:coreProperties>
</file>