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59" r:id="rId3"/>
    <p:sldId id="331" r:id="rId4"/>
    <p:sldId id="333" r:id="rId5"/>
    <p:sldId id="332" r:id="rId6"/>
    <p:sldId id="301" r:id="rId7"/>
  </p:sldIdLst>
  <p:sldSz cx="9144000" cy="6858000" type="screen4x3"/>
  <p:notesSz cx="7026275" cy="9312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antgen, Mary E." initials="JME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D168F66C-D148-9347-BF80-7B9A6935D1D2}" type="datetimeFigureOut">
              <a:rPr lang="en-US" smtClean="0"/>
              <a:t>6/24/2017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2B6A4472-A4D4-8747-A0DD-EC50F7E3C2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008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6CEC7-C8D6-6845-8718-503678D1FF1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072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Conceptualization and methods focused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6CEC7-C8D6-6845-8718-503678D1FF1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45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Conceptualization and methods focused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6CEC7-C8D6-6845-8718-503678D1FF1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18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Conceptualization and methods focused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6CEC7-C8D6-6845-8718-503678D1FF1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19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Conceptualization and methods focused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6CEC7-C8D6-6845-8718-503678D1FF1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149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7592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0592"/>
            <a:ext cx="8229600" cy="409557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9382D-C057-4147-A25D-F8E4C2F5F78E}" type="datetimeFigureOut">
              <a:rPr lang="en-US" smtClean="0"/>
              <a:t>6/24/2017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5C88E-DD74-3749-A6CB-A855C5DAE8D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893" y="1567544"/>
            <a:ext cx="8622107" cy="2312126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Project RUSH </a:t>
            </a:r>
            <a:br>
              <a:rPr lang="en-US" sz="4900" b="1" dirty="0" smtClean="0"/>
            </a:br>
            <a:r>
              <a:rPr lang="en-US" sz="3600" b="1" dirty="0" smtClean="0"/>
              <a:t>R</a:t>
            </a:r>
            <a:r>
              <a:rPr lang="en-US" sz="3600" dirty="0" smtClean="0"/>
              <a:t>ecruit</a:t>
            </a:r>
            <a:r>
              <a:rPr lang="en-US" sz="3600" b="1" dirty="0" smtClean="0"/>
              <a:t>, U</a:t>
            </a:r>
            <a:r>
              <a:rPr lang="en-US" sz="3600" dirty="0" smtClean="0"/>
              <a:t>nite</a:t>
            </a:r>
            <a:r>
              <a:rPr lang="en-US" sz="3600" b="1" dirty="0" smtClean="0"/>
              <a:t>, S</a:t>
            </a:r>
            <a:r>
              <a:rPr lang="en-US" sz="3600" dirty="0" smtClean="0"/>
              <a:t>upport</a:t>
            </a:r>
            <a:r>
              <a:rPr lang="en-US" sz="3600" b="1" dirty="0" smtClean="0"/>
              <a:t>, H</a:t>
            </a:r>
            <a:r>
              <a:rPr lang="en-US" sz="3600" dirty="0" smtClean="0"/>
              <a:t>ire:</a:t>
            </a:r>
            <a:br>
              <a:rPr lang="en-US" sz="3600" dirty="0" smtClean="0"/>
            </a:br>
            <a:r>
              <a:rPr lang="en-US" sz="3600" dirty="0" smtClean="0"/>
              <a:t>Promoting Entry-level Nurses to PHD Faculty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RN </a:t>
            </a:r>
            <a:r>
              <a:rPr lang="en-US" sz="3600" b="1" dirty="0" smtClean="0">
                <a:solidFill>
                  <a:srgbClr val="FF0000"/>
                </a:solidFill>
              </a:rPr>
              <a:t>Ph</a:t>
            </a:r>
            <a:r>
              <a:rPr lang="en-US" sz="3600" b="1" dirty="0" smtClean="0"/>
              <a:t>orwar</a:t>
            </a:r>
            <a:r>
              <a:rPr lang="en-US" sz="3600" b="1" dirty="0" smtClean="0">
                <a:solidFill>
                  <a:srgbClr val="FF0000"/>
                </a:solidFill>
              </a:rPr>
              <a:t>D</a:t>
            </a:r>
            <a:r>
              <a:rPr lang="en-US" sz="3600" b="1" dirty="0" smtClean="0"/>
              <a:t> (better program name)</a:t>
            </a:r>
            <a:br>
              <a:rPr lang="en-US" sz="3600" b="1" dirty="0" smtClean="0"/>
            </a:b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797" y="4572000"/>
            <a:ext cx="6193130" cy="1985554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Meg Johantgen, PhD, RN</a:t>
            </a:r>
          </a:p>
          <a:p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Associate Professor</a:t>
            </a:r>
          </a:p>
          <a:p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Associate Dean for the PhD Program</a:t>
            </a:r>
          </a:p>
          <a:p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Devan Riley, BSN,RN</a:t>
            </a:r>
          </a:p>
          <a:p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DNP Student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67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Objectives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314" y="2030592"/>
            <a:ext cx="7859486" cy="459227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Increase enrollment in PhD programs through</a:t>
            </a:r>
            <a:br>
              <a:rPr lang="en-US" dirty="0" smtClean="0"/>
            </a:br>
            <a:r>
              <a:rPr lang="en-US" dirty="0" smtClean="0"/>
              <a:t>-targeted recruitment</a:t>
            </a:r>
            <a:br>
              <a:rPr lang="en-US" dirty="0" smtClean="0"/>
            </a:br>
            <a:r>
              <a:rPr lang="en-US" dirty="0" smtClean="0"/>
              <a:t>-mentoring</a:t>
            </a:r>
            <a:br>
              <a:rPr lang="en-US" dirty="0" smtClean="0"/>
            </a:br>
            <a:r>
              <a:rPr lang="en-US" dirty="0" smtClean="0"/>
              <a:t>-research experiences</a:t>
            </a:r>
            <a:br>
              <a:rPr lang="en-US" dirty="0" smtClean="0"/>
            </a:br>
            <a:r>
              <a:rPr lang="en-US" dirty="0" smtClean="0"/>
              <a:t>-networking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Identify and engage underrepresented minorities</a:t>
            </a:r>
          </a:p>
          <a:p>
            <a:endParaRPr lang="en-US" dirty="0" smtClean="0"/>
          </a:p>
          <a:p>
            <a:r>
              <a:rPr lang="en-US" dirty="0" smtClean="0"/>
              <a:t>Provide academic and financial support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75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3954"/>
            <a:ext cx="8229600" cy="111034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Year 1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314" y="1724297"/>
            <a:ext cx="7859486" cy="512452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Develop marketing materials</a:t>
            </a:r>
            <a:br>
              <a:rPr lang="en-US" dirty="0" smtClean="0"/>
            </a:br>
            <a:r>
              <a:rPr lang="en-US" dirty="0" smtClean="0"/>
              <a:t>-Web site</a:t>
            </a:r>
            <a:br>
              <a:rPr lang="en-US" dirty="0" smtClean="0"/>
            </a:br>
            <a:r>
              <a:rPr lang="en-US" dirty="0" smtClean="0"/>
              <a:t>-Flyers</a:t>
            </a:r>
            <a:br>
              <a:rPr lang="en-US" dirty="0" smtClean="0"/>
            </a:br>
            <a:r>
              <a:rPr lang="en-US" dirty="0" smtClean="0"/>
              <a:t>-Posters</a:t>
            </a:r>
          </a:p>
          <a:p>
            <a:r>
              <a:rPr lang="en-US" dirty="0" smtClean="0"/>
              <a:t>Engage faculty to identify students</a:t>
            </a:r>
          </a:p>
          <a:p>
            <a:r>
              <a:rPr lang="en-US" dirty="0" smtClean="0"/>
              <a:t>Outreach - pizza luncheon information sessions – </a:t>
            </a:r>
            <a:br>
              <a:rPr lang="en-US" dirty="0" smtClean="0"/>
            </a:br>
            <a:r>
              <a:rPr lang="en-US" dirty="0" smtClean="0"/>
              <a:t>-all BSN and CNL research classes</a:t>
            </a:r>
            <a:br>
              <a:rPr lang="en-US" dirty="0" smtClean="0"/>
            </a:br>
            <a:r>
              <a:rPr lang="en-US" dirty="0" smtClean="0"/>
              <a:t>-Baltimore and Shady Grove</a:t>
            </a:r>
          </a:p>
          <a:p>
            <a:r>
              <a:rPr lang="en-US" dirty="0" smtClean="0"/>
              <a:t>Databases created for interested students and research opportunities</a:t>
            </a:r>
          </a:p>
          <a:p>
            <a:r>
              <a:rPr lang="en-US" dirty="0" smtClean="0"/>
              <a:t>Research experiences</a:t>
            </a:r>
            <a:br>
              <a:rPr lang="en-US" dirty="0" smtClean="0"/>
            </a:br>
            <a:r>
              <a:rPr lang="en-US" dirty="0" smtClean="0"/>
              <a:t>-spring - part of BS senior practicum</a:t>
            </a:r>
            <a:br>
              <a:rPr lang="en-US" dirty="0" smtClean="0"/>
            </a:br>
            <a:r>
              <a:rPr lang="en-US" dirty="0" smtClean="0"/>
              <a:t>-summer -  both paid and unpaid</a:t>
            </a:r>
            <a:br>
              <a:rPr lang="en-US" dirty="0" smtClean="0"/>
            </a:br>
            <a:r>
              <a:rPr lang="en-US" dirty="0" smtClean="0"/>
              <a:t>-fall - independent study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616" y="623136"/>
            <a:ext cx="2111184" cy="281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3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Lessons Learned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314" y="1894114"/>
            <a:ext cx="7859486" cy="472875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Discussion is largely DNP vs PhD</a:t>
            </a:r>
          </a:p>
          <a:p>
            <a:r>
              <a:rPr lang="en-US" dirty="0" smtClean="0"/>
              <a:t>Curriculums have little “give” in terms of opportunities for research </a:t>
            </a:r>
          </a:p>
          <a:p>
            <a:r>
              <a:rPr lang="en-US" dirty="0" smtClean="0"/>
              <a:t>Students desire some minimal pay (e.g., hourly research assistant)</a:t>
            </a:r>
          </a:p>
          <a:p>
            <a:r>
              <a:rPr lang="en-US" dirty="0" smtClean="0"/>
              <a:t>Winter and summer break may be window of opportunity </a:t>
            </a:r>
          </a:p>
          <a:p>
            <a:r>
              <a:rPr lang="en-US" dirty="0" smtClean="0"/>
              <a:t>DNP students and practicing nurses saw website and expressed interest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47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3954"/>
            <a:ext cx="8229600" cy="111034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Year 2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314" y="1724298"/>
            <a:ext cx="7859486" cy="4898572"/>
          </a:xfrm>
        </p:spPr>
        <p:txBody>
          <a:bodyPr>
            <a:normAutofit/>
          </a:bodyPr>
          <a:lstStyle/>
          <a:p>
            <a:r>
              <a:rPr lang="en-US" dirty="0"/>
              <a:t>Better integrate research experiences into </a:t>
            </a:r>
            <a:r>
              <a:rPr lang="en-US" dirty="0" smtClean="0"/>
              <a:t>curriculum</a:t>
            </a:r>
          </a:p>
          <a:p>
            <a:r>
              <a:rPr lang="en-US" dirty="0" smtClean="0"/>
              <a:t>Include BS to DNP students</a:t>
            </a:r>
          </a:p>
          <a:p>
            <a:r>
              <a:rPr lang="en-US" dirty="0" smtClean="0"/>
              <a:t>Expand outreach to other nursing schools</a:t>
            </a:r>
            <a:br>
              <a:rPr lang="en-US" dirty="0" smtClean="0"/>
            </a:br>
            <a:r>
              <a:rPr lang="en-US" dirty="0" smtClean="0"/>
              <a:t>-presentations</a:t>
            </a:r>
            <a:br>
              <a:rPr lang="en-US" dirty="0" smtClean="0"/>
            </a:br>
            <a:r>
              <a:rPr lang="en-US" dirty="0" smtClean="0"/>
              <a:t>-research experiences</a:t>
            </a:r>
          </a:p>
          <a:p>
            <a:r>
              <a:rPr lang="en-US" dirty="0" smtClean="0"/>
              <a:t>Identify sources of funding for students desiring more intense research experience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360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704088"/>
            <a:ext cx="7918704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Thank you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91552"/>
            <a:ext cx="8229600" cy="40955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69" y="1838722"/>
            <a:ext cx="8110360" cy="456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1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3101</TotalTime>
  <Words>127</Words>
  <Application>Microsoft Office PowerPoint</Application>
  <PresentationFormat>On-screen Show (4:3)</PresentationFormat>
  <Paragraphs>39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Project RUSH  Recruit, Unite, Support, Hire: Promoting Entry-level Nurses to PHD Faculty  RN PhorwarD (better program name) </vt:lpstr>
      <vt:lpstr>Objectives</vt:lpstr>
      <vt:lpstr>Year 1</vt:lpstr>
      <vt:lpstr>Lessons Learned</vt:lpstr>
      <vt:lpstr>Year 2</vt:lpstr>
      <vt:lpstr>Thank you</vt:lpstr>
    </vt:vector>
  </TitlesOfParts>
  <Company>Univ of Maryland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Jenna Meol</dc:creator>
  <cp:lastModifiedBy>Daw, Peggy</cp:lastModifiedBy>
  <cp:revision>134</cp:revision>
  <cp:lastPrinted>2017-06-15T21:44:50Z</cp:lastPrinted>
  <dcterms:created xsi:type="dcterms:W3CDTF">2011-06-24T14:29:15Z</dcterms:created>
  <dcterms:modified xsi:type="dcterms:W3CDTF">2017-06-24T14:18:11Z</dcterms:modified>
</cp:coreProperties>
</file>