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57" r:id="rId2"/>
    <p:sldId id="259" r:id="rId3"/>
    <p:sldId id="260" r:id="rId4"/>
    <p:sldId id="269" r:id="rId5"/>
    <p:sldId id="270" r:id="rId6"/>
    <p:sldId id="271" r:id="rId7"/>
    <p:sldId id="272" r:id="rId8"/>
    <p:sldId id="261" r:id="rId9"/>
    <p:sldId id="262" r:id="rId10"/>
    <p:sldId id="263" r:id="rId11"/>
    <p:sldId id="264" r:id="rId12"/>
    <p:sldId id="265" r:id="rId13"/>
    <p:sldId id="266" r:id="rId14"/>
    <p:sldId id="267" r:id="rId15"/>
    <p:sldId id="268" r:id="rId16"/>
    <p:sldId id="273" r:id="rId17"/>
  </p:sldIdLst>
  <p:sldSz cx="12192000" cy="6858000"/>
  <p:notesSz cx="6858000" cy="9215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237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2372"/>
          </a:xfrm>
          <a:prstGeom prst="rect">
            <a:avLst/>
          </a:prstGeom>
        </p:spPr>
        <p:txBody>
          <a:bodyPr vert="horz" lIns="91440" tIns="45720" rIns="91440" bIns="45720" rtlCol="0"/>
          <a:lstStyle>
            <a:lvl1pPr algn="r">
              <a:defRPr sz="1200"/>
            </a:lvl1pPr>
          </a:lstStyle>
          <a:p>
            <a:fld id="{2521695F-A5BA-4F1D-A929-C384D19BACF6}" type="datetimeFigureOut">
              <a:rPr lang="en-US" smtClean="0"/>
              <a:t>7/17/2019</a:t>
            </a:fld>
            <a:endParaRPr lang="en-US"/>
          </a:p>
        </p:txBody>
      </p:sp>
      <p:sp>
        <p:nvSpPr>
          <p:cNvPr id="4" name="Footer Placeholder 3"/>
          <p:cNvSpPr>
            <a:spLocks noGrp="1"/>
          </p:cNvSpPr>
          <p:nvPr>
            <p:ph type="ftr" sz="quarter" idx="2"/>
          </p:nvPr>
        </p:nvSpPr>
        <p:spPr>
          <a:xfrm>
            <a:off x="0" y="8753067"/>
            <a:ext cx="2971800" cy="46237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53067"/>
            <a:ext cx="2971800" cy="462371"/>
          </a:xfrm>
          <a:prstGeom prst="rect">
            <a:avLst/>
          </a:prstGeom>
        </p:spPr>
        <p:txBody>
          <a:bodyPr vert="horz" lIns="91440" tIns="45720" rIns="91440" bIns="45720" rtlCol="0" anchor="b"/>
          <a:lstStyle>
            <a:lvl1pPr algn="r">
              <a:defRPr sz="1200"/>
            </a:lvl1pPr>
          </a:lstStyle>
          <a:p>
            <a:fld id="{F6010679-3FAB-45A4-BD81-7DB96C8D4717}" type="slidenum">
              <a:rPr lang="en-US" smtClean="0"/>
              <a:t>‹#›</a:t>
            </a:fld>
            <a:endParaRPr lang="en-US"/>
          </a:p>
        </p:txBody>
      </p:sp>
    </p:spTree>
    <p:extLst>
      <p:ext uri="{BB962C8B-B14F-4D97-AF65-F5344CB8AC3E}">
        <p14:creationId xmlns:p14="http://schemas.microsoft.com/office/powerpoint/2010/main" val="915113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237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2372"/>
          </a:xfrm>
          <a:prstGeom prst="rect">
            <a:avLst/>
          </a:prstGeom>
        </p:spPr>
        <p:txBody>
          <a:bodyPr vert="horz" lIns="91440" tIns="45720" rIns="91440" bIns="45720" rtlCol="0"/>
          <a:lstStyle>
            <a:lvl1pPr algn="r">
              <a:defRPr sz="1200"/>
            </a:lvl1pPr>
          </a:lstStyle>
          <a:p>
            <a:fld id="{34794635-021A-4FA7-BADD-2BA4A20F5BA0}" type="datetimeFigureOut">
              <a:rPr lang="en-US" smtClean="0"/>
              <a:t>7/17/2019</a:t>
            </a:fld>
            <a:endParaRPr lang="en-US"/>
          </a:p>
        </p:txBody>
      </p:sp>
      <p:sp>
        <p:nvSpPr>
          <p:cNvPr id="4" name="Slide Image Placeholder 3"/>
          <p:cNvSpPr>
            <a:spLocks noGrp="1" noRot="1" noChangeAspect="1"/>
          </p:cNvSpPr>
          <p:nvPr>
            <p:ph type="sldImg" idx="2"/>
          </p:nvPr>
        </p:nvSpPr>
        <p:spPr>
          <a:xfrm>
            <a:off x="665163" y="1152525"/>
            <a:ext cx="5527675" cy="3109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34929"/>
            <a:ext cx="5486400" cy="3628579"/>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3067"/>
            <a:ext cx="2971800" cy="46237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53067"/>
            <a:ext cx="2971800" cy="462371"/>
          </a:xfrm>
          <a:prstGeom prst="rect">
            <a:avLst/>
          </a:prstGeom>
        </p:spPr>
        <p:txBody>
          <a:bodyPr vert="horz" lIns="91440" tIns="45720" rIns="91440" bIns="45720" rtlCol="0" anchor="b"/>
          <a:lstStyle>
            <a:lvl1pPr algn="r">
              <a:defRPr sz="1200"/>
            </a:lvl1pPr>
          </a:lstStyle>
          <a:p>
            <a:fld id="{05D4B281-08AF-4E55-8315-1EF728578F33}" type="slidenum">
              <a:rPr lang="en-US" smtClean="0"/>
              <a:t>‹#›</a:t>
            </a:fld>
            <a:endParaRPr lang="en-US"/>
          </a:p>
        </p:txBody>
      </p:sp>
    </p:spTree>
    <p:extLst>
      <p:ext uri="{BB962C8B-B14F-4D97-AF65-F5344CB8AC3E}">
        <p14:creationId xmlns:p14="http://schemas.microsoft.com/office/powerpoint/2010/main" val="4022607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725E95A-069F-4068-B31F-514163B033ED}" type="slidenum">
              <a:rPr kumimoji="0" lang="en-US"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37242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anose="02020603050405020304" pitchFamily="18" charset="0"/>
              </a:defRPr>
            </a:lvl1pPr>
            <a:lvl2pPr marL="733425" indent="-280988">
              <a:defRPr>
                <a:solidFill>
                  <a:schemeClr val="tx1"/>
                </a:solidFill>
                <a:latin typeface="Times New Roman" panose="02020603050405020304" pitchFamily="18" charset="0"/>
              </a:defRPr>
            </a:lvl2pPr>
            <a:lvl3pPr marL="1127125" indent="-225425">
              <a:defRPr>
                <a:solidFill>
                  <a:schemeClr val="tx1"/>
                </a:solidFill>
                <a:latin typeface="Times New Roman" panose="02020603050405020304" pitchFamily="18" charset="0"/>
              </a:defRPr>
            </a:lvl3pPr>
            <a:lvl4pPr marL="1579563" indent="-225425">
              <a:defRPr>
                <a:solidFill>
                  <a:schemeClr val="tx1"/>
                </a:solidFill>
                <a:latin typeface="Times New Roman" panose="02020603050405020304" pitchFamily="18" charset="0"/>
              </a:defRPr>
            </a:lvl4pPr>
            <a:lvl5pPr marL="2030413" indent="-225425">
              <a:defRPr>
                <a:solidFill>
                  <a:schemeClr val="tx1"/>
                </a:solidFill>
                <a:latin typeface="Times New Roman" panose="02020603050405020304" pitchFamily="18" charset="0"/>
              </a:defRPr>
            </a:lvl5pPr>
            <a:lvl6pPr marL="2487613" indent="-225425" eaLnBrk="0" fontAlgn="base" hangingPunct="0">
              <a:spcBef>
                <a:spcPct val="0"/>
              </a:spcBef>
              <a:spcAft>
                <a:spcPct val="0"/>
              </a:spcAft>
              <a:defRPr>
                <a:solidFill>
                  <a:schemeClr val="tx1"/>
                </a:solidFill>
                <a:latin typeface="Times New Roman" panose="02020603050405020304" pitchFamily="18" charset="0"/>
              </a:defRPr>
            </a:lvl6pPr>
            <a:lvl7pPr marL="2944813" indent="-225425" eaLnBrk="0" fontAlgn="base" hangingPunct="0">
              <a:spcBef>
                <a:spcPct val="0"/>
              </a:spcBef>
              <a:spcAft>
                <a:spcPct val="0"/>
              </a:spcAft>
              <a:defRPr>
                <a:solidFill>
                  <a:schemeClr val="tx1"/>
                </a:solidFill>
                <a:latin typeface="Times New Roman" panose="02020603050405020304" pitchFamily="18" charset="0"/>
              </a:defRPr>
            </a:lvl7pPr>
            <a:lvl8pPr marL="3402013" indent="-225425" eaLnBrk="0" fontAlgn="base" hangingPunct="0">
              <a:spcBef>
                <a:spcPct val="0"/>
              </a:spcBef>
              <a:spcAft>
                <a:spcPct val="0"/>
              </a:spcAft>
              <a:defRPr>
                <a:solidFill>
                  <a:schemeClr val="tx1"/>
                </a:solidFill>
                <a:latin typeface="Times New Roman" panose="02020603050405020304" pitchFamily="18" charset="0"/>
              </a:defRPr>
            </a:lvl8pPr>
            <a:lvl9pPr marL="3859213" indent="-225425"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E866C46-B58E-4897-A4CE-1EBF5CE39AF4}" type="slidenum">
              <a:rPr kumimoji="0" lang="en-US"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4560350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pPr>
              <a:defRPr/>
            </a:pPr>
            <a:endParaRPr lang="en-US" altLang="en-US"/>
          </a:p>
        </p:txBody>
      </p:sp>
      <p:sp>
        <p:nvSpPr>
          <p:cNvPr id="5" name="Footer Placeholder 4"/>
          <p:cNvSpPr>
            <a:spLocks noGrp="1"/>
          </p:cNvSpPr>
          <p:nvPr>
            <p:ph type="ftr" sz="quarter" idx="11"/>
          </p:nvPr>
        </p:nvSpPr>
        <p:spPr>
          <a:xfrm>
            <a:off x="1876424" y="5410201"/>
            <a:ext cx="5124886" cy="365125"/>
          </a:xfrm>
        </p:spPr>
        <p:txBody>
          <a:bodyPr/>
          <a:lstStyle/>
          <a:p>
            <a:pPr>
              <a:defRPr/>
            </a:pPr>
            <a:endParaRPr lang="en-US" altLang="en-US"/>
          </a:p>
        </p:txBody>
      </p:sp>
      <p:sp>
        <p:nvSpPr>
          <p:cNvPr id="6" name="Slide Number Placeholder 5"/>
          <p:cNvSpPr>
            <a:spLocks noGrp="1"/>
          </p:cNvSpPr>
          <p:nvPr>
            <p:ph type="sldNum" sz="quarter" idx="12"/>
          </p:nvPr>
        </p:nvSpPr>
        <p:spPr>
          <a:xfrm>
            <a:off x="9896911" y="5410199"/>
            <a:ext cx="771089" cy="365125"/>
          </a:xfrm>
        </p:spPr>
        <p:txBody>
          <a:bodyPr/>
          <a:lstStyle/>
          <a:p>
            <a:pPr>
              <a:defRPr/>
            </a:pPr>
            <a:fld id="{A1B844E1-6832-4942-901E-085A7F3466C5}" type="slidenum">
              <a:rPr lang="en-US" altLang="en-US" smtClean="0"/>
              <a:pPr>
                <a:defRPr/>
              </a:pPr>
              <a:t>‹#›</a:t>
            </a:fld>
            <a:endParaRPr lang="en-US" altLang="en-US"/>
          </a:p>
        </p:txBody>
      </p:sp>
    </p:spTree>
    <p:extLst>
      <p:ext uri="{BB962C8B-B14F-4D97-AF65-F5344CB8AC3E}">
        <p14:creationId xmlns:p14="http://schemas.microsoft.com/office/powerpoint/2010/main" val="3133979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E21696A-DF21-47C5-819A-10E84A2D0C69}" type="slidenum">
              <a:rPr lang="en-US" altLang="en-US" smtClean="0"/>
              <a:pPr>
                <a:defRPr/>
              </a:pPr>
              <a:t>‹#›</a:t>
            </a:fld>
            <a:endParaRPr lang="en-US" altLang="en-US"/>
          </a:p>
        </p:txBody>
      </p:sp>
    </p:spTree>
    <p:extLst>
      <p:ext uri="{BB962C8B-B14F-4D97-AF65-F5344CB8AC3E}">
        <p14:creationId xmlns:p14="http://schemas.microsoft.com/office/powerpoint/2010/main" val="19533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E21696A-DF21-47C5-819A-10E84A2D0C69}" type="slidenum">
              <a:rPr lang="en-US" altLang="en-US" smtClean="0"/>
              <a:pPr>
                <a:defRPr/>
              </a:pPr>
              <a:t>‹#›</a:t>
            </a:fld>
            <a:endParaRPr lang="en-US" altLang="en-US"/>
          </a:p>
        </p:txBody>
      </p:sp>
    </p:spTree>
    <p:extLst>
      <p:ext uri="{BB962C8B-B14F-4D97-AF65-F5344CB8AC3E}">
        <p14:creationId xmlns:p14="http://schemas.microsoft.com/office/powerpoint/2010/main" val="1925407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E21696A-DF21-47C5-819A-10E84A2D0C69}" type="slidenum">
              <a:rPr lang="en-US" altLang="en-US" smtClean="0"/>
              <a:pPr>
                <a:defRPr/>
              </a:pPr>
              <a:t>‹#›</a:t>
            </a:fld>
            <a:endParaRPr lang="en-US" alt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10542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E21696A-DF21-47C5-819A-10E84A2D0C69}" type="slidenum">
              <a:rPr lang="en-US" altLang="en-US" smtClean="0"/>
              <a:pPr>
                <a:defRPr/>
              </a:pPr>
              <a:t>‹#›</a:t>
            </a:fld>
            <a:endParaRPr lang="en-US" altLang="en-US"/>
          </a:p>
        </p:txBody>
      </p:sp>
    </p:spTree>
    <p:extLst>
      <p:ext uri="{BB962C8B-B14F-4D97-AF65-F5344CB8AC3E}">
        <p14:creationId xmlns:p14="http://schemas.microsoft.com/office/powerpoint/2010/main" val="2723718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5E21696A-DF21-47C5-819A-10E84A2D0C69}" type="slidenum">
              <a:rPr lang="en-US" altLang="en-US" smtClean="0"/>
              <a:pPr>
                <a:defRPr/>
              </a:pPr>
              <a:t>‹#›</a:t>
            </a:fld>
            <a:endParaRPr lang="en-US" altLang="en-US"/>
          </a:p>
        </p:txBody>
      </p:sp>
    </p:spTree>
    <p:extLst>
      <p:ext uri="{BB962C8B-B14F-4D97-AF65-F5344CB8AC3E}">
        <p14:creationId xmlns:p14="http://schemas.microsoft.com/office/powerpoint/2010/main" val="1404562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5E21696A-DF21-47C5-819A-10E84A2D0C69}" type="slidenum">
              <a:rPr lang="en-US" altLang="en-US" smtClean="0"/>
              <a:pPr>
                <a:defRPr/>
              </a:pPr>
              <a:t>‹#›</a:t>
            </a:fld>
            <a:endParaRPr lang="en-US" altLang="en-US"/>
          </a:p>
        </p:txBody>
      </p:sp>
    </p:spTree>
    <p:extLst>
      <p:ext uri="{BB962C8B-B14F-4D97-AF65-F5344CB8AC3E}">
        <p14:creationId xmlns:p14="http://schemas.microsoft.com/office/powerpoint/2010/main" val="3551476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E834BAD-C89C-4C06-B797-83E028D3A8DD}" type="slidenum">
              <a:rPr lang="en-US" altLang="en-US" smtClean="0"/>
              <a:pPr>
                <a:defRPr/>
              </a:pPr>
              <a:t>‹#›</a:t>
            </a:fld>
            <a:endParaRPr lang="en-US" altLang="en-US"/>
          </a:p>
        </p:txBody>
      </p:sp>
    </p:spTree>
    <p:extLst>
      <p:ext uri="{BB962C8B-B14F-4D97-AF65-F5344CB8AC3E}">
        <p14:creationId xmlns:p14="http://schemas.microsoft.com/office/powerpoint/2010/main" val="8339032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14EB042-9122-443B-BA87-92C6680B6FC4}" type="slidenum">
              <a:rPr lang="en-US" altLang="en-US" smtClean="0"/>
              <a:pPr>
                <a:defRPr/>
              </a:pPr>
              <a:t>‹#›</a:t>
            </a:fld>
            <a:endParaRPr lang="en-US" altLang="en-US"/>
          </a:p>
        </p:txBody>
      </p:sp>
    </p:spTree>
    <p:extLst>
      <p:ext uri="{BB962C8B-B14F-4D97-AF65-F5344CB8AC3E}">
        <p14:creationId xmlns:p14="http://schemas.microsoft.com/office/powerpoint/2010/main" val="2683136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A26AA3B-C846-4CDA-8676-C6B2B02E1E77}" type="slidenum">
              <a:rPr lang="en-US" altLang="en-US" smtClean="0"/>
              <a:pPr>
                <a:defRPr/>
              </a:pPr>
              <a:t>‹#›</a:t>
            </a:fld>
            <a:endParaRPr lang="en-US" altLang="en-US"/>
          </a:p>
        </p:txBody>
      </p:sp>
    </p:spTree>
    <p:extLst>
      <p:ext uri="{BB962C8B-B14F-4D97-AF65-F5344CB8AC3E}">
        <p14:creationId xmlns:p14="http://schemas.microsoft.com/office/powerpoint/2010/main" val="600258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91D5187-2E19-4721-B9A5-DE20E06EC590}" type="slidenum">
              <a:rPr lang="en-US" altLang="en-US" smtClean="0"/>
              <a:pPr>
                <a:defRPr/>
              </a:pPr>
              <a:t>‹#›</a:t>
            </a:fld>
            <a:endParaRPr lang="en-US" altLang="en-US"/>
          </a:p>
        </p:txBody>
      </p:sp>
    </p:spTree>
    <p:extLst>
      <p:ext uri="{BB962C8B-B14F-4D97-AF65-F5344CB8AC3E}">
        <p14:creationId xmlns:p14="http://schemas.microsoft.com/office/powerpoint/2010/main" val="1864571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6A639CF8-CE27-4574-B8C1-83E2D875FEF2}" type="slidenum">
              <a:rPr lang="en-US" altLang="en-US" smtClean="0"/>
              <a:pPr>
                <a:defRPr/>
              </a:pPr>
              <a:t>‹#›</a:t>
            </a:fld>
            <a:endParaRPr lang="en-US" altLang="en-US"/>
          </a:p>
        </p:txBody>
      </p:sp>
    </p:spTree>
    <p:extLst>
      <p:ext uri="{BB962C8B-B14F-4D97-AF65-F5344CB8AC3E}">
        <p14:creationId xmlns:p14="http://schemas.microsoft.com/office/powerpoint/2010/main" val="333867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ACADB1F1-F0A3-4060-B465-ECF82CEAE5B2}" type="slidenum">
              <a:rPr lang="en-US" altLang="en-US" smtClean="0"/>
              <a:pPr>
                <a:defRPr/>
              </a:pPr>
              <a:t>‹#›</a:t>
            </a:fld>
            <a:endParaRPr lang="en-US" altLang="en-US"/>
          </a:p>
        </p:txBody>
      </p:sp>
    </p:spTree>
    <p:extLst>
      <p:ext uri="{BB962C8B-B14F-4D97-AF65-F5344CB8AC3E}">
        <p14:creationId xmlns:p14="http://schemas.microsoft.com/office/powerpoint/2010/main" val="1684210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7ADA3F65-D3F8-4EDA-A16B-6529FAF1CB8F}" type="slidenum">
              <a:rPr lang="en-US" altLang="en-US" smtClean="0"/>
              <a:pPr>
                <a:defRPr/>
              </a:pPr>
              <a:t>‹#›</a:t>
            </a:fld>
            <a:endParaRPr lang="en-US" altLang="en-US"/>
          </a:p>
        </p:txBody>
      </p:sp>
    </p:spTree>
    <p:extLst>
      <p:ext uri="{BB962C8B-B14F-4D97-AF65-F5344CB8AC3E}">
        <p14:creationId xmlns:p14="http://schemas.microsoft.com/office/powerpoint/2010/main" val="1229127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0223645C-86A2-44FD-90C4-FC8C8820237C}" type="slidenum">
              <a:rPr lang="en-US" altLang="en-US" smtClean="0"/>
              <a:pPr>
                <a:defRPr/>
              </a:pPr>
              <a:t>‹#›</a:t>
            </a:fld>
            <a:endParaRPr lang="en-US" altLang="en-US"/>
          </a:p>
        </p:txBody>
      </p:sp>
    </p:spTree>
    <p:extLst>
      <p:ext uri="{BB962C8B-B14F-4D97-AF65-F5344CB8AC3E}">
        <p14:creationId xmlns:p14="http://schemas.microsoft.com/office/powerpoint/2010/main" val="2183664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CC449A77-21BE-43EB-8FB3-DBEE7C4BF772}" type="slidenum">
              <a:rPr lang="en-US" altLang="en-US" smtClean="0"/>
              <a:pPr>
                <a:defRPr/>
              </a:pPr>
              <a:t>‹#›</a:t>
            </a:fld>
            <a:endParaRPr lang="en-US" altLang="en-US"/>
          </a:p>
        </p:txBody>
      </p:sp>
    </p:spTree>
    <p:extLst>
      <p:ext uri="{BB962C8B-B14F-4D97-AF65-F5344CB8AC3E}">
        <p14:creationId xmlns:p14="http://schemas.microsoft.com/office/powerpoint/2010/main" val="208399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75D8CB3C-A640-4F50-9BC6-1B1442D2BFF5}" type="slidenum">
              <a:rPr lang="en-US" altLang="en-US" smtClean="0"/>
              <a:pPr>
                <a:defRPr/>
              </a:pPr>
              <a:t>‹#›</a:t>
            </a:fld>
            <a:endParaRPr lang="en-US" altLang="en-US"/>
          </a:p>
        </p:txBody>
      </p:sp>
    </p:spTree>
    <p:extLst>
      <p:ext uri="{BB962C8B-B14F-4D97-AF65-F5344CB8AC3E}">
        <p14:creationId xmlns:p14="http://schemas.microsoft.com/office/powerpoint/2010/main" val="1699387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fld id="{5E21696A-DF21-47C5-819A-10E84A2D0C69}" type="slidenum">
              <a:rPr lang="en-US" altLang="en-US" smtClean="0"/>
              <a:pPr>
                <a:defRPr/>
              </a:pPr>
              <a:t>‹#›</a:t>
            </a:fld>
            <a:endParaRPr lang="en-US" altLang="en-US"/>
          </a:p>
        </p:txBody>
      </p:sp>
    </p:spTree>
    <p:extLst>
      <p:ext uri="{BB962C8B-B14F-4D97-AF65-F5344CB8AC3E}">
        <p14:creationId xmlns:p14="http://schemas.microsoft.com/office/powerpoint/2010/main" val="264118171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WiYOl6KZOwc"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a:defRPr/>
            </a:pPr>
            <a:r>
              <a:rPr lang="en-US" altLang="en-US" sz="5400" b="1" dirty="0">
                <a:solidFill>
                  <a:schemeClr val="tx1"/>
                </a:solidFill>
              </a:rPr>
              <a:t>Two Year Pathway Initiative</a:t>
            </a:r>
            <a:r>
              <a:rPr lang="en-US" altLang="en-US" b="1" dirty="0" smtClean="0">
                <a:solidFill>
                  <a:schemeClr val="tx1"/>
                </a:solidFill>
              </a:rPr>
              <a:t/>
            </a:r>
            <a:br>
              <a:rPr lang="en-US" altLang="en-US" b="1" dirty="0" smtClean="0">
                <a:solidFill>
                  <a:schemeClr val="tx1"/>
                </a:solidFill>
              </a:rPr>
            </a:br>
            <a:r>
              <a:rPr lang="en-US" altLang="en-US" b="1" dirty="0" smtClean="0">
                <a:solidFill>
                  <a:schemeClr val="tx1"/>
                </a:solidFill>
              </a:rPr>
              <a:t>Hagerstown Community College ADN Program</a:t>
            </a:r>
            <a:r>
              <a:rPr lang="en-US" altLang="en-US" dirty="0" smtClean="0">
                <a:solidFill>
                  <a:schemeClr val="tx1"/>
                </a:solidFill>
              </a:rPr>
              <a:t/>
            </a:r>
            <a:br>
              <a:rPr lang="en-US" altLang="en-US" dirty="0" smtClean="0">
                <a:solidFill>
                  <a:schemeClr val="tx1"/>
                </a:solidFill>
              </a:rPr>
            </a:br>
            <a:endParaRPr lang="en-US" altLang="en-US" dirty="0" smtClean="0">
              <a:solidFill>
                <a:schemeClr val="tx1"/>
              </a:solidFill>
            </a:endParaRPr>
          </a:p>
        </p:txBody>
      </p:sp>
      <p:sp>
        <p:nvSpPr>
          <p:cNvPr id="4099" name="Rectangle 3"/>
          <p:cNvSpPr>
            <a:spLocks noGrp="1" noChangeArrowheads="1"/>
          </p:cNvSpPr>
          <p:nvPr>
            <p:ph type="subTitle" idx="1"/>
          </p:nvPr>
        </p:nvSpPr>
        <p:spPr>
          <a:xfrm>
            <a:off x="2895600" y="4724400"/>
            <a:ext cx="6400800" cy="914400"/>
          </a:xfrm>
        </p:spPr>
        <p:txBody>
          <a:bodyPr>
            <a:normAutofit lnSpcReduction="10000"/>
          </a:bodyPr>
          <a:lstStyle/>
          <a:p>
            <a:pPr algn="r"/>
            <a:r>
              <a:rPr lang="en-US" altLang="en-US" b="1" dirty="0" smtClean="0">
                <a:solidFill>
                  <a:schemeClr val="tx1"/>
                </a:solidFill>
              </a:rPr>
              <a:t>Karen Hammond RN, MSN, CCRN,CEN</a:t>
            </a:r>
          </a:p>
          <a:p>
            <a:pPr algn="r"/>
            <a:r>
              <a:rPr lang="en-US" altLang="en-US" b="1" smtClean="0">
                <a:solidFill>
                  <a:schemeClr val="tx1"/>
                </a:solidFill>
              </a:rPr>
              <a:t>Brooke Carey MS, </a:t>
            </a:r>
            <a:r>
              <a:rPr lang="en-US" altLang="en-US" b="1" dirty="0" smtClean="0">
                <a:solidFill>
                  <a:schemeClr val="tx1"/>
                </a:solidFill>
              </a:rPr>
              <a:t>School counseling</a:t>
            </a:r>
          </a:p>
          <a:p>
            <a:pPr algn="ctr"/>
            <a:endParaRPr lang="en-US" altLang="en-US" b="1" dirty="0" smtClean="0">
              <a:solidFill>
                <a:schemeClr val="tx1"/>
              </a:solidFill>
            </a:endParaRPr>
          </a:p>
        </p:txBody>
      </p:sp>
    </p:spTree>
    <p:extLst>
      <p:ext uri="{BB962C8B-B14F-4D97-AF65-F5344CB8AC3E}">
        <p14:creationId xmlns:p14="http://schemas.microsoft.com/office/powerpoint/2010/main" val="1828552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41413" y="0"/>
            <a:ext cx="9905998" cy="1478570"/>
          </a:xfrm>
        </p:spPr>
        <p:txBody>
          <a:bodyPr/>
          <a:lstStyle/>
          <a:p>
            <a:pPr>
              <a:defRPr/>
            </a:pPr>
            <a:r>
              <a:rPr lang="en-US" altLang="en-US" dirty="0">
                <a:solidFill>
                  <a:schemeClr val="tx1"/>
                </a:solidFill>
              </a:rPr>
              <a:t>Recruitment Activities</a:t>
            </a:r>
            <a:endParaRPr lang="en-US" altLang="en-US" dirty="0" smtClean="0">
              <a:solidFill>
                <a:schemeClr val="tx1"/>
              </a:solidFill>
            </a:endParaRPr>
          </a:p>
        </p:txBody>
      </p:sp>
      <p:sp>
        <p:nvSpPr>
          <p:cNvPr id="10243" name="Rectangle 3"/>
          <p:cNvSpPr>
            <a:spLocks noGrp="1" noChangeArrowheads="1"/>
          </p:cNvSpPr>
          <p:nvPr>
            <p:ph idx="1"/>
          </p:nvPr>
        </p:nvSpPr>
        <p:spPr>
          <a:xfrm>
            <a:off x="1141412" y="1478570"/>
            <a:ext cx="9905999" cy="5238114"/>
          </a:xfrm>
        </p:spPr>
        <p:txBody>
          <a:bodyPr>
            <a:normAutofit/>
          </a:bodyPr>
          <a:lstStyle/>
          <a:p>
            <a:pPr>
              <a:lnSpc>
                <a:spcPct val="90000"/>
              </a:lnSpc>
            </a:pPr>
            <a:r>
              <a:rPr lang="en-US" altLang="en-US" sz="2800" dirty="0" smtClean="0"/>
              <a:t>Nursing Division Information Sessions</a:t>
            </a:r>
          </a:p>
          <a:p>
            <a:pPr>
              <a:lnSpc>
                <a:spcPct val="90000"/>
              </a:lnSpc>
            </a:pPr>
            <a:r>
              <a:rPr lang="en-US" altLang="en-US" sz="2800" dirty="0" smtClean="0"/>
              <a:t>Career Fairs at Hospitals &amp; High Schools</a:t>
            </a:r>
          </a:p>
          <a:p>
            <a:pPr>
              <a:lnSpc>
                <a:spcPct val="90000"/>
              </a:lnSpc>
            </a:pPr>
            <a:r>
              <a:rPr lang="en-US" altLang="en-US" sz="2800" dirty="0" smtClean="0"/>
              <a:t>College Open House</a:t>
            </a:r>
          </a:p>
          <a:p>
            <a:pPr>
              <a:lnSpc>
                <a:spcPct val="90000"/>
              </a:lnSpc>
            </a:pPr>
            <a:r>
              <a:rPr lang="en-US" altLang="en-US" sz="2800" dirty="0" smtClean="0"/>
              <a:t>High School Visits in MD, PA, &amp; WV</a:t>
            </a:r>
          </a:p>
          <a:p>
            <a:pPr>
              <a:lnSpc>
                <a:spcPct val="90000"/>
              </a:lnSpc>
            </a:pPr>
            <a:r>
              <a:rPr lang="en-US" altLang="en-US" sz="2800" dirty="0" smtClean="0"/>
              <a:t>Nursing Skills Lab Tours </a:t>
            </a:r>
          </a:p>
          <a:p>
            <a:pPr>
              <a:lnSpc>
                <a:spcPct val="90000"/>
              </a:lnSpc>
            </a:pPr>
            <a:r>
              <a:rPr lang="en-US" altLang="en-US" sz="2800" dirty="0" smtClean="0"/>
              <a:t>Academic Advising (‘Right-Fit’ discussion)</a:t>
            </a:r>
          </a:p>
          <a:p>
            <a:pPr>
              <a:lnSpc>
                <a:spcPct val="90000"/>
              </a:lnSpc>
            </a:pPr>
            <a:r>
              <a:rPr lang="en-US" altLang="en-US" sz="2800" dirty="0" smtClean="0"/>
              <a:t>Anatomy &amp; Physiology Classroom Visits</a:t>
            </a:r>
          </a:p>
          <a:p>
            <a:pPr>
              <a:lnSpc>
                <a:spcPct val="90000"/>
              </a:lnSpc>
            </a:pPr>
            <a:endParaRPr lang="en-US" altLang="en-US" dirty="0" smtClean="0"/>
          </a:p>
        </p:txBody>
      </p:sp>
    </p:spTree>
    <p:extLst>
      <p:ext uri="{BB962C8B-B14F-4D97-AF65-F5344CB8AC3E}">
        <p14:creationId xmlns:p14="http://schemas.microsoft.com/office/powerpoint/2010/main" val="1585591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295952" y="0"/>
            <a:ext cx="9905998" cy="1478570"/>
          </a:xfrm>
        </p:spPr>
        <p:txBody>
          <a:bodyPr/>
          <a:lstStyle/>
          <a:p>
            <a:pPr>
              <a:defRPr/>
            </a:pPr>
            <a:r>
              <a:rPr lang="en-US" altLang="en-US" sz="4000" dirty="0">
                <a:solidFill>
                  <a:schemeClr val="tx1"/>
                </a:solidFill>
              </a:rPr>
              <a:t>Marketing Materials</a:t>
            </a:r>
          </a:p>
        </p:txBody>
      </p:sp>
      <p:sp>
        <p:nvSpPr>
          <p:cNvPr id="11267" name="Rectangle 3"/>
          <p:cNvSpPr>
            <a:spLocks noGrp="1" noChangeArrowheads="1"/>
          </p:cNvSpPr>
          <p:nvPr>
            <p:ph idx="1"/>
          </p:nvPr>
        </p:nvSpPr>
        <p:spPr>
          <a:xfrm>
            <a:off x="1295952" y="1307176"/>
            <a:ext cx="7772400" cy="4114800"/>
          </a:xfrm>
        </p:spPr>
        <p:txBody>
          <a:bodyPr/>
          <a:lstStyle/>
          <a:p>
            <a:r>
              <a:rPr lang="en-US" altLang="en-US" sz="2800" dirty="0"/>
              <a:t>Radio Advertisements</a:t>
            </a:r>
          </a:p>
          <a:p>
            <a:r>
              <a:rPr lang="en-US" altLang="en-US" sz="2800" dirty="0"/>
              <a:t>Magazine/Newspaper Advertisements</a:t>
            </a:r>
          </a:p>
          <a:p>
            <a:r>
              <a:rPr lang="en-US" altLang="en-US" sz="2800" dirty="0"/>
              <a:t>High School Student Nursing Brochure</a:t>
            </a:r>
          </a:p>
          <a:p>
            <a:r>
              <a:rPr lang="en-US" altLang="en-US" sz="2800" dirty="0"/>
              <a:t>Learning </a:t>
            </a:r>
            <a:r>
              <a:rPr lang="en-US" altLang="en-US" sz="2800" dirty="0" smtClean="0"/>
              <a:t>and </a:t>
            </a:r>
            <a:r>
              <a:rPr lang="en-US" altLang="en-US" sz="2800" dirty="0"/>
              <a:t>Student Support Brochure</a:t>
            </a:r>
          </a:p>
          <a:p>
            <a:r>
              <a:rPr lang="en-US" altLang="en-US" sz="2800" dirty="0"/>
              <a:t>Two-Year Pathway Video</a:t>
            </a:r>
          </a:p>
          <a:p>
            <a:endParaRPr lang="en-US" altLang="en-US" dirty="0" smtClean="0"/>
          </a:p>
        </p:txBody>
      </p:sp>
      <p:pic>
        <p:nvPicPr>
          <p:cNvPr id="4" name="WiYOl6KZOwc"/>
          <p:cNvPicPr>
            <a:picLocks noRot="1" noChangeAspect="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6509704" y="4317076"/>
            <a:ext cx="392747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387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43001" y="0"/>
            <a:ext cx="9905998" cy="1478570"/>
          </a:xfrm>
        </p:spPr>
        <p:txBody>
          <a:bodyPr/>
          <a:lstStyle/>
          <a:p>
            <a:pPr>
              <a:defRPr/>
            </a:pPr>
            <a:r>
              <a:rPr lang="en-US" altLang="en-US" sz="4000" dirty="0">
                <a:solidFill>
                  <a:schemeClr val="tx1"/>
                </a:solidFill>
              </a:rPr>
              <a:t>Student Support </a:t>
            </a:r>
            <a:r>
              <a:rPr lang="en-US" altLang="en-US" sz="4000" dirty="0" smtClean="0">
                <a:solidFill>
                  <a:schemeClr val="tx1"/>
                </a:solidFill>
              </a:rPr>
              <a:t>Roles (Advisor)</a:t>
            </a:r>
            <a:endParaRPr lang="en-US" altLang="en-US" sz="4000" dirty="0">
              <a:solidFill>
                <a:schemeClr val="tx1"/>
              </a:solidFill>
            </a:endParaRPr>
          </a:p>
        </p:txBody>
      </p:sp>
      <p:sp>
        <p:nvSpPr>
          <p:cNvPr id="12291" name="Rectangle 3"/>
          <p:cNvSpPr>
            <a:spLocks noGrp="1" noChangeArrowheads="1"/>
          </p:cNvSpPr>
          <p:nvPr>
            <p:ph idx="1"/>
          </p:nvPr>
        </p:nvSpPr>
        <p:spPr>
          <a:xfrm>
            <a:off x="1143001" y="1336962"/>
            <a:ext cx="7772400" cy="5363095"/>
          </a:xfrm>
        </p:spPr>
        <p:txBody>
          <a:bodyPr>
            <a:normAutofit/>
          </a:bodyPr>
          <a:lstStyle/>
          <a:p>
            <a:pPr>
              <a:lnSpc>
                <a:spcPct val="90000"/>
              </a:lnSpc>
            </a:pPr>
            <a:r>
              <a:rPr lang="en-US" altLang="en-US" sz="2800" dirty="0"/>
              <a:t>Once a month mandatory meeting with Nursing Student Support Specialist to provide:</a:t>
            </a:r>
          </a:p>
          <a:p>
            <a:pPr lvl="1">
              <a:lnSpc>
                <a:spcPct val="90000"/>
              </a:lnSpc>
            </a:pPr>
            <a:r>
              <a:rPr lang="en-US" altLang="en-US" sz="2800" dirty="0"/>
              <a:t>A focus on student progress</a:t>
            </a:r>
          </a:p>
          <a:p>
            <a:pPr lvl="1">
              <a:lnSpc>
                <a:spcPct val="90000"/>
              </a:lnSpc>
            </a:pPr>
            <a:r>
              <a:rPr lang="en-US" altLang="en-US" sz="2800" dirty="0"/>
              <a:t>Supportive environment</a:t>
            </a:r>
          </a:p>
          <a:p>
            <a:pPr lvl="1">
              <a:lnSpc>
                <a:spcPct val="90000"/>
              </a:lnSpc>
            </a:pPr>
            <a:r>
              <a:rPr lang="en-US" altLang="en-US" sz="2800" dirty="0"/>
              <a:t>Opportunity for information sharing</a:t>
            </a:r>
          </a:p>
          <a:p>
            <a:pPr lvl="1">
              <a:lnSpc>
                <a:spcPct val="90000"/>
              </a:lnSpc>
            </a:pPr>
            <a:r>
              <a:rPr lang="en-US" altLang="en-US" sz="2800" dirty="0"/>
              <a:t>Career development </a:t>
            </a:r>
            <a:r>
              <a:rPr lang="en-US" altLang="en-US" sz="2800" u="sng" dirty="0"/>
              <a:t>topics and resources</a:t>
            </a:r>
          </a:p>
          <a:p>
            <a:pPr lvl="1">
              <a:lnSpc>
                <a:spcPct val="90000"/>
              </a:lnSpc>
            </a:pPr>
            <a:r>
              <a:rPr lang="en-US" altLang="en-US" sz="2800" u="sng" dirty="0"/>
              <a:t>Goal setting and action plans</a:t>
            </a:r>
          </a:p>
          <a:p>
            <a:pPr>
              <a:lnSpc>
                <a:spcPct val="90000"/>
              </a:lnSpc>
            </a:pPr>
            <a:r>
              <a:rPr lang="en-US" altLang="en-US" sz="2800" dirty="0"/>
              <a:t>Develop and maintain advising schedule for students in cohort</a:t>
            </a:r>
          </a:p>
          <a:p>
            <a:pPr>
              <a:lnSpc>
                <a:spcPct val="90000"/>
              </a:lnSpc>
            </a:pPr>
            <a:r>
              <a:rPr lang="en-US" altLang="en-US" sz="2800" dirty="0"/>
              <a:t>Develop and conduct group support sessions if students express a need</a:t>
            </a:r>
          </a:p>
          <a:p>
            <a:pPr>
              <a:lnSpc>
                <a:spcPct val="90000"/>
              </a:lnSpc>
            </a:pPr>
            <a:endParaRPr lang="en-US" altLang="en-US" dirty="0" smtClean="0"/>
          </a:p>
        </p:txBody>
      </p:sp>
    </p:spTree>
    <p:extLst>
      <p:ext uri="{BB962C8B-B14F-4D97-AF65-F5344CB8AC3E}">
        <p14:creationId xmlns:p14="http://schemas.microsoft.com/office/powerpoint/2010/main" val="2552217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41413" y="0"/>
            <a:ext cx="9905998" cy="1478570"/>
          </a:xfrm>
        </p:spPr>
        <p:txBody>
          <a:bodyPr/>
          <a:lstStyle/>
          <a:p>
            <a:pPr>
              <a:defRPr/>
            </a:pPr>
            <a:r>
              <a:rPr lang="en-US" dirty="0">
                <a:solidFill>
                  <a:schemeClr val="tx1"/>
                </a:solidFill>
              </a:rPr>
              <a:t>Student </a:t>
            </a:r>
            <a:r>
              <a:rPr lang="en-US" dirty="0" smtClean="0">
                <a:solidFill>
                  <a:schemeClr val="tx1"/>
                </a:solidFill>
              </a:rPr>
              <a:t>Support-Advisor </a:t>
            </a:r>
            <a:r>
              <a:rPr lang="en-US" dirty="0">
                <a:solidFill>
                  <a:schemeClr val="tx1"/>
                </a:solidFill>
              </a:rPr>
              <a:t>Roles (Continued)</a:t>
            </a:r>
            <a:endParaRPr lang="en-US" altLang="en-US" dirty="0" smtClean="0">
              <a:solidFill>
                <a:schemeClr val="tx1"/>
              </a:solidFill>
            </a:endParaRPr>
          </a:p>
        </p:txBody>
      </p:sp>
      <p:sp>
        <p:nvSpPr>
          <p:cNvPr id="13315" name="Rectangle 3"/>
          <p:cNvSpPr>
            <a:spLocks noGrp="1" noChangeArrowheads="1"/>
          </p:cNvSpPr>
          <p:nvPr>
            <p:ph idx="1"/>
          </p:nvPr>
        </p:nvSpPr>
        <p:spPr>
          <a:xfrm>
            <a:off x="1141412" y="1346662"/>
            <a:ext cx="9905999" cy="5120639"/>
          </a:xfrm>
        </p:spPr>
        <p:txBody>
          <a:bodyPr/>
          <a:lstStyle/>
          <a:p>
            <a:pPr>
              <a:lnSpc>
                <a:spcPct val="90000"/>
              </a:lnSpc>
            </a:pPr>
            <a:r>
              <a:rPr lang="en-US" altLang="en-US" sz="3200" dirty="0" smtClean="0"/>
              <a:t>Assist to develop and conduct mandatory orientation session for cohort students</a:t>
            </a:r>
          </a:p>
          <a:p>
            <a:pPr>
              <a:lnSpc>
                <a:spcPct val="90000"/>
              </a:lnSpc>
            </a:pPr>
            <a:r>
              <a:rPr lang="en-US" altLang="en-US" sz="3200" dirty="0" smtClean="0"/>
              <a:t>Maintain and update articulation agreements that involve cohort students</a:t>
            </a:r>
          </a:p>
          <a:p>
            <a:pPr>
              <a:lnSpc>
                <a:spcPct val="90000"/>
              </a:lnSpc>
            </a:pPr>
            <a:r>
              <a:rPr lang="en-US" altLang="en-US" sz="3200" dirty="0" smtClean="0"/>
              <a:t>Track cohort student progress in BSN programs</a:t>
            </a:r>
          </a:p>
          <a:p>
            <a:endParaRPr lang="en-US" altLang="en-US" dirty="0" smtClean="0"/>
          </a:p>
        </p:txBody>
      </p:sp>
    </p:spTree>
    <p:extLst>
      <p:ext uri="{BB962C8B-B14F-4D97-AF65-F5344CB8AC3E}">
        <p14:creationId xmlns:p14="http://schemas.microsoft.com/office/powerpoint/2010/main" val="3207278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95648" y="216132"/>
            <a:ext cx="7772400" cy="1143000"/>
          </a:xfrm>
        </p:spPr>
        <p:txBody>
          <a:bodyPr/>
          <a:lstStyle/>
          <a:p>
            <a:pPr>
              <a:defRPr/>
            </a:pPr>
            <a:r>
              <a:rPr lang="en-US" altLang="en-US" sz="4000" dirty="0">
                <a:solidFill>
                  <a:schemeClr val="tx1"/>
                </a:solidFill>
              </a:rPr>
              <a:t>Learning </a:t>
            </a:r>
            <a:r>
              <a:rPr lang="en-US" altLang="en-US" sz="4000" dirty="0" smtClean="0">
                <a:solidFill>
                  <a:schemeClr val="tx1"/>
                </a:solidFill>
              </a:rPr>
              <a:t>Support Roles (Tutor)</a:t>
            </a:r>
            <a:endParaRPr lang="en-US" altLang="en-US" sz="4000" dirty="0">
              <a:solidFill>
                <a:schemeClr val="tx1"/>
              </a:solidFill>
            </a:endParaRPr>
          </a:p>
        </p:txBody>
      </p:sp>
      <p:sp>
        <p:nvSpPr>
          <p:cNvPr id="14339" name="Rectangle 3"/>
          <p:cNvSpPr>
            <a:spLocks noGrp="1" noChangeArrowheads="1"/>
          </p:cNvSpPr>
          <p:nvPr>
            <p:ph idx="1"/>
          </p:nvPr>
        </p:nvSpPr>
        <p:spPr>
          <a:xfrm>
            <a:off x="1195648" y="1142999"/>
            <a:ext cx="8153400" cy="5340927"/>
          </a:xfrm>
        </p:spPr>
        <p:txBody>
          <a:bodyPr>
            <a:normAutofit fontScale="92500" lnSpcReduction="20000"/>
          </a:bodyPr>
          <a:lstStyle/>
          <a:p>
            <a:r>
              <a:rPr lang="en-US" altLang="en-US" sz="2800" dirty="0" smtClean="0"/>
              <a:t>Provide in specialized nursing lab:</a:t>
            </a:r>
            <a:endParaRPr lang="en-US" altLang="en-US" sz="2800" dirty="0"/>
          </a:p>
          <a:p>
            <a:pPr lvl="1"/>
            <a:r>
              <a:rPr lang="en-US" altLang="en-US" sz="2800" dirty="0"/>
              <a:t>Range of best-practice instructional support services </a:t>
            </a:r>
          </a:p>
          <a:p>
            <a:pPr lvl="1"/>
            <a:r>
              <a:rPr lang="en-US" altLang="en-US" sz="2800" dirty="0"/>
              <a:t>Student tracking procedures designed to enable students to succeed in both General Education </a:t>
            </a:r>
            <a:r>
              <a:rPr lang="en-US" altLang="en-US" sz="2800" dirty="0" smtClean="0"/>
              <a:t>and </a:t>
            </a:r>
            <a:r>
              <a:rPr lang="en-US" altLang="en-US" sz="2800" dirty="0"/>
              <a:t>nursing coursework</a:t>
            </a:r>
          </a:p>
          <a:p>
            <a:pPr lvl="1"/>
            <a:r>
              <a:rPr lang="en-US" altLang="en-US" sz="2800" dirty="0"/>
              <a:t>Proactive, team-based setting</a:t>
            </a:r>
          </a:p>
          <a:p>
            <a:pPr lvl="1"/>
            <a:r>
              <a:rPr lang="en-US" altLang="en-US" sz="2800" dirty="0"/>
              <a:t>Student empowerment to become independent learners</a:t>
            </a:r>
          </a:p>
          <a:p>
            <a:pPr lvl="1"/>
            <a:r>
              <a:rPr lang="en-US" altLang="en-US" sz="2800" dirty="0"/>
              <a:t>Study groups and workshops</a:t>
            </a:r>
          </a:p>
          <a:p>
            <a:pPr lvl="1"/>
            <a:r>
              <a:rPr lang="en-US" altLang="en-US" sz="2800" dirty="0"/>
              <a:t>Tutoring services</a:t>
            </a:r>
          </a:p>
          <a:p>
            <a:r>
              <a:rPr lang="en-US" altLang="en-US" sz="2800" dirty="0"/>
              <a:t>Utilization of Learning Support Services </a:t>
            </a:r>
            <a:r>
              <a:rPr lang="en-US" altLang="en-US" sz="2800" dirty="0" smtClean="0"/>
              <a:t>is a mandatory </a:t>
            </a:r>
            <a:r>
              <a:rPr lang="en-US" altLang="en-US" sz="2800" dirty="0"/>
              <a:t>requirement of cohort students</a:t>
            </a:r>
          </a:p>
          <a:p>
            <a:endParaRPr lang="en-US" altLang="en-US" dirty="0" smtClean="0"/>
          </a:p>
        </p:txBody>
      </p:sp>
    </p:spTree>
    <p:extLst>
      <p:ext uri="{BB962C8B-B14F-4D97-AF65-F5344CB8AC3E}">
        <p14:creationId xmlns:p14="http://schemas.microsoft.com/office/powerpoint/2010/main" val="1666253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0"/>
            <a:ext cx="9905998" cy="1478570"/>
          </a:xfrm>
        </p:spPr>
        <p:txBody>
          <a:bodyPr/>
          <a:lstStyle/>
          <a:p>
            <a:pPr>
              <a:defRPr/>
            </a:pPr>
            <a:r>
              <a:rPr lang="en-US" dirty="0">
                <a:solidFill>
                  <a:schemeClr val="tx1"/>
                </a:solidFill>
              </a:rPr>
              <a:t>Learning </a:t>
            </a:r>
            <a:r>
              <a:rPr lang="en-US" dirty="0" smtClean="0">
                <a:solidFill>
                  <a:schemeClr val="tx1"/>
                </a:solidFill>
              </a:rPr>
              <a:t>Support-Tutor </a:t>
            </a:r>
            <a:r>
              <a:rPr lang="en-US" dirty="0">
                <a:solidFill>
                  <a:schemeClr val="tx1"/>
                </a:solidFill>
              </a:rPr>
              <a:t>Roles (Continued)</a:t>
            </a:r>
          </a:p>
        </p:txBody>
      </p:sp>
      <p:sp>
        <p:nvSpPr>
          <p:cNvPr id="16387" name="Content Placeholder 2"/>
          <p:cNvSpPr>
            <a:spLocks noGrp="1"/>
          </p:cNvSpPr>
          <p:nvPr>
            <p:ph idx="1"/>
          </p:nvPr>
        </p:nvSpPr>
        <p:spPr>
          <a:xfrm>
            <a:off x="1141412" y="1185457"/>
            <a:ext cx="9905999" cy="5281845"/>
          </a:xfrm>
        </p:spPr>
        <p:txBody>
          <a:bodyPr>
            <a:normAutofit fontScale="70000" lnSpcReduction="20000"/>
          </a:bodyPr>
          <a:lstStyle/>
          <a:p>
            <a:r>
              <a:rPr lang="en-US" altLang="en-US" sz="4200" dirty="0"/>
              <a:t>Disseminate nursing learning modules to students</a:t>
            </a:r>
          </a:p>
          <a:p>
            <a:pPr lvl="1"/>
            <a:r>
              <a:rPr lang="en-US" altLang="en-US" sz="4200" dirty="0"/>
              <a:t>APA style for nursing research papers</a:t>
            </a:r>
          </a:p>
          <a:p>
            <a:pPr lvl="1"/>
            <a:r>
              <a:rPr lang="en-US" altLang="en-US" sz="4200" dirty="0"/>
              <a:t>Statistical writing in nursing papers</a:t>
            </a:r>
          </a:p>
          <a:p>
            <a:pPr lvl="1"/>
            <a:r>
              <a:rPr lang="en-US" altLang="en-US" sz="4200" dirty="0"/>
              <a:t>Case study format</a:t>
            </a:r>
          </a:p>
          <a:p>
            <a:pPr lvl="1"/>
            <a:r>
              <a:rPr lang="en-US" altLang="en-US" sz="4200" dirty="0"/>
              <a:t>Cultural diversity affecting nursing practice</a:t>
            </a:r>
          </a:p>
          <a:p>
            <a:pPr lvl="1"/>
            <a:r>
              <a:rPr lang="en-US" altLang="en-US" sz="4200" dirty="0"/>
              <a:t>Nursing leadership issues</a:t>
            </a:r>
          </a:p>
          <a:p>
            <a:pPr lvl="1"/>
            <a:r>
              <a:rPr lang="en-US" altLang="en-US" sz="4200" dirty="0"/>
              <a:t>Community health nursing</a:t>
            </a:r>
          </a:p>
          <a:p>
            <a:pPr lvl="1"/>
            <a:r>
              <a:rPr lang="en-US" altLang="en-US" sz="4200" dirty="0"/>
              <a:t>Clinical standards that affect the professional nurse</a:t>
            </a:r>
          </a:p>
          <a:p>
            <a:pPr lvl="1"/>
            <a:r>
              <a:rPr lang="en-US" altLang="en-US" sz="4200" dirty="0"/>
              <a:t>Nursing assessment across the lifespan</a:t>
            </a:r>
          </a:p>
          <a:p>
            <a:pPr lvl="1"/>
            <a:r>
              <a:rPr lang="en-US" altLang="en-US" sz="4200" dirty="0"/>
              <a:t>Case studies in ethics</a:t>
            </a:r>
          </a:p>
          <a:p>
            <a:endParaRPr lang="en-US" altLang="en-US" dirty="0" smtClean="0"/>
          </a:p>
        </p:txBody>
      </p:sp>
    </p:spTree>
    <p:extLst>
      <p:ext uri="{BB962C8B-B14F-4D97-AF65-F5344CB8AC3E}">
        <p14:creationId xmlns:p14="http://schemas.microsoft.com/office/powerpoint/2010/main" val="3977077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39936030"/>
              </p:ext>
            </p:extLst>
          </p:nvPr>
        </p:nvGraphicFramePr>
        <p:xfrm>
          <a:off x="1124787" y="786448"/>
          <a:ext cx="9906000" cy="5699760"/>
        </p:xfrm>
        <a:graphic>
          <a:graphicData uri="http://schemas.openxmlformats.org/drawingml/2006/table">
            <a:tbl>
              <a:tblPr firstRow="1" bandRow="1">
                <a:tableStyleId>{073A0DAA-6AF3-43AB-8588-CEC1D06C72B9}</a:tableStyleId>
              </a:tblPr>
              <a:tblGrid>
                <a:gridCol w="4953000">
                  <a:extLst>
                    <a:ext uri="{9D8B030D-6E8A-4147-A177-3AD203B41FA5}">
                      <a16:colId xmlns:a16="http://schemas.microsoft.com/office/drawing/2014/main" val="3913701894"/>
                    </a:ext>
                  </a:extLst>
                </a:gridCol>
                <a:gridCol w="4953000">
                  <a:extLst>
                    <a:ext uri="{9D8B030D-6E8A-4147-A177-3AD203B41FA5}">
                      <a16:colId xmlns:a16="http://schemas.microsoft.com/office/drawing/2014/main" val="3949970526"/>
                    </a:ext>
                  </a:extLst>
                </a:gridCol>
              </a:tblGrid>
              <a:tr h="370840">
                <a:tc gridSpan="2">
                  <a:txBody>
                    <a:bodyPr/>
                    <a:lstStyle/>
                    <a:p>
                      <a:pPr algn="ctr"/>
                      <a:r>
                        <a:rPr lang="en-US" sz="2800" dirty="0" smtClean="0"/>
                        <a:t>SEMESTER</a:t>
                      </a:r>
                      <a:r>
                        <a:rPr lang="en-US" sz="2800" baseline="0" dirty="0" smtClean="0"/>
                        <a:t> BREAK DOWN</a:t>
                      </a:r>
                      <a:endParaRPr lang="en-US" sz="2800" dirty="0"/>
                    </a:p>
                  </a:txBody>
                  <a:tcPr/>
                </a:tc>
                <a:tc hMerge="1">
                  <a:txBody>
                    <a:bodyPr/>
                    <a:lstStyle/>
                    <a:p>
                      <a:endParaRPr lang="en-US" dirty="0"/>
                    </a:p>
                  </a:txBody>
                  <a:tcPr/>
                </a:tc>
                <a:extLst>
                  <a:ext uri="{0D108BD9-81ED-4DB2-BD59-A6C34878D82A}">
                    <a16:rowId xmlns:a16="http://schemas.microsoft.com/office/drawing/2014/main" val="3831311687"/>
                  </a:ext>
                </a:extLst>
              </a:tr>
              <a:tr h="370840">
                <a:tc>
                  <a:txBody>
                    <a:bodyPr/>
                    <a:lstStyle/>
                    <a:p>
                      <a:r>
                        <a:rPr lang="en-US" sz="2800" b="1" dirty="0" smtClean="0"/>
                        <a:t>Number of Students</a:t>
                      </a:r>
                      <a:endParaRPr lang="en-US" sz="2800" b="1" dirty="0"/>
                    </a:p>
                  </a:txBody>
                  <a:tcPr/>
                </a:tc>
                <a:tc>
                  <a:txBody>
                    <a:bodyPr/>
                    <a:lstStyle/>
                    <a:p>
                      <a:r>
                        <a:rPr lang="en-US" sz="2800" b="1" dirty="0" smtClean="0"/>
                        <a:t>Semester</a:t>
                      </a:r>
                      <a:endParaRPr lang="en-US" sz="2800" b="1" dirty="0"/>
                    </a:p>
                  </a:txBody>
                  <a:tcPr/>
                </a:tc>
                <a:extLst>
                  <a:ext uri="{0D108BD9-81ED-4DB2-BD59-A6C34878D82A}">
                    <a16:rowId xmlns:a16="http://schemas.microsoft.com/office/drawing/2014/main" val="4063424584"/>
                  </a:ext>
                </a:extLst>
              </a:tr>
              <a:tr h="370840">
                <a:tc>
                  <a:txBody>
                    <a:bodyPr/>
                    <a:lstStyle/>
                    <a:p>
                      <a:r>
                        <a:rPr lang="en-US" sz="2800" dirty="0" smtClean="0"/>
                        <a:t>8</a:t>
                      </a:r>
                      <a:endParaRPr lang="en-US" sz="2800" dirty="0"/>
                    </a:p>
                  </a:txBody>
                  <a:tcPr/>
                </a:tc>
                <a:tc>
                  <a:txBody>
                    <a:bodyPr/>
                    <a:lstStyle/>
                    <a:p>
                      <a:r>
                        <a:rPr lang="en-US" sz="2800" dirty="0" smtClean="0"/>
                        <a:t>Spring 16</a:t>
                      </a:r>
                      <a:endParaRPr lang="en-US" sz="2800" dirty="0"/>
                    </a:p>
                  </a:txBody>
                  <a:tcPr/>
                </a:tc>
                <a:extLst>
                  <a:ext uri="{0D108BD9-81ED-4DB2-BD59-A6C34878D82A}">
                    <a16:rowId xmlns:a16="http://schemas.microsoft.com/office/drawing/2014/main" val="3793628740"/>
                  </a:ext>
                </a:extLst>
              </a:tr>
              <a:tr h="370840">
                <a:tc>
                  <a:txBody>
                    <a:bodyPr/>
                    <a:lstStyle/>
                    <a:p>
                      <a:r>
                        <a:rPr lang="en-US" sz="2800" dirty="0" smtClean="0"/>
                        <a:t>16</a:t>
                      </a:r>
                      <a:endParaRPr lang="en-US" sz="2800" dirty="0"/>
                    </a:p>
                  </a:txBody>
                  <a:tcPr/>
                </a:tc>
                <a:tc>
                  <a:txBody>
                    <a:bodyPr/>
                    <a:lstStyle/>
                    <a:p>
                      <a:r>
                        <a:rPr lang="en-US" sz="2800" dirty="0" smtClean="0"/>
                        <a:t>Fall 16</a:t>
                      </a:r>
                      <a:endParaRPr lang="en-US" sz="2800" dirty="0"/>
                    </a:p>
                  </a:txBody>
                  <a:tcPr/>
                </a:tc>
                <a:extLst>
                  <a:ext uri="{0D108BD9-81ED-4DB2-BD59-A6C34878D82A}">
                    <a16:rowId xmlns:a16="http://schemas.microsoft.com/office/drawing/2014/main" val="2343434597"/>
                  </a:ext>
                </a:extLst>
              </a:tr>
              <a:tr h="370840">
                <a:tc>
                  <a:txBody>
                    <a:bodyPr/>
                    <a:lstStyle/>
                    <a:p>
                      <a:r>
                        <a:rPr lang="en-US" sz="2800" dirty="0" smtClean="0"/>
                        <a:t>13</a:t>
                      </a:r>
                      <a:endParaRPr lang="en-US" sz="2800" dirty="0"/>
                    </a:p>
                  </a:txBody>
                  <a:tcPr/>
                </a:tc>
                <a:tc>
                  <a:txBody>
                    <a:bodyPr/>
                    <a:lstStyle/>
                    <a:p>
                      <a:r>
                        <a:rPr lang="en-US" sz="2800" dirty="0" smtClean="0"/>
                        <a:t>Spring</a:t>
                      </a:r>
                      <a:r>
                        <a:rPr lang="en-US" sz="2800" baseline="0" dirty="0" smtClean="0"/>
                        <a:t> 17</a:t>
                      </a:r>
                      <a:endParaRPr lang="en-US" sz="2800" dirty="0"/>
                    </a:p>
                  </a:txBody>
                  <a:tcPr/>
                </a:tc>
                <a:extLst>
                  <a:ext uri="{0D108BD9-81ED-4DB2-BD59-A6C34878D82A}">
                    <a16:rowId xmlns:a16="http://schemas.microsoft.com/office/drawing/2014/main" val="4165414703"/>
                  </a:ext>
                </a:extLst>
              </a:tr>
              <a:tr h="370840">
                <a:tc>
                  <a:txBody>
                    <a:bodyPr/>
                    <a:lstStyle/>
                    <a:p>
                      <a:r>
                        <a:rPr lang="en-US" sz="2800" dirty="0" smtClean="0"/>
                        <a:t>4</a:t>
                      </a:r>
                      <a:endParaRPr lang="en-US" sz="2800" dirty="0"/>
                    </a:p>
                  </a:txBody>
                  <a:tcPr/>
                </a:tc>
                <a:tc>
                  <a:txBody>
                    <a:bodyPr/>
                    <a:lstStyle/>
                    <a:p>
                      <a:r>
                        <a:rPr lang="en-US" sz="2800" dirty="0" smtClean="0"/>
                        <a:t>Fall 17</a:t>
                      </a:r>
                      <a:endParaRPr lang="en-US" sz="2800" dirty="0"/>
                    </a:p>
                  </a:txBody>
                  <a:tcPr/>
                </a:tc>
                <a:extLst>
                  <a:ext uri="{0D108BD9-81ED-4DB2-BD59-A6C34878D82A}">
                    <a16:rowId xmlns:a16="http://schemas.microsoft.com/office/drawing/2014/main" val="2211776395"/>
                  </a:ext>
                </a:extLst>
              </a:tr>
              <a:tr h="370840">
                <a:tc>
                  <a:txBody>
                    <a:bodyPr/>
                    <a:lstStyle/>
                    <a:p>
                      <a:r>
                        <a:rPr lang="en-US" sz="2800" dirty="0" smtClean="0"/>
                        <a:t>15</a:t>
                      </a:r>
                      <a:endParaRPr lang="en-US" sz="2800" dirty="0"/>
                    </a:p>
                  </a:txBody>
                  <a:tcPr/>
                </a:tc>
                <a:tc>
                  <a:txBody>
                    <a:bodyPr/>
                    <a:lstStyle/>
                    <a:p>
                      <a:r>
                        <a:rPr lang="en-US" sz="2800" dirty="0" smtClean="0"/>
                        <a:t>Spring 18</a:t>
                      </a:r>
                      <a:endParaRPr lang="en-US" sz="2800" dirty="0"/>
                    </a:p>
                  </a:txBody>
                  <a:tcPr/>
                </a:tc>
                <a:extLst>
                  <a:ext uri="{0D108BD9-81ED-4DB2-BD59-A6C34878D82A}">
                    <a16:rowId xmlns:a16="http://schemas.microsoft.com/office/drawing/2014/main" val="56295926"/>
                  </a:ext>
                </a:extLst>
              </a:tr>
              <a:tr h="370840">
                <a:tc>
                  <a:txBody>
                    <a:bodyPr/>
                    <a:lstStyle/>
                    <a:p>
                      <a:r>
                        <a:rPr lang="en-US" sz="2800" dirty="0" smtClean="0"/>
                        <a:t>7</a:t>
                      </a:r>
                      <a:endParaRPr lang="en-US" sz="2800" dirty="0"/>
                    </a:p>
                  </a:txBody>
                  <a:tcPr/>
                </a:tc>
                <a:tc>
                  <a:txBody>
                    <a:bodyPr/>
                    <a:lstStyle/>
                    <a:p>
                      <a:r>
                        <a:rPr lang="en-US" sz="2800" dirty="0" smtClean="0"/>
                        <a:t>Fall 18</a:t>
                      </a:r>
                      <a:endParaRPr lang="en-US" sz="2800" dirty="0"/>
                    </a:p>
                  </a:txBody>
                  <a:tcPr/>
                </a:tc>
                <a:extLst>
                  <a:ext uri="{0D108BD9-81ED-4DB2-BD59-A6C34878D82A}">
                    <a16:rowId xmlns:a16="http://schemas.microsoft.com/office/drawing/2014/main" val="3681660903"/>
                  </a:ext>
                </a:extLst>
              </a:tr>
              <a:tr h="370840">
                <a:tc>
                  <a:txBody>
                    <a:bodyPr/>
                    <a:lstStyle/>
                    <a:p>
                      <a:r>
                        <a:rPr lang="en-US" sz="2800" dirty="0" smtClean="0"/>
                        <a:t>8</a:t>
                      </a:r>
                      <a:endParaRPr lang="en-US" sz="2800" dirty="0"/>
                    </a:p>
                  </a:txBody>
                  <a:tcPr/>
                </a:tc>
                <a:tc>
                  <a:txBody>
                    <a:bodyPr/>
                    <a:lstStyle/>
                    <a:p>
                      <a:r>
                        <a:rPr lang="en-US" sz="2800" dirty="0" smtClean="0"/>
                        <a:t>Spring</a:t>
                      </a:r>
                      <a:r>
                        <a:rPr lang="en-US" sz="2800" baseline="0" dirty="0" smtClean="0"/>
                        <a:t> 19</a:t>
                      </a:r>
                      <a:endParaRPr lang="en-US" sz="2800" dirty="0"/>
                    </a:p>
                  </a:txBody>
                  <a:tcPr/>
                </a:tc>
                <a:extLst>
                  <a:ext uri="{0D108BD9-81ED-4DB2-BD59-A6C34878D82A}">
                    <a16:rowId xmlns:a16="http://schemas.microsoft.com/office/drawing/2014/main" val="1507342465"/>
                  </a:ext>
                </a:extLst>
              </a:tr>
              <a:tr h="370840">
                <a:tc>
                  <a:txBody>
                    <a:bodyPr/>
                    <a:lstStyle/>
                    <a:p>
                      <a:r>
                        <a:rPr lang="en-US" sz="2800" dirty="0" smtClean="0"/>
                        <a:t>8</a:t>
                      </a:r>
                      <a:endParaRPr lang="en-US" sz="2800" dirty="0"/>
                    </a:p>
                  </a:txBody>
                  <a:tcPr/>
                </a:tc>
                <a:tc>
                  <a:txBody>
                    <a:bodyPr/>
                    <a:lstStyle/>
                    <a:p>
                      <a:r>
                        <a:rPr lang="en-US" sz="2800" dirty="0" smtClean="0"/>
                        <a:t>Fall</a:t>
                      </a:r>
                      <a:r>
                        <a:rPr lang="en-US" sz="2800" baseline="0" dirty="0" smtClean="0"/>
                        <a:t> 19 Anticipated</a:t>
                      </a:r>
                      <a:endParaRPr lang="en-US" sz="2800" dirty="0"/>
                    </a:p>
                  </a:txBody>
                  <a:tcPr/>
                </a:tc>
                <a:extLst>
                  <a:ext uri="{0D108BD9-81ED-4DB2-BD59-A6C34878D82A}">
                    <a16:rowId xmlns:a16="http://schemas.microsoft.com/office/drawing/2014/main" val="536704809"/>
                  </a:ext>
                </a:extLst>
              </a:tr>
              <a:tr h="370840">
                <a:tc>
                  <a:txBody>
                    <a:bodyPr/>
                    <a:lstStyle/>
                    <a:p>
                      <a:r>
                        <a:rPr lang="en-US" sz="2800" b="1" dirty="0" smtClean="0"/>
                        <a:t>79</a:t>
                      </a:r>
                      <a:endParaRPr lang="en-US" sz="2800" b="1" dirty="0"/>
                    </a:p>
                  </a:txBody>
                  <a:tcPr/>
                </a:tc>
                <a:tc>
                  <a:txBody>
                    <a:bodyPr/>
                    <a:lstStyle/>
                    <a:p>
                      <a:r>
                        <a:rPr lang="en-US" sz="2800" b="1" dirty="0" smtClean="0"/>
                        <a:t>TOTAL</a:t>
                      </a:r>
                      <a:endParaRPr lang="en-US" sz="2800" b="1" dirty="0"/>
                    </a:p>
                  </a:txBody>
                  <a:tcPr/>
                </a:tc>
                <a:extLst>
                  <a:ext uri="{0D108BD9-81ED-4DB2-BD59-A6C34878D82A}">
                    <a16:rowId xmlns:a16="http://schemas.microsoft.com/office/drawing/2014/main" val="334850122"/>
                  </a:ext>
                </a:extLst>
              </a:tr>
            </a:tbl>
          </a:graphicData>
        </a:graphic>
      </p:graphicFrame>
    </p:spTree>
    <p:extLst>
      <p:ext uri="{BB962C8B-B14F-4D97-AF65-F5344CB8AC3E}">
        <p14:creationId xmlns:p14="http://schemas.microsoft.com/office/powerpoint/2010/main" val="2776185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43001" y="0"/>
            <a:ext cx="9905998" cy="1478570"/>
          </a:xfrm>
        </p:spPr>
        <p:txBody>
          <a:bodyPr/>
          <a:lstStyle/>
          <a:p>
            <a:pPr>
              <a:defRPr/>
            </a:pPr>
            <a:r>
              <a:rPr lang="en-US" altLang="en-US" dirty="0" smtClean="0">
                <a:solidFill>
                  <a:schemeClr val="tx1"/>
                </a:solidFill>
              </a:rPr>
              <a:t>Introduction</a:t>
            </a:r>
          </a:p>
        </p:txBody>
      </p:sp>
      <p:sp>
        <p:nvSpPr>
          <p:cNvPr id="5123" name="Rectangle 3"/>
          <p:cNvSpPr>
            <a:spLocks noGrp="1" noChangeArrowheads="1"/>
          </p:cNvSpPr>
          <p:nvPr>
            <p:ph idx="1"/>
          </p:nvPr>
        </p:nvSpPr>
        <p:spPr>
          <a:xfrm>
            <a:off x="1143001" y="1303712"/>
            <a:ext cx="7772400" cy="5097088"/>
          </a:xfrm>
        </p:spPr>
        <p:txBody>
          <a:bodyPr>
            <a:normAutofit/>
          </a:bodyPr>
          <a:lstStyle/>
          <a:p>
            <a:r>
              <a:rPr lang="en-US" altLang="en-US" sz="2800" dirty="0" smtClean="0"/>
              <a:t>Hagerstown Community College is working toward the Institute of Medicine's recommendation that by 2020 80% of nursing will hold a Bachelor of Science (BSN) degree. By instituting an accelerated two-year pathway to the Associate Degree (ADN), students are accepted into the accelerated pathway, allowing students to complete the program in two calendar years and then transition into a BSN program.</a:t>
            </a:r>
          </a:p>
        </p:txBody>
      </p:sp>
    </p:spTree>
    <p:extLst>
      <p:ext uri="{BB962C8B-B14F-4D97-AF65-F5344CB8AC3E}">
        <p14:creationId xmlns:p14="http://schemas.microsoft.com/office/powerpoint/2010/main" val="187560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345277" y="417022"/>
            <a:ext cx="7772400" cy="1066800"/>
          </a:xfrm>
        </p:spPr>
        <p:txBody>
          <a:bodyPr>
            <a:normAutofit fontScale="90000"/>
          </a:bodyPr>
          <a:lstStyle/>
          <a:p>
            <a:pPr>
              <a:defRPr/>
            </a:pPr>
            <a:r>
              <a:rPr lang="en-US" altLang="en-US" sz="4000" dirty="0" smtClean="0">
                <a:solidFill>
                  <a:schemeClr val="tx1"/>
                </a:solidFill>
              </a:rPr>
              <a:t>Introduction (Continued</a:t>
            </a:r>
            <a:r>
              <a:rPr lang="en-US" altLang="en-US" sz="4000" dirty="0">
                <a:solidFill>
                  <a:schemeClr val="tx1"/>
                </a:solidFill>
              </a:rPr>
              <a:t>)</a:t>
            </a:r>
            <a:r>
              <a:rPr lang="en-US" altLang="en-US" sz="4000" dirty="0"/>
              <a:t/>
            </a:r>
            <a:br>
              <a:rPr lang="en-US" altLang="en-US" sz="4000" dirty="0"/>
            </a:br>
            <a:endParaRPr lang="en-US" altLang="en-US" sz="4000" dirty="0"/>
          </a:p>
        </p:txBody>
      </p:sp>
      <p:sp>
        <p:nvSpPr>
          <p:cNvPr id="6147" name="Rectangle 3"/>
          <p:cNvSpPr>
            <a:spLocks noGrp="1" noChangeArrowheads="1"/>
          </p:cNvSpPr>
          <p:nvPr>
            <p:ph idx="1"/>
          </p:nvPr>
        </p:nvSpPr>
        <p:spPr>
          <a:xfrm>
            <a:off x="1345277" y="1098550"/>
            <a:ext cx="7772400" cy="5029200"/>
          </a:xfrm>
        </p:spPr>
        <p:txBody>
          <a:bodyPr>
            <a:normAutofit/>
          </a:bodyPr>
          <a:lstStyle/>
          <a:p>
            <a:r>
              <a:rPr lang="en-US" altLang="en-US" sz="2800" dirty="0" smtClean="0"/>
              <a:t>These students are completing the prerequisite ADN nursing courses concurrently. Project objectives include recruitment, advisement, instructional support services and transfer assistance. With most nursing students currently needing three years to complete an ADN program, the new pathway constitutes a fundamental change, leading students more expeditiously to the BSN.</a:t>
            </a:r>
          </a:p>
        </p:txBody>
      </p:sp>
      <p:sp>
        <p:nvSpPr>
          <p:cNvPr id="6148" name="Rectangle 1"/>
          <p:cNvSpPr>
            <a:spLocks noChangeArrowheads="1"/>
          </p:cNvSpPr>
          <p:nvPr/>
        </p:nvSpPr>
        <p:spPr bwMode="auto">
          <a:xfrm>
            <a:off x="5573714" y="3244850"/>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Char char="•"/>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ClrTx/>
              <a:buNone/>
            </a:pPr>
            <a:endParaRPr lang="en-US" altLang="en-US" sz="1800">
              <a:solidFill>
                <a:srgbClr val="FFFFFF"/>
              </a:solidFill>
            </a:endParaRPr>
          </a:p>
        </p:txBody>
      </p:sp>
    </p:spTree>
    <p:extLst>
      <p:ext uri="{BB962C8B-B14F-4D97-AF65-F5344CB8AC3E}">
        <p14:creationId xmlns:p14="http://schemas.microsoft.com/office/powerpoint/2010/main" val="3671391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103" y="182880"/>
            <a:ext cx="9905998" cy="1478570"/>
          </a:xfrm>
        </p:spPr>
        <p:txBody>
          <a:bodyPr/>
          <a:lstStyle/>
          <a:p>
            <a:pPr>
              <a:defRPr/>
            </a:pPr>
            <a:r>
              <a:rPr lang="en-US" dirty="0">
                <a:solidFill>
                  <a:schemeClr val="tx1">
                    <a:lumMod val="95000"/>
                  </a:schemeClr>
                </a:solidFill>
              </a:rPr>
              <a:t>Goals </a:t>
            </a:r>
            <a:r>
              <a:rPr lang="en-US" dirty="0" smtClean="0">
                <a:solidFill>
                  <a:schemeClr val="tx1">
                    <a:lumMod val="95000"/>
                  </a:schemeClr>
                </a:solidFill>
              </a:rPr>
              <a:t>and </a:t>
            </a:r>
            <a:r>
              <a:rPr lang="en-US" dirty="0">
                <a:solidFill>
                  <a:schemeClr val="tx1">
                    <a:lumMod val="95000"/>
                  </a:schemeClr>
                </a:solidFill>
              </a:rPr>
              <a:t>Objectives</a:t>
            </a:r>
          </a:p>
        </p:txBody>
      </p:sp>
      <p:sp>
        <p:nvSpPr>
          <p:cNvPr id="17411" name="Content Placeholder 2"/>
          <p:cNvSpPr>
            <a:spLocks noGrp="1"/>
          </p:cNvSpPr>
          <p:nvPr>
            <p:ph idx="1"/>
          </p:nvPr>
        </p:nvSpPr>
        <p:spPr>
          <a:xfrm>
            <a:off x="1141412" y="1335086"/>
            <a:ext cx="9905999" cy="5182091"/>
          </a:xfrm>
        </p:spPr>
        <p:txBody>
          <a:bodyPr>
            <a:normAutofit/>
          </a:bodyPr>
          <a:lstStyle/>
          <a:p>
            <a:r>
              <a:rPr lang="en-US" altLang="en-US" sz="2800" dirty="0"/>
              <a:t>To increase nursing pre-licensure </a:t>
            </a:r>
            <a:r>
              <a:rPr lang="en-US" altLang="en-US" sz="2800" dirty="0" smtClean="0"/>
              <a:t>enrollments and </a:t>
            </a:r>
            <a:r>
              <a:rPr lang="en-US" altLang="en-US" sz="2800" dirty="0"/>
              <a:t>ADN graduates, HCC will offer </a:t>
            </a:r>
            <a:r>
              <a:rPr lang="en-US" altLang="en-US" sz="2800" dirty="0" smtClean="0"/>
              <a:t>and </a:t>
            </a:r>
            <a:r>
              <a:rPr lang="en-US" altLang="en-US" sz="2800" dirty="0"/>
              <a:t>manage a pathway within its ADN program that enables students to graduate in two years by simultaneously completing </a:t>
            </a:r>
            <a:r>
              <a:rPr lang="en-US" altLang="en-US" sz="2800" dirty="0" smtClean="0"/>
              <a:t>prerequisite </a:t>
            </a:r>
            <a:r>
              <a:rPr lang="en-US" altLang="en-US" sz="2800" dirty="0"/>
              <a:t>nursing coursework </a:t>
            </a:r>
            <a:r>
              <a:rPr lang="en-US" altLang="en-US" sz="2800" dirty="0" smtClean="0"/>
              <a:t>and </a:t>
            </a:r>
            <a:r>
              <a:rPr lang="en-US" altLang="en-US" sz="2800" dirty="0"/>
              <a:t>as a result advance more expeditiously to a baccalaureate nursing </a:t>
            </a:r>
            <a:r>
              <a:rPr lang="en-US" altLang="en-US" sz="2800" dirty="0" smtClean="0"/>
              <a:t>program.</a:t>
            </a:r>
            <a:endParaRPr lang="en-US" altLang="en-US" dirty="0" smtClean="0"/>
          </a:p>
          <a:p>
            <a:endParaRPr lang="en-US" altLang="en-US" dirty="0" smtClean="0"/>
          </a:p>
        </p:txBody>
      </p:sp>
    </p:spTree>
    <p:extLst>
      <p:ext uri="{BB962C8B-B14F-4D97-AF65-F5344CB8AC3E}">
        <p14:creationId xmlns:p14="http://schemas.microsoft.com/office/powerpoint/2010/main" val="3956504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2273" y="177338"/>
            <a:ext cx="7772400" cy="990600"/>
          </a:xfrm>
        </p:spPr>
        <p:txBody>
          <a:bodyPr/>
          <a:lstStyle/>
          <a:p>
            <a:pPr>
              <a:defRPr/>
            </a:pPr>
            <a:r>
              <a:rPr lang="en-US" dirty="0">
                <a:solidFill>
                  <a:schemeClr val="tx1">
                    <a:lumMod val="95000"/>
                  </a:schemeClr>
                </a:solidFill>
              </a:rPr>
              <a:t>Goal </a:t>
            </a:r>
            <a:r>
              <a:rPr lang="en-US" dirty="0" smtClean="0">
                <a:solidFill>
                  <a:schemeClr val="tx1">
                    <a:lumMod val="95000"/>
                  </a:schemeClr>
                </a:solidFill>
              </a:rPr>
              <a:t>One: Outcome</a:t>
            </a:r>
            <a:endParaRPr lang="en-US" dirty="0">
              <a:solidFill>
                <a:schemeClr val="tx1">
                  <a:lumMod val="95000"/>
                </a:schemeClr>
              </a:solidFill>
            </a:endParaRPr>
          </a:p>
        </p:txBody>
      </p:sp>
      <p:sp>
        <p:nvSpPr>
          <p:cNvPr id="18435" name="Content Placeholder 2"/>
          <p:cNvSpPr>
            <a:spLocks noGrp="1"/>
          </p:cNvSpPr>
          <p:nvPr>
            <p:ph idx="1"/>
          </p:nvPr>
        </p:nvSpPr>
        <p:spPr>
          <a:xfrm>
            <a:off x="1212273" y="1167938"/>
            <a:ext cx="7772400" cy="5482244"/>
          </a:xfrm>
        </p:spPr>
        <p:txBody>
          <a:bodyPr>
            <a:normAutofit/>
          </a:bodyPr>
          <a:lstStyle/>
          <a:p>
            <a:r>
              <a:rPr lang="en-US" altLang="en-US" sz="2800" u="sng" dirty="0"/>
              <a:t>Goal </a:t>
            </a:r>
            <a:r>
              <a:rPr lang="en-US" altLang="en-US" sz="2800" u="sng" dirty="0" smtClean="0"/>
              <a:t>One:</a:t>
            </a:r>
            <a:r>
              <a:rPr lang="en-US" altLang="en-US" sz="2800" dirty="0" smtClean="0"/>
              <a:t> Activate </a:t>
            </a:r>
            <a:r>
              <a:rPr lang="en-US" altLang="en-US" sz="2800" dirty="0"/>
              <a:t>the two-year ADN pathway option </a:t>
            </a:r>
            <a:r>
              <a:rPr lang="en-US" altLang="en-US" sz="2800" dirty="0" smtClean="0"/>
              <a:t>and </a:t>
            </a:r>
            <a:r>
              <a:rPr lang="en-US" altLang="en-US" sz="2800" dirty="0"/>
              <a:t>enroll the first cohort of students. </a:t>
            </a:r>
          </a:p>
          <a:p>
            <a:r>
              <a:rPr lang="en-US" altLang="en-US" sz="2800" u="sng" dirty="0" smtClean="0"/>
              <a:t>Outcome 2019:</a:t>
            </a:r>
            <a:endParaRPr lang="en-US" altLang="en-US" sz="2800" u="sng" dirty="0"/>
          </a:p>
          <a:p>
            <a:pPr lvl="1"/>
            <a:r>
              <a:rPr lang="en-US" altLang="en-US" sz="2400" dirty="0"/>
              <a:t>Admitted 8 two-year ADN pathway students in Spring </a:t>
            </a:r>
            <a:r>
              <a:rPr lang="en-US" altLang="en-US" sz="2400" dirty="0" smtClean="0"/>
              <a:t>2019 </a:t>
            </a:r>
            <a:r>
              <a:rPr lang="en-US" altLang="en-US" sz="2400" dirty="0"/>
              <a:t>semester</a:t>
            </a:r>
          </a:p>
          <a:p>
            <a:pPr lvl="1"/>
            <a:r>
              <a:rPr lang="en-US" altLang="en-US" sz="2400" dirty="0"/>
              <a:t>Will admit 8</a:t>
            </a:r>
            <a:r>
              <a:rPr lang="en-US" altLang="en-US" sz="2400" dirty="0" smtClean="0"/>
              <a:t> </a:t>
            </a:r>
            <a:r>
              <a:rPr lang="en-US" altLang="en-US" sz="2400" dirty="0"/>
              <a:t>more two-year ADN pathway students in Fall </a:t>
            </a:r>
            <a:r>
              <a:rPr lang="en-US" altLang="en-US" sz="2400" dirty="0" smtClean="0"/>
              <a:t>2019 </a:t>
            </a:r>
            <a:r>
              <a:rPr lang="en-US" altLang="en-US" sz="2400" dirty="0"/>
              <a:t>semester</a:t>
            </a:r>
          </a:p>
          <a:p>
            <a:pPr lvl="1"/>
            <a:r>
              <a:rPr lang="en-US" altLang="en-US" sz="2400" dirty="0" smtClean="0"/>
              <a:t>Hired </a:t>
            </a:r>
            <a:r>
              <a:rPr lang="en-US" altLang="en-US" sz="2400" dirty="0"/>
              <a:t>Student Support Specialist </a:t>
            </a:r>
            <a:r>
              <a:rPr lang="en-US" altLang="en-US" sz="2400" dirty="0" smtClean="0"/>
              <a:t>(Nursing Advisor)</a:t>
            </a:r>
            <a:endParaRPr lang="en-US" altLang="en-US" sz="2400" dirty="0"/>
          </a:p>
          <a:p>
            <a:pPr lvl="1"/>
            <a:r>
              <a:rPr lang="en-US" altLang="en-US" sz="2400" dirty="0" smtClean="0"/>
              <a:t>Conducting </a:t>
            </a:r>
            <a:r>
              <a:rPr lang="en-US" altLang="en-US" sz="2400" dirty="0"/>
              <a:t>recruitment </a:t>
            </a:r>
            <a:r>
              <a:rPr lang="en-US" altLang="en-US" sz="2400" dirty="0" smtClean="0"/>
              <a:t>and </a:t>
            </a:r>
            <a:r>
              <a:rPr lang="en-US" altLang="en-US" sz="2400" dirty="0"/>
              <a:t>marketing activities </a:t>
            </a:r>
            <a:r>
              <a:rPr lang="en-US" altLang="en-US" sz="2400" dirty="0" smtClean="0"/>
              <a:t>for the  pathway.</a:t>
            </a:r>
            <a:endParaRPr lang="en-US" altLang="en-US" sz="2400" dirty="0"/>
          </a:p>
          <a:p>
            <a:endParaRPr lang="en-US" altLang="en-US" dirty="0" smtClean="0"/>
          </a:p>
        </p:txBody>
      </p:sp>
    </p:spTree>
    <p:extLst>
      <p:ext uri="{BB962C8B-B14F-4D97-AF65-F5344CB8AC3E}">
        <p14:creationId xmlns:p14="http://schemas.microsoft.com/office/powerpoint/2010/main" val="3932098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0"/>
            <a:ext cx="9905998" cy="1478570"/>
          </a:xfrm>
        </p:spPr>
        <p:txBody>
          <a:bodyPr/>
          <a:lstStyle/>
          <a:p>
            <a:pPr>
              <a:defRPr/>
            </a:pPr>
            <a:r>
              <a:rPr lang="en-US" dirty="0" smtClean="0">
                <a:solidFill>
                  <a:schemeClr val="tx1">
                    <a:lumMod val="95000"/>
                  </a:schemeClr>
                </a:solidFill>
              </a:rPr>
              <a:t>Goal One Outcome </a:t>
            </a:r>
            <a:endParaRPr lang="en-US" dirty="0"/>
          </a:p>
        </p:txBody>
      </p:sp>
      <p:sp>
        <p:nvSpPr>
          <p:cNvPr id="19459" name="Content Placeholder 2"/>
          <p:cNvSpPr>
            <a:spLocks noGrp="1"/>
          </p:cNvSpPr>
          <p:nvPr>
            <p:ph idx="1"/>
          </p:nvPr>
        </p:nvSpPr>
        <p:spPr>
          <a:xfrm>
            <a:off x="1141411" y="1478570"/>
            <a:ext cx="9905999" cy="3541714"/>
          </a:xfrm>
        </p:spPr>
        <p:txBody>
          <a:bodyPr/>
          <a:lstStyle/>
          <a:p>
            <a:r>
              <a:rPr lang="en-US" altLang="en-US" sz="3200" dirty="0" smtClean="0"/>
              <a:t>Hire nursing tutor for the cohort</a:t>
            </a:r>
          </a:p>
          <a:p>
            <a:r>
              <a:rPr lang="en-US" altLang="en-US" sz="3200" dirty="0" smtClean="0"/>
              <a:t>Continue to utilize the Simulation laboratory in the Learning Support Center for the cohort group to practice skills along with theory.</a:t>
            </a:r>
          </a:p>
          <a:p>
            <a:endParaRPr lang="en-US" altLang="en-US" dirty="0" smtClean="0"/>
          </a:p>
        </p:txBody>
      </p:sp>
    </p:spTree>
    <p:extLst>
      <p:ext uri="{BB962C8B-B14F-4D97-AF65-F5344CB8AC3E}">
        <p14:creationId xmlns:p14="http://schemas.microsoft.com/office/powerpoint/2010/main" val="4229887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0"/>
            <a:ext cx="9905998" cy="1478570"/>
          </a:xfrm>
        </p:spPr>
        <p:txBody>
          <a:bodyPr/>
          <a:lstStyle/>
          <a:p>
            <a:pPr>
              <a:defRPr/>
            </a:pPr>
            <a:r>
              <a:rPr lang="en-US" altLang="en-US" dirty="0">
                <a:solidFill>
                  <a:schemeClr val="tx1">
                    <a:lumMod val="95000"/>
                  </a:schemeClr>
                </a:solidFill>
              </a:rPr>
              <a:t>Goal </a:t>
            </a:r>
            <a:r>
              <a:rPr lang="en-US" altLang="en-US" dirty="0" smtClean="0">
                <a:solidFill>
                  <a:schemeClr val="tx1">
                    <a:lumMod val="95000"/>
                  </a:schemeClr>
                </a:solidFill>
              </a:rPr>
              <a:t>Two: Outcome</a:t>
            </a:r>
            <a:endParaRPr lang="en-US" dirty="0">
              <a:solidFill>
                <a:schemeClr val="tx1">
                  <a:lumMod val="95000"/>
                </a:schemeClr>
              </a:solidFill>
            </a:endParaRPr>
          </a:p>
        </p:txBody>
      </p:sp>
      <p:sp>
        <p:nvSpPr>
          <p:cNvPr id="20483" name="Content Placeholder 2"/>
          <p:cNvSpPr>
            <a:spLocks noGrp="1"/>
          </p:cNvSpPr>
          <p:nvPr>
            <p:ph idx="1"/>
          </p:nvPr>
        </p:nvSpPr>
        <p:spPr>
          <a:xfrm>
            <a:off x="1143001" y="1184563"/>
            <a:ext cx="7772400" cy="5498870"/>
          </a:xfrm>
        </p:spPr>
        <p:txBody>
          <a:bodyPr>
            <a:normAutofit/>
          </a:bodyPr>
          <a:lstStyle/>
          <a:p>
            <a:r>
              <a:rPr lang="en-US" altLang="en-US" sz="2400" u="sng" dirty="0"/>
              <a:t>Goal Two:</a:t>
            </a:r>
            <a:r>
              <a:rPr lang="en-US" altLang="en-US" sz="2400" dirty="0"/>
              <a:t> Concentrate efforts to provide students enrolled in the two-year ADN pathway </a:t>
            </a:r>
            <a:r>
              <a:rPr lang="en-US" altLang="en-US" sz="2400" dirty="0" smtClean="0"/>
              <a:t>option the </a:t>
            </a:r>
            <a:r>
              <a:rPr lang="en-US" altLang="en-US" sz="2400" dirty="0"/>
              <a:t>services </a:t>
            </a:r>
            <a:r>
              <a:rPr lang="en-US" altLang="en-US" dirty="0" smtClean="0"/>
              <a:t>and </a:t>
            </a:r>
            <a:r>
              <a:rPr lang="en-US" altLang="en-US" sz="2400" dirty="0" smtClean="0"/>
              <a:t>support </a:t>
            </a:r>
            <a:r>
              <a:rPr lang="en-US" altLang="en-US" sz="2400" dirty="0"/>
              <a:t>to succeed in </a:t>
            </a:r>
            <a:r>
              <a:rPr lang="en-US" altLang="en-US" dirty="0" smtClean="0"/>
              <a:t>and</a:t>
            </a:r>
            <a:r>
              <a:rPr lang="en-US" altLang="en-US" sz="2400" dirty="0" smtClean="0"/>
              <a:t> </a:t>
            </a:r>
            <a:r>
              <a:rPr lang="en-US" altLang="en-US" sz="2400" dirty="0"/>
              <a:t>complete the program within two calendar years </a:t>
            </a:r>
            <a:r>
              <a:rPr lang="en-US" altLang="en-US" dirty="0" smtClean="0"/>
              <a:t>and</a:t>
            </a:r>
            <a:r>
              <a:rPr lang="en-US" altLang="en-US" sz="2400" dirty="0" smtClean="0"/>
              <a:t> </a:t>
            </a:r>
            <a:r>
              <a:rPr lang="en-US" altLang="en-US" sz="2400" dirty="0"/>
              <a:t>transition to a Bachelor of Science in Nursing program. </a:t>
            </a:r>
          </a:p>
          <a:p>
            <a:r>
              <a:rPr lang="en-US" altLang="en-US" sz="2400" u="sng" dirty="0"/>
              <a:t>Outcome:</a:t>
            </a:r>
            <a:endParaRPr lang="en-US" altLang="en-US" sz="2400" dirty="0"/>
          </a:p>
          <a:p>
            <a:pPr lvl="1"/>
            <a:r>
              <a:rPr lang="en-US" altLang="en-US" sz="2400" dirty="0"/>
              <a:t>Students have attended </a:t>
            </a:r>
            <a:r>
              <a:rPr lang="en-US" altLang="en-US" sz="2400" dirty="0" smtClean="0"/>
              <a:t>advising </a:t>
            </a:r>
            <a:r>
              <a:rPr lang="en-US" altLang="en-US" sz="2400" dirty="0"/>
              <a:t>appointments</a:t>
            </a:r>
          </a:p>
          <a:p>
            <a:pPr lvl="1"/>
            <a:r>
              <a:rPr lang="en-US" altLang="en-US" sz="2400" dirty="0"/>
              <a:t>About 50% of students have attended mandated utilization of Learning Support Services</a:t>
            </a:r>
          </a:p>
          <a:p>
            <a:pPr lvl="1"/>
            <a:r>
              <a:rPr lang="en-US" altLang="en-US" sz="2400" dirty="0"/>
              <a:t>Orientation is provided for incoming Fall/Spring two-year pathway RN students</a:t>
            </a:r>
          </a:p>
          <a:p>
            <a:endParaRPr lang="en-US" altLang="en-US" dirty="0" smtClean="0"/>
          </a:p>
        </p:txBody>
      </p:sp>
    </p:spTree>
    <p:extLst>
      <p:ext uri="{BB962C8B-B14F-4D97-AF65-F5344CB8AC3E}">
        <p14:creationId xmlns:p14="http://schemas.microsoft.com/office/powerpoint/2010/main" val="980015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62396" y="149629"/>
            <a:ext cx="7772400" cy="1143000"/>
          </a:xfrm>
        </p:spPr>
        <p:txBody>
          <a:bodyPr/>
          <a:lstStyle/>
          <a:p>
            <a:pPr>
              <a:defRPr/>
            </a:pPr>
            <a:r>
              <a:rPr lang="en-US" altLang="en-US" dirty="0" smtClean="0">
                <a:solidFill>
                  <a:schemeClr val="tx1"/>
                </a:solidFill>
              </a:rPr>
              <a:t>Two Year Pathway Curriculum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1430207"/>
              </p:ext>
            </p:extLst>
          </p:nvPr>
        </p:nvGraphicFramePr>
        <p:xfrm>
          <a:off x="355228" y="1523996"/>
          <a:ext cx="3683373" cy="4966697"/>
        </p:xfrm>
        <a:graphic>
          <a:graphicData uri="http://schemas.openxmlformats.org/drawingml/2006/table">
            <a:tbl>
              <a:tblPr firstRow="1" bandRow="1">
                <a:tableStyleId>{5C22544A-7EE6-4342-B048-85BDC9FD1C3A}</a:tableStyleId>
              </a:tblPr>
              <a:tblGrid>
                <a:gridCol w="1448117">
                  <a:extLst>
                    <a:ext uri="{9D8B030D-6E8A-4147-A177-3AD203B41FA5}">
                      <a16:colId xmlns:a16="http://schemas.microsoft.com/office/drawing/2014/main" val="2830858186"/>
                    </a:ext>
                  </a:extLst>
                </a:gridCol>
                <a:gridCol w="1360734">
                  <a:extLst>
                    <a:ext uri="{9D8B030D-6E8A-4147-A177-3AD203B41FA5}">
                      <a16:colId xmlns:a16="http://schemas.microsoft.com/office/drawing/2014/main" val="895541775"/>
                    </a:ext>
                  </a:extLst>
                </a:gridCol>
                <a:gridCol w="874522">
                  <a:extLst>
                    <a:ext uri="{9D8B030D-6E8A-4147-A177-3AD203B41FA5}">
                      <a16:colId xmlns:a16="http://schemas.microsoft.com/office/drawing/2014/main" val="2629239483"/>
                    </a:ext>
                  </a:extLst>
                </a:gridCol>
              </a:tblGrid>
              <a:tr h="410146">
                <a:tc gridSpan="3">
                  <a:txBody>
                    <a:bodyPr/>
                    <a:lstStyle/>
                    <a:p>
                      <a:pPr algn="ctr"/>
                      <a:r>
                        <a:rPr lang="en-US" sz="1800" dirty="0" smtClean="0"/>
                        <a:t>Pre Clinical Semester</a:t>
                      </a:r>
                      <a:endParaRPr lang="en-US" sz="1800"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50890381"/>
                  </a:ext>
                </a:extLst>
              </a:tr>
              <a:tr h="707923">
                <a:tc>
                  <a:txBody>
                    <a:bodyPr/>
                    <a:lstStyle/>
                    <a:p>
                      <a:pPr algn="ctr"/>
                      <a:r>
                        <a:rPr lang="en-US" sz="1600" b="1" dirty="0" smtClean="0">
                          <a:solidFill>
                            <a:srgbClr val="000000"/>
                          </a:solidFill>
                        </a:rPr>
                        <a:t>Course Number</a:t>
                      </a:r>
                      <a:endParaRPr lang="en-US" sz="1600" b="1" dirty="0">
                        <a:solidFill>
                          <a:srgbClr val="000000"/>
                        </a:solidFill>
                      </a:endParaRPr>
                    </a:p>
                  </a:txBody>
                  <a:tcPr/>
                </a:tc>
                <a:tc>
                  <a:txBody>
                    <a:bodyPr/>
                    <a:lstStyle/>
                    <a:p>
                      <a:r>
                        <a:rPr lang="en-US" sz="1600" b="1" dirty="0" smtClean="0">
                          <a:solidFill>
                            <a:srgbClr val="000000"/>
                          </a:solidFill>
                        </a:rPr>
                        <a:t>Course Name</a:t>
                      </a:r>
                      <a:endParaRPr lang="en-US" sz="1600" b="1" dirty="0">
                        <a:solidFill>
                          <a:srgbClr val="000000"/>
                        </a:solidFill>
                      </a:endParaRPr>
                    </a:p>
                  </a:txBody>
                  <a:tcPr/>
                </a:tc>
                <a:tc>
                  <a:txBody>
                    <a:bodyPr/>
                    <a:lstStyle/>
                    <a:p>
                      <a:r>
                        <a:rPr lang="en-US" sz="1600" b="1" dirty="0" smtClean="0">
                          <a:solidFill>
                            <a:srgbClr val="000000"/>
                          </a:solidFill>
                        </a:rPr>
                        <a:t>Credits</a:t>
                      </a:r>
                      <a:endParaRPr lang="en-US" sz="1600" b="1" dirty="0">
                        <a:solidFill>
                          <a:srgbClr val="000000"/>
                        </a:solidFill>
                      </a:endParaRPr>
                    </a:p>
                  </a:txBody>
                  <a:tcPr/>
                </a:tc>
                <a:extLst>
                  <a:ext uri="{0D108BD9-81ED-4DB2-BD59-A6C34878D82A}">
                    <a16:rowId xmlns:a16="http://schemas.microsoft.com/office/drawing/2014/main" val="1219762502"/>
                  </a:ext>
                </a:extLst>
              </a:tr>
              <a:tr h="1011318">
                <a:tc>
                  <a:txBody>
                    <a:bodyPr/>
                    <a:lstStyle/>
                    <a:p>
                      <a:pPr algn="l"/>
                      <a:r>
                        <a:rPr lang="en-US" sz="1600" dirty="0" smtClean="0">
                          <a:solidFill>
                            <a:srgbClr val="000000"/>
                          </a:solidFill>
                        </a:rPr>
                        <a:t>BIO 203</a:t>
                      </a:r>
                      <a:endParaRPr lang="en-US" sz="1600" dirty="0">
                        <a:solidFill>
                          <a:srgbClr val="000000"/>
                        </a:solidFill>
                      </a:endParaRPr>
                    </a:p>
                  </a:txBody>
                  <a:tcPr/>
                </a:tc>
                <a:tc>
                  <a:txBody>
                    <a:bodyPr/>
                    <a:lstStyle/>
                    <a:p>
                      <a:pPr algn="l"/>
                      <a:r>
                        <a:rPr lang="en-US" sz="1600" dirty="0" smtClean="0">
                          <a:solidFill>
                            <a:srgbClr val="000000"/>
                          </a:solidFill>
                        </a:rPr>
                        <a:t>Human Anatomy &amp; Physiology I</a:t>
                      </a:r>
                      <a:endParaRPr lang="en-US" sz="1600" dirty="0">
                        <a:solidFill>
                          <a:srgbClr val="000000"/>
                        </a:solidFill>
                      </a:endParaRPr>
                    </a:p>
                  </a:txBody>
                  <a:tcPr/>
                </a:tc>
                <a:tc>
                  <a:txBody>
                    <a:bodyPr/>
                    <a:lstStyle/>
                    <a:p>
                      <a:pPr algn="l"/>
                      <a:r>
                        <a:rPr lang="en-US" sz="1600" dirty="0" smtClean="0">
                          <a:solidFill>
                            <a:srgbClr val="000000"/>
                          </a:solidFill>
                        </a:rPr>
                        <a:t>4</a:t>
                      </a:r>
                      <a:endParaRPr lang="en-US" sz="1600" dirty="0">
                        <a:solidFill>
                          <a:srgbClr val="000000"/>
                        </a:solidFill>
                      </a:endParaRPr>
                    </a:p>
                  </a:txBody>
                  <a:tcPr/>
                </a:tc>
                <a:extLst>
                  <a:ext uri="{0D108BD9-81ED-4DB2-BD59-A6C34878D82A}">
                    <a16:rowId xmlns:a16="http://schemas.microsoft.com/office/drawing/2014/main" val="956877250"/>
                  </a:ext>
                </a:extLst>
              </a:tr>
              <a:tr h="1011318">
                <a:tc>
                  <a:txBody>
                    <a:bodyPr/>
                    <a:lstStyle/>
                    <a:p>
                      <a:pPr algn="l"/>
                      <a:r>
                        <a:rPr lang="en-US" sz="1600" dirty="0" smtClean="0">
                          <a:solidFill>
                            <a:srgbClr val="000000"/>
                          </a:solidFill>
                        </a:rPr>
                        <a:t>Math</a:t>
                      </a:r>
                      <a:endParaRPr lang="en-US" sz="1600" dirty="0">
                        <a:solidFill>
                          <a:srgbClr val="000000"/>
                        </a:solidFill>
                      </a:endParaRPr>
                    </a:p>
                  </a:txBody>
                  <a:tcPr/>
                </a:tc>
                <a:tc>
                  <a:txBody>
                    <a:bodyPr/>
                    <a:lstStyle/>
                    <a:p>
                      <a:pPr algn="l"/>
                      <a:r>
                        <a:rPr lang="en-US" sz="1600" dirty="0" smtClean="0">
                          <a:solidFill>
                            <a:srgbClr val="000000"/>
                          </a:solidFill>
                        </a:rPr>
                        <a:t>Math approved Gen Ed course</a:t>
                      </a:r>
                      <a:endParaRPr lang="en-US" sz="1600" dirty="0">
                        <a:solidFill>
                          <a:srgbClr val="000000"/>
                        </a:solidFill>
                      </a:endParaRPr>
                    </a:p>
                  </a:txBody>
                  <a:tcPr/>
                </a:tc>
                <a:tc>
                  <a:txBody>
                    <a:bodyPr/>
                    <a:lstStyle/>
                    <a:p>
                      <a:pPr algn="l"/>
                      <a:r>
                        <a:rPr lang="en-US" sz="1600" dirty="0" smtClean="0">
                          <a:solidFill>
                            <a:srgbClr val="000000"/>
                          </a:solidFill>
                        </a:rPr>
                        <a:t>3</a:t>
                      </a:r>
                      <a:endParaRPr lang="en-US" sz="1600" dirty="0">
                        <a:solidFill>
                          <a:srgbClr val="000000"/>
                        </a:solidFill>
                      </a:endParaRPr>
                    </a:p>
                  </a:txBody>
                  <a:tcPr/>
                </a:tc>
                <a:extLst>
                  <a:ext uri="{0D108BD9-81ED-4DB2-BD59-A6C34878D82A}">
                    <a16:rowId xmlns:a16="http://schemas.microsoft.com/office/drawing/2014/main" val="3981340872"/>
                  </a:ext>
                </a:extLst>
              </a:tr>
              <a:tr h="707923">
                <a:tc>
                  <a:txBody>
                    <a:bodyPr/>
                    <a:lstStyle/>
                    <a:p>
                      <a:pPr algn="l"/>
                      <a:r>
                        <a:rPr lang="en-US" sz="1600" dirty="0" smtClean="0">
                          <a:solidFill>
                            <a:srgbClr val="000000"/>
                          </a:solidFill>
                        </a:rPr>
                        <a:t>ENG 101</a:t>
                      </a:r>
                      <a:endParaRPr lang="en-US" sz="1600" dirty="0">
                        <a:solidFill>
                          <a:srgbClr val="000000"/>
                        </a:solidFill>
                      </a:endParaRPr>
                    </a:p>
                  </a:txBody>
                  <a:tcPr/>
                </a:tc>
                <a:tc>
                  <a:txBody>
                    <a:bodyPr/>
                    <a:lstStyle/>
                    <a:p>
                      <a:pPr algn="l"/>
                      <a:r>
                        <a:rPr lang="en-US" sz="1600" dirty="0" smtClean="0">
                          <a:solidFill>
                            <a:srgbClr val="000000"/>
                          </a:solidFill>
                        </a:rPr>
                        <a:t>English Composition</a:t>
                      </a:r>
                      <a:endParaRPr lang="en-US" sz="1600" dirty="0">
                        <a:solidFill>
                          <a:srgbClr val="000000"/>
                        </a:solidFill>
                      </a:endParaRPr>
                    </a:p>
                  </a:txBody>
                  <a:tcPr/>
                </a:tc>
                <a:tc>
                  <a:txBody>
                    <a:bodyPr/>
                    <a:lstStyle/>
                    <a:p>
                      <a:pPr algn="l"/>
                      <a:r>
                        <a:rPr lang="en-US" sz="1600" dirty="0" smtClean="0">
                          <a:solidFill>
                            <a:srgbClr val="000000"/>
                          </a:solidFill>
                        </a:rPr>
                        <a:t>3</a:t>
                      </a:r>
                      <a:endParaRPr lang="en-US" sz="1600" dirty="0">
                        <a:solidFill>
                          <a:srgbClr val="000000"/>
                        </a:solidFill>
                      </a:endParaRPr>
                    </a:p>
                  </a:txBody>
                  <a:tcPr/>
                </a:tc>
                <a:extLst>
                  <a:ext uri="{0D108BD9-81ED-4DB2-BD59-A6C34878D82A}">
                    <a16:rowId xmlns:a16="http://schemas.microsoft.com/office/drawing/2014/main" val="2293576165"/>
                  </a:ext>
                </a:extLst>
              </a:tr>
              <a:tr h="707923">
                <a:tc>
                  <a:txBody>
                    <a:bodyPr/>
                    <a:lstStyle/>
                    <a:p>
                      <a:pPr algn="l"/>
                      <a:r>
                        <a:rPr lang="en-US" sz="1600" dirty="0" smtClean="0">
                          <a:solidFill>
                            <a:srgbClr val="000000"/>
                          </a:solidFill>
                        </a:rPr>
                        <a:t>PSY</a:t>
                      </a:r>
                      <a:r>
                        <a:rPr lang="en-US" sz="1600" baseline="0" dirty="0" smtClean="0">
                          <a:solidFill>
                            <a:srgbClr val="000000"/>
                          </a:solidFill>
                        </a:rPr>
                        <a:t> 101</a:t>
                      </a:r>
                      <a:endParaRPr lang="en-US" sz="1600" dirty="0">
                        <a:solidFill>
                          <a:srgbClr val="000000"/>
                        </a:solidFill>
                      </a:endParaRPr>
                    </a:p>
                  </a:txBody>
                  <a:tcPr/>
                </a:tc>
                <a:tc>
                  <a:txBody>
                    <a:bodyPr/>
                    <a:lstStyle/>
                    <a:p>
                      <a:pPr algn="l"/>
                      <a:r>
                        <a:rPr lang="en-US" sz="1600" dirty="0" smtClean="0">
                          <a:solidFill>
                            <a:srgbClr val="000000"/>
                          </a:solidFill>
                        </a:rPr>
                        <a:t>General Psychology</a:t>
                      </a:r>
                      <a:endParaRPr lang="en-US" sz="1600" dirty="0">
                        <a:solidFill>
                          <a:srgbClr val="000000"/>
                        </a:solidFill>
                      </a:endParaRPr>
                    </a:p>
                  </a:txBody>
                  <a:tcPr/>
                </a:tc>
                <a:tc>
                  <a:txBody>
                    <a:bodyPr/>
                    <a:lstStyle/>
                    <a:p>
                      <a:pPr algn="l"/>
                      <a:r>
                        <a:rPr lang="en-US" sz="1600" dirty="0" smtClean="0">
                          <a:solidFill>
                            <a:srgbClr val="000000"/>
                          </a:solidFill>
                        </a:rPr>
                        <a:t>3</a:t>
                      </a:r>
                      <a:endParaRPr lang="en-US" sz="1600" dirty="0">
                        <a:solidFill>
                          <a:srgbClr val="000000"/>
                        </a:solidFill>
                      </a:endParaRPr>
                    </a:p>
                  </a:txBody>
                  <a:tcPr/>
                </a:tc>
                <a:extLst>
                  <a:ext uri="{0D108BD9-81ED-4DB2-BD59-A6C34878D82A}">
                    <a16:rowId xmlns:a16="http://schemas.microsoft.com/office/drawing/2014/main" val="355400729"/>
                  </a:ext>
                </a:extLst>
              </a:tr>
              <a:tr h="410146">
                <a:tc>
                  <a:txBody>
                    <a:bodyPr/>
                    <a:lstStyle/>
                    <a:p>
                      <a:pPr algn="l"/>
                      <a:r>
                        <a:rPr lang="en-US" sz="1600" b="1" dirty="0" smtClean="0">
                          <a:solidFill>
                            <a:srgbClr val="000000"/>
                          </a:solidFill>
                        </a:rPr>
                        <a:t>TOTAL</a:t>
                      </a:r>
                      <a:endParaRPr lang="en-US" sz="1600" b="1" dirty="0">
                        <a:solidFill>
                          <a:srgbClr val="000000"/>
                        </a:solidFill>
                      </a:endParaRPr>
                    </a:p>
                  </a:txBody>
                  <a:tcPr/>
                </a:tc>
                <a:tc>
                  <a:txBody>
                    <a:bodyPr/>
                    <a:lstStyle/>
                    <a:p>
                      <a:pPr algn="l"/>
                      <a:endParaRPr lang="en-US" sz="1600" dirty="0">
                        <a:solidFill>
                          <a:srgbClr val="000000"/>
                        </a:solidFill>
                      </a:endParaRPr>
                    </a:p>
                  </a:txBody>
                  <a:tcPr/>
                </a:tc>
                <a:tc>
                  <a:txBody>
                    <a:bodyPr/>
                    <a:lstStyle/>
                    <a:p>
                      <a:pPr algn="l"/>
                      <a:r>
                        <a:rPr lang="en-US" sz="1600" dirty="0" smtClean="0">
                          <a:solidFill>
                            <a:srgbClr val="000000"/>
                          </a:solidFill>
                        </a:rPr>
                        <a:t>13</a:t>
                      </a:r>
                      <a:endParaRPr lang="en-US" sz="1600" dirty="0">
                        <a:solidFill>
                          <a:srgbClr val="000000"/>
                        </a:solidFill>
                      </a:endParaRPr>
                    </a:p>
                  </a:txBody>
                  <a:tcPr/>
                </a:tc>
                <a:extLst>
                  <a:ext uri="{0D108BD9-81ED-4DB2-BD59-A6C34878D82A}">
                    <a16:rowId xmlns:a16="http://schemas.microsoft.com/office/drawing/2014/main" val="353191953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238253919"/>
              </p:ext>
            </p:extLst>
          </p:nvPr>
        </p:nvGraphicFramePr>
        <p:xfrm>
          <a:off x="4244063" y="1523996"/>
          <a:ext cx="3703874" cy="4966697"/>
        </p:xfrm>
        <a:graphic>
          <a:graphicData uri="http://schemas.openxmlformats.org/drawingml/2006/table">
            <a:tbl>
              <a:tblPr firstRow="1" bandRow="1">
                <a:tableStyleId>{10A1B5D5-9B99-4C35-A422-299274C87663}</a:tableStyleId>
              </a:tblPr>
              <a:tblGrid>
                <a:gridCol w="1554640">
                  <a:extLst>
                    <a:ext uri="{9D8B030D-6E8A-4147-A177-3AD203B41FA5}">
                      <a16:colId xmlns:a16="http://schemas.microsoft.com/office/drawing/2014/main" val="979897885"/>
                    </a:ext>
                  </a:extLst>
                </a:gridCol>
                <a:gridCol w="1313865">
                  <a:extLst>
                    <a:ext uri="{9D8B030D-6E8A-4147-A177-3AD203B41FA5}">
                      <a16:colId xmlns:a16="http://schemas.microsoft.com/office/drawing/2014/main" val="928222285"/>
                    </a:ext>
                  </a:extLst>
                </a:gridCol>
                <a:gridCol w="835369">
                  <a:extLst>
                    <a:ext uri="{9D8B030D-6E8A-4147-A177-3AD203B41FA5}">
                      <a16:colId xmlns:a16="http://schemas.microsoft.com/office/drawing/2014/main" val="494212060"/>
                    </a:ext>
                  </a:extLst>
                </a:gridCol>
              </a:tblGrid>
              <a:tr h="388643">
                <a:tc gridSpan="3">
                  <a:txBody>
                    <a:bodyPr/>
                    <a:lstStyle/>
                    <a:p>
                      <a:pPr algn="ctr"/>
                      <a:r>
                        <a:rPr lang="en-US" dirty="0" smtClean="0"/>
                        <a:t>Semester I</a:t>
                      </a:r>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547052985"/>
                  </a:ext>
                </a:extLst>
              </a:tr>
              <a:tr h="637782">
                <a:tc>
                  <a:txBody>
                    <a:bodyPr/>
                    <a:lstStyle/>
                    <a:p>
                      <a:pPr algn="ctr"/>
                      <a:r>
                        <a:rPr lang="en-US" sz="1600" b="1" dirty="0" smtClean="0">
                          <a:solidFill>
                            <a:srgbClr val="000000"/>
                          </a:solidFill>
                        </a:rPr>
                        <a:t>Course Number</a:t>
                      </a:r>
                      <a:endParaRPr lang="en-US" sz="1600" b="1" dirty="0">
                        <a:solidFill>
                          <a:srgbClr val="000000"/>
                        </a:solidFill>
                      </a:endParaRPr>
                    </a:p>
                  </a:txBody>
                  <a:tcPr/>
                </a:tc>
                <a:tc>
                  <a:txBody>
                    <a:bodyPr/>
                    <a:lstStyle/>
                    <a:p>
                      <a:pPr algn="ctr"/>
                      <a:r>
                        <a:rPr lang="en-US" sz="1600" b="1" dirty="0" smtClean="0">
                          <a:solidFill>
                            <a:srgbClr val="000000"/>
                          </a:solidFill>
                        </a:rPr>
                        <a:t>Course</a:t>
                      </a:r>
                      <a:r>
                        <a:rPr lang="en-US" sz="1600" b="1" baseline="0" dirty="0" smtClean="0">
                          <a:solidFill>
                            <a:srgbClr val="000000"/>
                          </a:solidFill>
                        </a:rPr>
                        <a:t> Name</a:t>
                      </a:r>
                      <a:endParaRPr lang="en-US" sz="1600" b="1" dirty="0">
                        <a:solidFill>
                          <a:srgbClr val="000000"/>
                        </a:solidFill>
                      </a:endParaRPr>
                    </a:p>
                  </a:txBody>
                  <a:tcPr/>
                </a:tc>
                <a:tc>
                  <a:txBody>
                    <a:bodyPr/>
                    <a:lstStyle/>
                    <a:p>
                      <a:pPr algn="ctr"/>
                      <a:r>
                        <a:rPr lang="en-US" sz="1600" b="1" dirty="0" smtClean="0">
                          <a:solidFill>
                            <a:srgbClr val="000000"/>
                          </a:solidFill>
                        </a:rPr>
                        <a:t>Credits</a:t>
                      </a:r>
                      <a:endParaRPr lang="en-US" sz="1600" b="1" dirty="0">
                        <a:solidFill>
                          <a:srgbClr val="000000"/>
                        </a:solidFill>
                      </a:endParaRPr>
                    </a:p>
                  </a:txBody>
                  <a:tcPr/>
                </a:tc>
                <a:extLst>
                  <a:ext uri="{0D108BD9-81ED-4DB2-BD59-A6C34878D82A}">
                    <a16:rowId xmlns:a16="http://schemas.microsoft.com/office/drawing/2014/main" val="3288477028"/>
                  </a:ext>
                </a:extLst>
              </a:tr>
              <a:tr h="1100830">
                <a:tc>
                  <a:txBody>
                    <a:bodyPr/>
                    <a:lstStyle/>
                    <a:p>
                      <a:r>
                        <a:rPr lang="en-US" sz="1600" dirty="0" smtClean="0">
                          <a:solidFill>
                            <a:srgbClr val="000000"/>
                          </a:solidFill>
                        </a:rPr>
                        <a:t>NUR 105</a:t>
                      </a:r>
                      <a:endParaRPr lang="en-US" sz="1600" dirty="0">
                        <a:solidFill>
                          <a:srgbClr val="000000"/>
                        </a:solidFill>
                      </a:endParaRPr>
                    </a:p>
                  </a:txBody>
                  <a:tcPr/>
                </a:tc>
                <a:tc>
                  <a:txBody>
                    <a:bodyPr/>
                    <a:lstStyle/>
                    <a:p>
                      <a:r>
                        <a:rPr lang="en-US" sz="1600" dirty="0" smtClean="0">
                          <a:solidFill>
                            <a:srgbClr val="000000"/>
                          </a:solidFill>
                        </a:rPr>
                        <a:t>Foundations of Nursing</a:t>
                      </a:r>
                      <a:endParaRPr lang="en-US" sz="1600" dirty="0">
                        <a:solidFill>
                          <a:srgbClr val="000000"/>
                        </a:solidFill>
                      </a:endParaRPr>
                    </a:p>
                  </a:txBody>
                  <a:tcPr/>
                </a:tc>
                <a:tc>
                  <a:txBody>
                    <a:bodyPr/>
                    <a:lstStyle/>
                    <a:p>
                      <a:r>
                        <a:rPr lang="en-US" sz="1600" dirty="0" smtClean="0">
                          <a:solidFill>
                            <a:srgbClr val="000000"/>
                          </a:solidFill>
                        </a:rPr>
                        <a:t>9</a:t>
                      </a:r>
                      <a:endParaRPr lang="en-US" sz="1600" dirty="0">
                        <a:solidFill>
                          <a:srgbClr val="000000"/>
                        </a:solidFill>
                      </a:endParaRPr>
                    </a:p>
                  </a:txBody>
                  <a:tcPr/>
                </a:tc>
                <a:extLst>
                  <a:ext uri="{0D108BD9-81ED-4DB2-BD59-A6C34878D82A}">
                    <a16:rowId xmlns:a16="http://schemas.microsoft.com/office/drawing/2014/main" val="3522722245"/>
                  </a:ext>
                </a:extLst>
              </a:tr>
              <a:tr h="1100830">
                <a:tc>
                  <a:txBody>
                    <a:bodyPr/>
                    <a:lstStyle/>
                    <a:p>
                      <a:r>
                        <a:rPr lang="en-US" sz="1600" dirty="0" smtClean="0">
                          <a:solidFill>
                            <a:srgbClr val="000000"/>
                          </a:solidFill>
                        </a:rPr>
                        <a:t>PSY</a:t>
                      </a:r>
                      <a:r>
                        <a:rPr lang="en-US" sz="1600" baseline="0" dirty="0" smtClean="0">
                          <a:solidFill>
                            <a:srgbClr val="000000"/>
                          </a:solidFill>
                        </a:rPr>
                        <a:t> 204</a:t>
                      </a:r>
                      <a:endParaRPr lang="en-US" sz="1600" dirty="0">
                        <a:solidFill>
                          <a:srgbClr val="000000"/>
                        </a:solidFill>
                      </a:endParaRPr>
                    </a:p>
                  </a:txBody>
                  <a:tcPr/>
                </a:tc>
                <a:tc>
                  <a:txBody>
                    <a:bodyPr/>
                    <a:lstStyle/>
                    <a:p>
                      <a:r>
                        <a:rPr lang="en-US" sz="1600" dirty="0" smtClean="0">
                          <a:solidFill>
                            <a:srgbClr val="000000"/>
                          </a:solidFill>
                        </a:rPr>
                        <a:t>Developmental</a:t>
                      </a:r>
                      <a:r>
                        <a:rPr lang="en-US" sz="1600" baseline="0" dirty="0" smtClean="0">
                          <a:solidFill>
                            <a:srgbClr val="000000"/>
                          </a:solidFill>
                        </a:rPr>
                        <a:t> Psychology</a:t>
                      </a:r>
                      <a:endParaRPr lang="en-US" sz="1600" dirty="0">
                        <a:solidFill>
                          <a:srgbClr val="000000"/>
                        </a:solidFill>
                      </a:endParaRPr>
                    </a:p>
                  </a:txBody>
                  <a:tcPr/>
                </a:tc>
                <a:tc>
                  <a:txBody>
                    <a:bodyPr/>
                    <a:lstStyle/>
                    <a:p>
                      <a:r>
                        <a:rPr lang="en-US" sz="1600" dirty="0" smtClean="0">
                          <a:solidFill>
                            <a:srgbClr val="000000"/>
                          </a:solidFill>
                        </a:rPr>
                        <a:t>3</a:t>
                      </a:r>
                      <a:endParaRPr lang="en-US" sz="1600" dirty="0">
                        <a:solidFill>
                          <a:srgbClr val="000000"/>
                        </a:solidFill>
                      </a:endParaRPr>
                    </a:p>
                  </a:txBody>
                  <a:tcPr/>
                </a:tc>
                <a:extLst>
                  <a:ext uri="{0D108BD9-81ED-4DB2-BD59-A6C34878D82A}">
                    <a16:rowId xmlns:a16="http://schemas.microsoft.com/office/drawing/2014/main" val="4961551"/>
                  </a:ext>
                </a:extLst>
              </a:tr>
              <a:tr h="1100830">
                <a:tc>
                  <a:txBody>
                    <a:bodyPr/>
                    <a:lstStyle/>
                    <a:p>
                      <a:r>
                        <a:rPr lang="en-US" sz="1600" dirty="0" smtClean="0">
                          <a:solidFill>
                            <a:srgbClr val="000000"/>
                          </a:solidFill>
                        </a:rPr>
                        <a:t>BIO 204</a:t>
                      </a:r>
                      <a:endParaRPr lang="en-US" sz="1600" dirty="0">
                        <a:solidFill>
                          <a:srgbClr val="000000"/>
                        </a:solidFill>
                      </a:endParaRPr>
                    </a:p>
                  </a:txBody>
                  <a:tcPr/>
                </a:tc>
                <a:tc>
                  <a:txBody>
                    <a:bodyPr/>
                    <a:lstStyle/>
                    <a:p>
                      <a:r>
                        <a:rPr lang="en-US" sz="1600" dirty="0" smtClean="0">
                          <a:solidFill>
                            <a:srgbClr val="000000"/>
                          </a:solidFill>
                        </a:rPr>
                        <a:t>Human</a:t>
                      </a:r>
                      <a:r>
                        <a:rPr lang="en-US" sz="1600" baseline="0" dirty="0" smtClean="0">
                          <a:solidFill>
                            <a:srgbClr val="000000"/>
                          </a:solidFill>
                        </a:rPr>
                        <a:t> Anatomy &amp; Physiology II</a:t>
                      </a:r>
                      <a:endParaRPr lang="en-US" sz="1600" dirty="0">
                        <a:solidFill>
                          <a:srgbClr val="000000"/>
                        </a:solidFill>
                      </a:endParaRPr>
                    </a:p>
                  </a:txBody>
                  <a:tcPr/>
                </a:tc>
                <a:tc>
                  <a:txBody>
                    <a:bodyPr/>
                    <a:lstStyle/>
                    <a:p>
                      <a:r>
                        <a:rPr lang="en-US" sz="1600" dirty="0" smtClean="0">
                          <a:solidFill>
                            <a:srgbClr val="000000"/>
                          </a:solidFill>
                        </a:rPr>
                        <a:t>4</a:t>
                      </a:r>
                      <a:endParaRPr lang="en-US" sz="1600" dirty="0">
                        <a:solidFill>
                          <a:srgbClr val="000000"/>
                        </a:solidFill>
                      </a:endParaRPr>
                    </a:p>
                  </a:txBody>
                  <a:tcPr/>
                </a:tc>
                <a:extLst>
                  <a:ext uri="{0D108BD9-81ED-4DB2-BD59-A6C34878D82A}">
                    <a16:rowId xmlns:a16="http://schemas.microsoft.com/office/drawing/2014/main" val="1247274019"/>
                  </a:ext>
                </a:extLst>
              </a:tr>
              <a:tr h="637782">
                <a:tc>
                  <a:txBody>
                    <a:bodyPr/>
                    <a:lstStyle/>
                    <a:p>
                      <a:r>
                        <a:rPr lang="en-US" sz="1600" b="1" dirty="0" smtClean="0">
                          <a:solidFill>
                            <a:srgbClr val="000000"/>
                          </a:solidFill>
                        </a:rPr>
                        <a:t>TOTAL</a:t>
                      </a:r>
                      <a:endParaRPr lang="en-US" sz="1600" b="1" dirty="0">
                        <a:solidFill>
                          <a:srgbClr val="000000"/>
                        </a:solidFill>
                      </a:endParaRPr>
                    </a:p>
                  </a:txBody>
                  <a:tcPr/>
                </a:tc>
                <a:tc>
                  <a:txBody>
                    <a:bodyPr/>
                    <a:lstStyle/>
                    <a:p>
                      <a:endParaRPr lang="en-US" sz="1600" dirty="0">
                        <a:solidFill>
                          <a:srgbClr val="000000"/>
                        </a:solidFill>
                      </a:endParaRPr>
                    </a:p>
                  </a:txBody>
                  <a:tcPr/>
                </a:tc>
                <a:tc>
                  <a:txBody>
                    <a:bodyPr/>
                    <a:lstStyle/>
                    <a:p>
                      <a:r>
                        <a:rPr lang="en-US" sz="1600" dirty="0" smtClean="0">
                          <a:solidFill>
                            <a:srgbClr val="000000"/>
                          </a:solidFill>
                        </a:rPr>
                        <a:t>16</a:t>
                      </a:r>
                      <a:endParaRPr lang="en-US" sz="1600" dirty="0">
                        <a:solidFill>
                          <a:srgbClr val="000000"/>
                        </a:solidFill>
                      </a:endParaRPr>
                    </a:p>
                  </a:txBody>
                  <a:tcPr/>
                </a:tc>
                <a:extLst>
                  <a:ext uri="{0D108BD9-81ED-4DB2-BD59-A6C34878D82A}">
                    <a16:rowId xmlns:a16="http://schemas.microsoft.com/office/drawing/2014/main" val="328002042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95608581"/>
              </p:ext>
            </p:extLst>
          </p:nvPr>
        </p:nvGraphicFramePr>
        <p:xfrm>
          <a:off x="8153399" y="1512906"/>
          <a:ext cx="3657601" cy="4977787"/>
        </p:xfrm>
        <a:graphic>
          <a:graphicData uri="http://schemas.openxmlformats.org/drawingml/2006/table">
            <a:tbl>
              <a:tblPr firstRow="1" bandRow="1">
                <a:tableStyleId>{073A0DAA-6AF3-43AB-8588-CEC1D06C72B9}</a:tableStyleId>
              </a:tblPr>
              <a:tblGrid>
                <a:gridCol w="1543325">
                  <a:extLst>
                    <a:ext uri="{9D8B030D-6E8A-4147-A177-3AD203B41FA5}">
                      <a16:colId xmlns:a16="http://schemas.microsoft.com/office/drawing/2014/main" val="3999527422"/>
                    </a:ext>
                  </a:extLst>
                </a:gridCol>
                <a:gridCol w="1284988">
                  <a:extLst>
                    <a:ext uri="{9D8B030D-6E8A-4147-A177-3AD203B41FA5}">
                      <a16:colId xmlns:a16="http://schemas.microsoft.com/office/drawing/2014/main" val="1651373133"/>
                    </a:ext>
                  </a:extLst>
                </a:gridCol>
                <a:gridCol w="829288">
                  <a:extLst>
                    <a:ext uri="{9D8B030D-6E8A-4147-A177-3AD203B41FA5}">
                      <a16:colId xmlns:a16="http://schemas.microsoft.com/office/drawing/2014/main" val="2749594418"/>
                    </a:ext>
                  </a:extLst>
                </a:gridCol>
              </a:tblGrid>
              <a:tr h="551041">
                <a:tc gridSpan="3">
                  <a:txBody>
                    <a:bodyPr/>
                    <a:lstStyle/>
                    <a:p>
                      <a:pPr algn="ctr"/>
                      <a:r>
                        <a:rPr lang="en-US" dirty="0" smtClean="0"/>
                        <a:t>Semester</a:t>
                      </a:r>
                      <a:r>
                        <a:rPr lang="en-US" baseline="0" dirty="0" smtClean="0"/>
                        <a:t> II</a:t>
                      </a:r>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922817099"/>
                  </a:ext>
                </a:extLst>
              </a:tr>
              <a:tr h="551294">
                <a:tc>
                  <a:txBody>
                    <a:bodyPr/>
                    <a:lstStyle/>
                    <a:p>
                      <a:pPr algn="ctr"/>
                      <a:r>
                        <a:rPr lang="en-US" sz="1600" b="1" dirty="0" smtClean="0">
                          <a:solidFill>
                            <a:srgbClr val="000000"/>
                          </a:solidFill>
                        </a:rPr>
                        <a:t>Course</a:t>
                      </a:r>
                      <a:r>
                        <a:rPr lang="en-US" sz="1600" b="1" baseline="0" dirty="0" smtClean="0">
                          <a:solidFill>
                            <a:srgbClr val="000000"/>
                          </a:solidFill>
                        </a:rPr>
                        <a:t> Number</a:t>
                      </a:r>
                      <a:endParaRPr lang="en-US" sz="1600" b="1" dirty="0">
                        <a:solidFill>
                          <a:srgbClr val="000000"/>
                        </a:solidFill>
                      </a:endParaRPr>
                    </a:p>
                  </a:txBody>
                  <a:tcPr/>
                </a:tc>
                <a:tc>
                  <a:txBody>
                    <a:bodyPr/>
                    <a:lstStyle/>
                    <a:p>
                      <a:pPr algn="ctr"/>
                      <a:r>
                        <a:rPr lang="en-US" sz="1600" b="1" dirty="0" smtClean="0">
                          <a:solidFill>
                            <a:srgbClr val="000000"/>
                          </a:solidFill>
                        </a:rPr>
                        <a:t>Course Name</a:t>
                      </a:r>
                      <a:endParaRPr lang="en-US" sz="1600" b="1" dirty="0">
                        <a:solidFill>
                          <a:srgbClr val="000000"/>
                        </a:solidFill>
                      </a:endParaRPr>
                    </a:p>
                  </a:txBody>
                  <a:tcPr/>
                </a:tc>
                <a:tc>
                  <a:txBody>
                    <a:bodyPr/>
                    <a:lstStyle/>
                    <a:p>
                      <a:pPr algn="ctr"/>
                      <a:r>
                        <a:rPr lang="en-US" sz="1600" b="1" dirty="0" smtClean="0">
                          <a:solidFill>
                            <a:srgbClr val="000000"/>
                          </a:solidFill>
                        </a:rPr>
                        <a:t>Credits</a:t>
                      </a:r>
                      <a:endParaRPr lang="en-US" sz="1600" b="1" dirty="0">
                        <a:solidFill>
                          <a:srgbClr val="000000"/>
                        </a:solidFill>
                      </a:endParaRPr>
                    </a:p>
                  </a:txBody>
                  <a:tcPr/>
                </a:tc>
                <a:extLst>
                  <a:ext uri="{0D108BD9-81ED-4DB2-BD59-A6C34878D82A}">
                    <a16:rowId xmlns:a16="http://schemas.microsoft.com/office/drawing/2014/main" val="628955573"/>
                  </a:ext>
                </a:extLst>
              </a:tr>
              <a:tr h="951114">
                <a:tc>
                  <a:txBody>
                    <a:bodyPr/>
                    <a:lstStyle/>
                    <a:p>
                      <a:r>
                        <a:rPr lang="en-US" sz="1600" dirty="0" smtClean="0">
                          <a:solidFill>
                            <a:srgbClr val="000000"/>
                          </a:solidFill>
                        </a:rPr>
                        <a:t>NUR 127</a:t>
                      </a:r>
                      <a:endParaRPr lang="en-US" sz="1600" dirty="0">
                        <a:solidFill>
                          <a:srgbClr val="000000"/>
                        </a:solidFill>
                      </a:endParaRPr>
                    </a:p>
                  </a:txBody>
                  <a:tcPr/>
                </a:tc>
                <a:tc>
                  <a:txBody>
                    <a:bodyPr/>
                    <a:lstStyle/>
                    <a:p>
                      <a:r>
                        <a:rPr lang="en-US" sz="1600" dirty="0" smtClean="0">
                          <a:solidFill>
                            <a:srgbClr val="000000"/>
                          </a:solidFill>
                        </a:rPr>
                        <a:t>Nursing Care of Children</a:t>
                      </a:r>
                      <a:endParaRPr lang="en-US" sz="1600" dirty="0">
                        <a:solidFill>
                          <a:srgbClr val="000000"/>
                        </a:solidFill>
                      </a:endParaRPr>
                    </a:p>
                  </a:txBody>
                  <a:tcPr/>
                </a:tc>
                <a:tc>
                  <a:txBody>
                    <a:bodyPr/>
                    <a:lstStyle/>
                    <a:p>
                      <a:r>
                        <a:rPr lang="en-US" sz="1600" dirty="0" smtClean="0">
                          <a:solidFill>
                            <a:srgbClr val="000000"/>
                          </a:solidFill>
                        </a:rPr>
                        <a:t>4</a:t>
                      </a:r>
                      <a:endParaRPr lang="en-US" sz="1600" dirty="0">
                        <a:solidFill>
                          <a:srgbClr val="000000"/>
                        </a:solidFill>
                      </a:endParaRPr>
                    </a:p>
                  </a:txBody>
                  <a:tcPr/>
                </a:tc>
                <a:extLst>
                  <a:ext uri="{0D108BD9-81ED-4DB2-BD59-A6C34878D82A}">
                    <a16:rowId xmlns:a16="http://schemas.microsoft.com/office/drawing/2014/main" val="3704862841"/>
                  </a:ext>
                </a:extLst>
              </a:tr>
              <a:tr h="1766351">
                <a:tc>
                  <a:txBody>
                    <a:bodyPr/>
                    <a:lstStyle/>
                    <a:p>
                      <a:r>
                        <a:rPr lang="en-US" sz="1600" dirty="0" smtClean="0">
                          <a:solidFill>
                            <a:srgbClr val="000000"/>
                          </a:solidFill>
                        </a:rPr>
                        <a:t>NUR 229</a:t>
                      </a:r>
                      <a:endParaRPr lang="en-US" sz="1600" dirty="0">
                        <a:solidFill>
                          <a:srgbClr val="000000"/>
                        </a:solidFill>
                      </a:endParaRPr>
                    </a:p>
                  </a:txBody>
                  <a:tcPr/>
                </a:tc>
                <a:tc>
                  <a:txBody>
                    <a:bodyPr/>
                    <a:lstStyle/>
                    <a:p>
                      <a:r>
                        <a:rPr lang="en-US" sz="1600" dirty="0" smtClean="0">
                          <a:solidFill>
                            <a:srgbClr val="000000"/>
                          </a:solidFill>
                        </a:rPr>
                        <a:t>Nursing Care of</a:t>
                      </a:r>
                      <a:r>
                        <a:rPr lang="en-US" sz="1600" baseline="0" dirty="0" smtClean="0">
                          <a:solidFill>
                            <a:srgbClr val="000000"/>
                          </a:solidFill>
                        </a:rPr>
                        <a:t> the Acute and Chronically Ill Adult I</a:t>
                      </a:r>
                      <a:endParaRPr lang="en-US" sz="1600" dirty="0">
                        <a:solidFill>
                          <a:srgbClr val="000000"/>
                        </a:solidFill>
                      </a:endParaRPr>
                    </a:p>
                  </a:txBody>
                  <a:tcPr/>
                </a:tc>
                <a:tc>
                  <a:txBody>
                    <a:bodyPr/>
                    <a:lstStyle/>
                    <a:p>
                      <a:r>
                        <a:rPr lang="en-US" sz="1600" dirty="0" smtClean="0">
                          <a:solidFill>
                            <a:srgbClr val="000000"/>
                          </a:solidFill>
                        </a:rPr>
                        <a:t>4</a:t>
                      </a:r>
                      <a:endParaRPr lang="en-US" sz="1600" dirty="0">
                        <a:solidFill>
                          <a:srgbClr val="000000"/>
                        </a:solidFill>
                      </a:endParaRPr>
                    </a:p>
                  </a:txBody>
                  <a:tcPr/>
                </a:tc>
                <a:extLst>
                  <a:ext uri="{0D108BD9-81ED-4DB2-BD59-A6C34878D82A}">
                    <a16:rowId xmlns:a16="http://schemas.microsoft.com/office/drawing/2014/main" val="2020468781"/>
                  </a:ext>
                </a:extLst>
              </a:tr>
              <a:tr h="551294">
                <a:tc>
                  <a:txBody>
                    <a:bodyPr/>
                    <a:lstStyle/>
                    <a:p>
                      <a:r>
                        <a:rPr lang="en-US" sz="1600" dirty="0" smtClean="0">
                          <a:solidFill>
                            <a:srgbClr val="000000"/>
                          </a:solidFill>
                        </a:rPr>
                        <a:t>Gen Ed</a:t>
                      </a:r>
                      <a:endParaRPr lang="en-US" sz="1600" dirty="0">
                        <a:solidFill>
                          <a:srgbClr val="000000"/>
                        </a:solidFill>
                      </a:endParaRPr>
                    </a:p>
                  </a:txBody>
                  <a:tcPr/>
                </a:tc>
                <a:tc>
                  <a:txBody>
                    <a:bodyPr/>
                    <a:lstStyle/>
                    <a:p>
                      <a:r>
                        <a:rPr lang="en-US" sz="1600" dirty="0" smtClean="0">
                          <a:solidFill>
                            <a:srgbClr val="000000"/>
                          </a:solidFill>
                        </a:rPr>
                        <a:t>Arts/ Humanities</a:t>
                      </a:r>
                      <a:endParaRPr lang="en-US" sz="1600" dirty="0">
                        <a:solidFill>
                          <a:srgbClr val="000000"/>
                        </a:solidFill>
                      </a:endParaRPr>
                    </a:p>
                  </a:txBody>
                  <a:tcPr/>
                </a:tc>
                <a:tc>
                  <a:txBody>
                    <a:bodyPr/>
                    <a:lstStyle/>
                    <a:p>
                      <a:r>
                        <a:rPr lang="en-US" sz="1600" dirty="0" smtClean="0">
                          <a:solidFill>
                            <a:srgbClr val="000000"/>
                          </a:solidFill>
                        </a:rPr>
                        <a:t>3</a:t>
                      </a:r>
                      <a:endParaRPr lang="en-US" sz="1600" dirty="0">
                        <a:solidFill>
                          <a:srgbClr val="000000"/>
                        </a:solidFill>
                      </a:endParaRPr>
                    </a:p>
                  </a:txBody>
                  <a:tcPr/>
                </a:tc>
                <a:extLst>
                  <a:ext uri="{0D108BD9-81ED-4DB2-BD59-A6C34878D82A}">
                    <a16:rowId xmlns:a16="http://schemas.microsoft.com/office/drawing/2014/main" val="3445133005"/>
                  </a:ext>
                </a:extLst>
              </a:tr>
              <a:tr h="551041">
                <a:tc>
                  <a:txBody>
                    <a:bodyPr/>
                    <a:lstStyle/>
                    <a:p>
                      <a:r>
                        <a:rPr lang="en-US" sz="1600" b="1" dirty="0" smtClean="0">
                          <a:solidFill>
                            <a:srgbClr val="000000"/>
                          </a:solidFill>
                        </a:rPr>
                        <a:t>TOTAL</a:t>
                      </a:r>
                      <a:endParaRPr lang="en-US" sz="1600" b="1" dirty="0">
                        <a:solidFill>
                          <a:srgbClr val="000000"/>
                        </a:solidFill>
                      </a:endParaRPr>
                    </a:p>
                  </a:txBody>
                  <a:tcPr/>
                </a:tc>
                <a:tc>
                  <a:txBody>
                    <a:bodyPr/>
                    <a:lstStyle/>
                    <a:p>
                      <a:endParaRPr lang="en-US" sz="1600" dirty="0">
                        <a:solidFill>
                          <a:srgbClr val="000000"/>
                        </a:solidFill>
                      </a:endParaRPr>
                    </a:p>
                  </a:txBody>
                  <a:tcPr/>
                </a:tc>
                <a:tc>
                  <a:txBody>
                    <a:bodyPr/>
                    <a:lstStyle/>
                    <a:p>
                      <a:r>
                        <a:rPr lang="en-US" sz="1600" dirty="0" smtClean="0">
                          <a:solidFill>
                            <a:srgbClr val="000000"/>
                          </a:solidFill>
                        </a:rPr>
                        <a:t>11</a:t>
                      </a:r>
                      <a:endParaRPr lang="en-US" sz="1600" dirty="0">
                        <a:solidFill>
                          <a:srgbClr val="000000"/>
                        </a:solidFill>
                      </a:endParaRPr>
                    </a:p>
                  </a:txBody>
                  <a:tcPr/>
                </a:tc>
                <a:extLst>
                  <a:ext uri="{0D108BD9-81ED-4DB2-BD59-A6C34878D82A}">
                    <a16:rowId xmlns:a16="http://schemas.microsoft.com/office/drawing/2014/main" val="2941571006"/>
                  </a:ext>
                </a:extLst>
              </a:tr>
            </a:tbl>
          </a:graphicData>
        </a:graphic>
      </p:graphicFrame>
    </p:spTree>
    <p:extLst>
      <p:ext uri="{BB962C8B-B14F-4D97-AF65-F5344CB8AC3E}">
        <p14:creationId xmlns:p14="http://schemas.microsoft.com/office/powerpoint/2010/main" val="2655322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3886356382"/>
              </p:ext>
            </p:extLst>
          </p:nvPr>
        </p:nvGraphicFramePr>
        <p:xfrm>
          <a:off x="584503" y="864526"/>
          <a:ext cx="3744364" cy="5597149"/>
        </p:xfrm>
        <a:graphic>
          <a:graphicData uri="http://schemas.openxmlformats.org/drawingml/2006/table">
            <a:tbl>
              <a:tblPr firstRow="1" bandRow="1">
                <a:tableStyleId>{35758FB7-9AC5-4552-8A53-C91805E547FA}</a:tableStyleId>
              </a:tblPr>
              <a:tblGrid>
                <a:gridCol w="1205143">
                  <a:extLst>
                    <a:ext uri="{9D8B030D-6E8A-4147-A177-3AD203B41FA5}">
                      <a16:colId xmlns:a16="http://schemas.microsoft.com/office/drawing/2014/main" val="3812096186"/>
                    </a:ext>
                  </a:extLst>
                </a:gridCol>
                <a:gridCol w="1452318">
                  <a:extLst>
                    <a:ext uri="{9D8B030D-6E8A-4147-A177-3AD203B41FA5}">
                      <a16:colId xmlns:a16="http://schemas.microsoft.com/office/drawing/2014/main" val="451712256"/>
                    </a:ext>
                  </a:extLst>
                </a:gridCol>
                <a:gridCol w="1086903">
                  <a:extLst>
                    <a:ext uri="{9D8B030D-6E8A-4147-A177-3AD203B41FA5}">
                      <a16:colId xmlns:a16="http://schemas.microsoft.com/office/drawing/2014/main" val="2685847565"/>
                    </a:ext>
                  </a:extLst>
                </a:gridCol>
              </a:tblGrid>
              <a:tr h="825438">
                <a:tc gridSpan="3">
                  <a:txBody>
                    <a:bodyPr/>
                    <a:lstStyle/>
                    <a:p>
                      <a:pPr algn="ctr"/>
                      <a:r>
                        <a:rPr lang="en-US" dirty="0" smtClean="0"/>
                        <a:t>Semester III (Summer)</a:t>
                      </a:r>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117586530"/>
                  </a:ext>
                </a:extLst>
              </a:tr>
              <a:tr h="1289041">
                <a:tc>
                  <a:txBody>
                    <a:bodyPr/>
                    <a:lstStyle/>
                    <a:p>
                      <a:r>
                        <a:rPr lang="en-US" sz="1600" b="1" dirty="0" smtClean="0">
                          <a:solidFill>
                            <a:srgbClr val="000000"/>
                          </a:solidFill>
                        </a:rPr>
                        <a:t>Course Number</a:t>
                      </a:r>
                      <a:endParaRPr lang="en-US" sz="1600" b="1" dirty="0">
                        <a:solidFill>
                          <a:srgbClr val="000000"/>
                        </a:solidFill>
                      </a:endParaRPr>
                    </a:p>
                  </a:txBody>
                  <a:tcPr/>
                </a:tc>
                <a:tc>
                  <a:txBody>
                    <a:bodyPr/>
                    <a:lstStyle/>
                    <a:p>
                      <a:r>
                        <a:rPr lang="en-US" sz="1600" b="1" dirty="0" smtClean="0">
                          <a:solidFill>
                            <a:srgbClr val="000000"/>
                          </a:solidFill>
                        </a:rPr>
                        <a:t>Course Name</a:t>
                      </a:r>
                      <a:endParaRPr lang="en-US" sz="1600" b="1" dirty="0">
                        <a:solidFill>
                          <a:srgbClr val="000000"/>
                        </a:solidFill>
                      </a:endParaRPr>
                    </a:p>
                  </a:txBody>
                  <a:tcPr/>
                </a:tc>
                <a:tc>
                  <a:txBody>
                    <a:bodyPr/>
                    <a:lstStyle/>
                    <a:p>
                      <a:r>
                        <a:rPr lang="en-US" sz="1600" b="1" dirty="0" smtClean="0">
                          <a:solidFill>
                            <a:srgbClr val="000000"/>
                          </a:solidFill>
                        </a:rPr>
                        <a:t>Credits</a:t>
                      </a:r>
                      <a:endParaRPr lang="en-US" sz="1600" b="1" dirty="0">
                        <a:solidFill>
                          <a:srgbClr val="000000"/>
                        </a:solidFill>
                      </a:endParaRPr>
                    </a:p>
                  </a:txBody>
                  <a:tcPr/>
                </a:tc>
                <a:extLst>
                  <a:ext uri="{0D108BD9-81ED-4DB2-BD59-A6C34878D82A}">
                    <a16:rowId xmlns:a16="http://schemas.microsoft.com/office/drawing/2014/main" val="2086021196"/>
                  </a:ext>
                </a:extLst>
              </a:tr>
              <a:tr h="1831794">
                <a:tc>
                  <a:txBody>
                    <a:bodyPr/>
                    <a:lstStyle/>
                    <a:p>
                      <a:r>
                        <a:rPr lang="en-US" sz="1600" dirty="0" smtClean="0">
                          <a:solidFill>
                            <a:srgbClr val="000000"/>
                          </a:solidFill>
                        </a:rPr>
                        <a:t>NUR 224</a:t>
                      </a:r>
                      <a:endParaRPr lang="en-US" sz="1600" dirty="0">
                        <a:solidFill>
                          <a:srgbClr val="000000"/>
                        </a:solidFill>
                      </a:endParaRPr>
                    </a:p>
                  </a:txBody>
                  <a:tcPr/>
                </a:tc>
                <a:tc>
                  <a:txBody>
                    <a:bodyPr/>
                    <a:lstStyle/>
                    <a:p>
                      <a:r>
                        <a:rPr lang="en-US" sz="1600" dirty="0" smtClean="0">
                          <a:solidFill>
                            <a:srgbClr val="000000"/>
                          </a:solidFill>
                        </a:rPr>
                        <a:t>Pharmacology</a:t>
                      </a:r>
                      <a:r>
                        <a:rPr lang="en-US" sz="1600" baseline="0" dirty="0" smtClean="0">
                          <a:solidFill>
                            <a:srgbClr val="000000"/>
                          </a:solidFill>
                        </a:rPr>
                        <a:t> for Nursing Practice</a:t>
                      </a:r>
                      <a:endParaRPr lang="en-US" sz="1600" dirty="0">
                        <a:solidFill>
                          <a:srgbClr val="000000"/>
                        </a:solidFill>
                      </a:endParaRPr>
                    </a:p>
                  </a:txBody>
                  <a:tcPr/>
                </a:tc>
                <a:tc>
                  <a:txBody>
                    <a:bodyPr/>
                    <a:lstStyle/>
                    <a:p>
                      <a:r>
                        <a:rPr lang="en-US" sz="1600" dirty="0" smtClean="0">
                          <a:solidFill>
                            <a:srgbClr val="000000"/>
                          </a:solidFill>
                        </a:rPr>
                        <a:t>2</a:t>
                      </a:r>
                      <a:endParaRPr lang="en-US" sz="1600" dirty="0">
                        <a:solidFill>
                          <a:srgbClr val="000000"/>
                        </a:solidFill>
                      </a:endParaRPr>
                    </a:p>
                  </a:txBody>
                  <a:tcPr/>
                </a:tc>
                <a:extLst>
                  <a:ext uri="{0D108BD9-81ED-4DB2-BD59-A6C34878D82A}">
                    <a16:rowId xmlns:a16="http://schemas.microsoft.com/office/drawing/2014/main" val="1846230769"/>
                  </a:ext>
                </a:extLst>
              </a:tr>
              <a:tr h="825438">
                <a:tc>
                  <a:txBody>
                    <a:bodyPr/>
                    <a:lstStyle/>
                    <a:p>
                      <a:r>
                        <a:rPr lang="en-US" sz="1600" dirty="0" smtClean="0">
                          <a:solidFill>
                            <a:srgbClr val="000000"/>
                          </a:solidFill>
                        </a:rPr>
                        <a:t>BIO 205</a:t>
                      </a:r>
                      <a:endParaRPr lang="en-US" sz="1600" dirty="0">
                        <a:solidFill>
                          <a:srgbClr val="000000"/>
                        </a:solidFill>
                      </a:endParaRPr>
                    </a:p>
                  </a:txBody>
                  <a:tcPr/>
                </a:tc>
                <a:tc>
                  <a:txBody>
                    <a:bodyPr/>
                    <a:lstStyle/>
                    <a:p>
                      <a:r>
                        <a:rPr lang="en-US" sz="1600" dirty="0" smtClean="0">
                          <a:solidFill>
                            <a:srgbClr val="000000"/>
                          </a:solidFill>
                        </a:rPr>
                        <a:t>Microbiology</a:t>
                      </a:r>
                      <a:endParaRPr lang="en-US" sz="1600" dirty="0">
                        <a:solidFill>
                          <a:srgbClr val="000000"/>
                        </a:solidFill>
                      </a:endParaRPr>
                    </a:p>
                  </a:txBody>
                  <a:tcPr/>
                </a:tc>
                <a:tc>
                  <a:txBody>
                    <a:bodyPr/>
                    <a:lstStyle/>
                    <a:p>
                      <a:r>
                        <a:rPr lang="en-US" sz="1600" dirty="0" smtClean="0">
                          <a:solidFill>
                            <a:srgbClr val="000000"/>
                          </a:solidFill>
                        </a:rPr>
                        <a:t>4</a:t>
                      </a:r>
                      <a:endParaRPr lang="en-US" sz="1600" dirty="0">
                        <a:solidFill>
                          <a:srgbClr val="000000"/>
                        </a:solidFill>
                      </a:endParaRPr>
                    </a:p>
                  </a:txBody>
                  <a:tcPr/>
                </a:tc>
                <a:extLst>
                  <a:ext uri="{0D108BD9-81ED-4DB2-BD59-A6C34878D82A}">
                    <a16:rowId xmlns:a16="http://schemas.microsoft.com/office/drawing/2014/main" val="3758093750"/>
                  </a:ext>
                </a:extLst>
              </a:tr>
              <a:tr h="825438">
                <a:tc>
                  <a:txBody>
                    <a:bodyPr/>
                    <a:lstStyle/>
                    <a:p>
                      <a:r>
                        <a:rPr lang="en-US" sz="1600" b="1" dirty="0" smtClean="0">
                          <a:solidFill>
                            <a:srgbClr val="000000"/>
                          </a:solidFill>
                        </a:rPr>
                        <a:t>TOTAL</a:t>
                      </a:r>
                      <a:endParaRPr lang="en-US" sz="1600" b="1" dirty="0">
                        <a:solidFill>
                          <a:srgbClr val="000000"/>
                        </a:solidFill>
                      </a:endParaRPr>
                    </a:p>
                  </a:txBody>
                  <a:tcPr/>
                </a:tc>
                <a:tc>
                  <a:txBody>
                    <a:bodyPr/>
                    <a:lstStyle/>
                    <a:p>
                      <a:endParaRPr lang="en-US" sz="1600" dirty="0">
                        <a:solidFill>
                          <a:srgbClr val="000000"/>
                        </a:solidFill>
                      </a:endParaRPr>
                    </a:p>
                  </a:txBody>
                  <a:tcPr/>
                </a:tc>
                <a:tc>
                  <a:txBody>
                    <a:bodyPr/>
                    <a:lstStyle/>
                    <a:p>
                      <a:r>
                        <a:rPr lang="en-US" sz="1600" dirty="0" smtClean="0">
                          <a:solidFill>
                            <a:srgbClr val="000000"/>
                          </a:solidFill>
                        </a:rPr>
                        <a:t>6</a:t>
                      </a:r>
                      <a:endParaRPr lang="en-US" sz="1600" dirty="0">
                        <a:solidFill>
                          <a:srgbClr val="000000"/>
                        </a:solidFill>
                      </a:endParaRPr>
                    </a:p>
                  </a:txBody>
                  <a:tcPr/>
                </a:tc>
                <a:extLst>
                  <a:ext uri="{0D108BD9-81ED-4DB2-BD59-A6C34878D82A}">
                    <a16:rowId xmlns:a16="http://schemas.microsoft.com/office/drawing/2014/main" val="188114522"/>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052173715"/>
              </p:ext>
            </p:extLst>
          </p:nvPr>
        </p:nvGraphicFramePr>
        <p:xfrm>
          <a:off x="4497746" y="864525"/>
          <a:ext cx="3350828" cy="5597150"/>
        </p:xfrm>
        <a:graphic>
          <a:graphicData uri="http://schemas.openxmlformats.org/drawingml/2006/table">
            <a:tbl>
              <a:tblPr firstRow="1" bandRow="1">
                <a:tableStyleId>{00A15C55-8517-42AA-B614-E9B94910E393}</a:tableStyleId>
              </a:tblPr>
              <a:tblGrid>
                <a:gridCol w="1126836">
                  <a:extLst>
                    <a:ext uri="{9D8B030D-6E8A-4147-A177-3AD203B41FA5}">
                      <a16:colId xmlns:a16="http://schemas.microsoft.com/office/drawing/2014/main" val="3219585046"/>
                    </a:ext>
                  </a:extLst>
                </a:gridCol>
                <a:gridCol w="1349470">
                  <a:extLst>
                    <a:ext uri="{9D8B030D-6E8A-4147-A177-3AD203B41FA5}">
                      <a16:colId xmlns:a16="http://schemas.microsoft.com/office/drawing/2014/main" val="3555528297"/>
                    </a:ext>
                  </a:extLst>
                </a:gridCol>
                <a:gridCol w="874522">
                  <a:extLst>
                    <a:ext uri="{9D8B030D-6E8A-4147-A177-3AD203B41FA5}">
                      <a16:colId xmlns:a16="http://schemas.microsoft.com/office/drawing/2014/main" val="3193300760"/>
                    </a:ext>
                  </a:extLst>
                </a:gridCol>
              </a:tblGrid>
              <a:tr h="474964">
                <a:tc gridSpan="3">
                  <a:txBody>
                    <a:bodyPr/>
                    <a:lstStyle/>
                    <a:p>
                      <a:pPr algn="ctr"/>
                      <a:r>
                        <a:rPr lang="en-US" dirty="0" smtClean="0"/>
                        <a:t>Semester IV</a:t>
                      </a:r>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161323571"/>
                  </a:ext>
                </a:extLst>
              </a:tr>
              <a:tr h="819801">
                <a:tc>
                  <a:txBody>
                    <a:bodyPr/>
                    <a:lstStyle/>
                    <a:p>
                      <a:r>
                        <a:rPr lang="en-US" sz="1600" b="1" dirty="0" smtClean="0">
                          <a:solidFill>
                            <a:srgbClr val="000000"/>
                          </a:solidFill>
                        </a:rPr>
                        <a:t>Course Number</a:t>
                      </a:r>
                      <a:endParaRPr lang="en-US" sz="1600" b="1" dirty="0">
                        <a:solidFill>
                          <a:srgbClr val="000000"/>
                        </a:solidFill>
                      </a:endParaRPr>
                    </a:p>
                  </a:txBody>
                  <a:tcPr/>
                </a:tc>
                <a:tc>
                  <a:txBody>
                    <a:bodyPr/>
                    <a:lstStyle/>
                    <a:p>
                      <a:r>
                        <a:rPr lang="en-US" sz="1600" b="1" dirty="0" smtClean="0">
                          <a:solidFill>
                            <a:srgbClr val="000000"/>
                          </a:solidFill>
                        </a:rPr>
                        <a:t>Course Name</a:t>
                      </a:r>
                      <a:endParaRPr lang="en-US" sz="1600" b="1" dirty="0">
                        <a:solidFill>
                          <a:srgbClr val="000000"/>
                        </a:solidFill>
                      </a:endParaRPr>
                    </a:p>
                  </a:txBody>
                  <a:tcPr/>
                </a:tc>
                <a:tc>
                  <a:txBody>
                    <a:bodyPr/>
                    <a:lstStyle/>
                    <a:p>
                      <a:r>
                        <a:rPr lang="en-US" sz="1600" b="1" dirty="0" smtClean="0">
                          <a:solidFill>
                            <a:srgbClr val="000000"/>
                          </a:solidFill>
                        </a:rPr>
                        <a:t>Credits</a:t>
                      </a:r>
                      <a:endParaRPr lang="en-US" sz="1600" b="1" dirty="0">
                        <a:solidFill>
                          <a:srgbClr val="000000"/>
                        </a:solidFill>
                      </a:endParaRPr>
                    </a:p>
                  </a:txBody>
                  <a:tcPr/>
                </a:tc>
                <a:extLst>
                  <a:ext uri="{0D108BD9-81ED-4DB2-BD59-A6C34878D82A}">
                    <a16:rowId xmlns:a16="http://schemas.microsoft.com/office/drawing/2014/main" val="4034360291"/>
                  </a:ext>
                </a:extLst>
              </a:tr>
              <a:tr h="1522488">
                <a:tc>
                  <a:txBody>
                    <a:bodyPr/>
                    <a:lstStyle/>
                    <a:p>
                      <a:r>
                        <a:rPr lang="en-US" sz="1600" dirty="0" smtClean="0">
                          <a:solidFill>
                            <a:srgbClr val="000000"/>
                          </a:solidFill>
                        </a:rPr>
                        <a:t>NUR 126</a:t>
                      </a:r>
                      <a:endParaRPr lang="en-US" sz="1600" dirty="0">
                        <a:solidFill>
                          <a:srgbClr val="000000"/>
                        </a:solidFill>
                      </a:endParaRPr>
                    </a:p>
                  </a:txBody>
                  <a:tcPr/>
                </a:tc>
                <a:tc>
                  <a:txBody>
                    <a:bodyPr/>
                    <a:lstStyle/>
                    <a:p>
                      <a:r>
                        <a:rPr lang="en-US" sz="1600" dirty="0" smtClean="0">
                          <a:solidFill>
                            <a:srgbClr val="000000"/>
                          </a:solidFill>
                        </a:rPr>
                        <a:t>Nursing Care of Women and Infants</a:t>
                      </a:r>
                      <a:endParaRPr lang="en-US" sz="1600" dirty="0">
                        <a:solidFill>
                          <a:srgbClr val="000000"/>
                        </a:solidFill>
                      </a:endParaRPr>
                    </a:p>
                  </a:txBody>
                  <a:tcPr/>
                </a:tc>
                <a:tc>
                  <a:txBody>
                    <a:bodyPr/>
                    <a:lstStyle/>
                    <a:p>
                      <a:r>
                        <a:rPr lang="en-US" sz="1600" dirty="0" smtClean="0">
                          <a:solidFill>
                            <a:srgbClr val="000000"/>
                          </a:solidFill>
                        </a:rPr>
                        <a:t>4</a:t>
                      </a:r>
                      <a:endParaRPr lang="en-US" sz="1600" dirty="0">
                        <a:solidFill>
                          <a:srgbClr val="000000"/>
                        </a:solidFill>
                      </a:endParaRPr>
                    </a:p>
                  </a:txBody>
                  <a:tcPr/>
                </a:tc>
                <a:extLst>
                  <a:ext uri="{0D108BD9-81ED-4DB2-BD59-A6C34878D82A}">
                    <a16:rowId xmlns:a16="http://schemas.microsoft.com/office/drawing/2014/main" val="1632963398"/>
                  </a:ext>
                </a:extLst>
              </a:tr>
              <a:tr h="1171144">
                <a:tc>
                  <a:txBody>
                    <a:bodyPr/>
                    <a:lstStyle/>
                    <a:p>
                      <a:r>
                        <a:rPr lang="en-US" sz="1600" dirty="0" smtClean="0">
                          <a:solidFill>
                            <a:srgbClr val="000000"/>
                          </a:solidFill>
                        </a:rPr>
                        <a:t>NUR 226</a:t>
                      </a:r>
                      <a:endParaRPr lang="en-US" sz="1600" dirty="0">
                        <a:solidFill>
                          <a:srgbClr val="000000"/>
                        </a:solidFill>
                      </a:endParaRPr>
                    </a:p>
                  </a:txBody>
                  <a:tcPr/>
                </a:tc>
                <a:tc>
                  <a:txBody>
                    <a:bodyPr/>
                    <a:lstStyle/>
                    <a:p>
                      <a:r>
                        <a:rPr lang="en-US" sz="1600" dirty="0" smtClean="0">
                          <a:solidFill>
                            <a:srgbClr val="000000"/>
                          </a:solidFill>
                        </a:rPr>
                        <a:t>Behavioral Health Nursing</a:t>
                      </a:r>
                      <a:endParaRPr lang="en-US" sz="1600" dirty="0">
                        <a:solidFill>
                          <a:srgbClr val="000000"/>
                        </a:solidFill>
                      </a:endParaRPr>
                    </a:p>
                  </a:txBody>
                  <a:tcPr/>
                </a:tc>
                <a:tc>
                  <a:txBody>
                    <a:bodyPr/>
                    <a:lstStyle/>
                    <a:p>
                      <a:r>
                        <a:rPr lang="en-US" sz="1600" dirty="0" smtClean="0">
                          <a:solidFill>
                            <a:srgbClr val="000000"/>
                          </a:solidFill>
                        </a:rPr>
                        <a:t>4</a:t>
                      </a:r>
                      <a:endParaRPr lang="en-US" sz="1600" dirty="0">
                        <a:solidFill>
                          <a:srgbClr val="000000"/>
                        </a:solidFill>
                      </a:endParaRPr>
                    </a:p>
                  </a:txBody>
                  <a:tcPr/>
                </a:tc>
                <a:extLst>
                  <a:ext uri="{0D108BD9-81ED-4DB2-BD59-A6C34878D82A}">
                    <a16:rowId xmlns:a16="http://schemas.microsoft.com/office/drawing/2014/main" val="1212820781"/>
                  </a:ext>
                </a:extLst>
              </a:tr>
              <a:tr h="1133789">
                <a:tc>
                  <a:txBody>
                    <a:bodyPr/>
                    <a:lstStyle/>
                    <a:p>
                      <a:r>
                        <a:rPr lang="en-US" sz="1600" dirty="0" smtClean="0">
                          <a:solidFill>
                            <a:srgbClr val="000000"/>
                          </a:solidFill>
                        </a:rPr>
                        <a:t>ENG 102</a:t>
                      </a:r>
                      <a:endParaRPr lang="en-US" sz="1600" dirty="0">
                        <a:solidFill>
                          <a:srgbClr val="000000"/>
                        </a:solidFill>
                      </a:endParaRPr>
                    </a:p>
                  </a:txBody>
                  <a:tcPr/>
                </a:tc>
                <a:tc>
                  <a:txBody>
                    <a:bodyPr/>
                    <a:lstStyle/>
                    <a:p>
                      <a:r>
                        <a:rPr lang="en-US" sz="1600" dirty="0" smtClean="0">
                          <a:solidFill>
                            <a:srgbClr val="000000"/>
                          </a:solidFill>
                        </a:rPr>
                        <a:t>Composition &amp; Literature</a:t>
                      </a:r>
                      <a:endParaRPr lang="en-US" sz="1600" dirty="0">
                        <a:solidFill>
                          <a:srgbClr val="000000"/>
                        </a:solidFill>
                      </a:endParaRPr>
                    </a:p>
                  </a:txBody>
                  <a:tcPr/>
                </a:tc>
                <a:tc>
                  <a:txBody>
                    <a:bodyPr/>
                    <a:lstStyle/>
                    <a:p>
                      <a:r>
                        <a:rPr lang="en-US" sz="1600" dirty="0" smtClean="0">
                          <a:solidFill>
                            <a:srgbClr val="000000"/>
                          </a:solidFill>
                        </a:rPr>
                        <a:t>3</a:t>
                      </a:r>
                      <a:endParaRPr lang="en-US" sz="1600" dirty="0">
                        <a:solidFill>
                          <a:srgbClr val="000000"/>
                        </a:solidFill>
                      </a:endParaRPr>
                    </a:p>
                  </a:txBody>
                  <a:tcPr/>
                </a:tc>
                <a:extLst>
                  <a:ext uri="{0D108BD9-81ED-4DB2-BD59-A6C34878D82A}">
                    <a16:rowId xmlns:a16="http://schemas.microsoft.com/office/drawing/2014/main" val="3588003261"/>
                  </a:ext>
                </a:extLst>
              </a:tr>
              <a:tr h="474964">
                <a:tc>
                  <a:txBody>
                    <a:bodyPr/>
                    <a:lstStyle/>
                    <a:p>
                      <a:r>
                        <a:rPr lang="en-US" sz="1600" b="1" dirty="0" smtClean="0">
                          <a:solidFill>
                            <a:srgbClr val="000000"/>
                          </a:solidFill>
                        </a:rPr>
                        <a:t>TOTAL</a:t>
                      </a:r>
                      <a:endParaRPr lang="en-US" sz="1600" b="1" dirty="0">
                        <a:solidFill>
                          <a:srgbClr val="000000"/>
                        </a:solidFill>
                      </a:endParaRPr>
                    </a:p>
                  </a:txBody>
                  <a:tcPr/>
                </a:tc>
                <a:tc>
                  <a:txBody>
                    <a:bodyPr/>
                    <a:lstStyle/>
                    <a:p>
                      <a:endParaRPr lang="en-US" sz="1600" dirty="0">
                        <a:solidFill>
                          <a:srgbClr val="000000"/>
                        </a:solidFill>
                      </a:endParaRPr>
                    </a:p>
                  </a:txBody>
                  <a:tcPr/>
                </a:tc>
                <a:tc>
                  <a:txBody>
                    <a:bodyPr/>
                    <a:lstStyle/>
                    <a:p>
                      <a:r>
                        <a:rPr lang="en-US" sz="1600" dirty="0" smtClean="0">
                          <a:solidFill>
                            <a:srgbClr val="000000"/>
                          </a:solidFill>
                        </a:rPr>
                        <a:t>11</a:t>
                      </a:r>
                      <a:endParaRPr lang="en-US" sz="1600" dirty="0">
                        <a:solidFill>
                          <a:srgbClr val="000000"/>
                        </a:solidFill>
                      </a:endParaRPr>
                    </a:p>
                  </a:txBody>
                  <a:tcPr/>
                </a:tc>
                <a:extLst>
                  <a:ext uri="{0D108BD9-81ED-4DB2-BD59-A6C34878D82A}">
                    <a16:rowId xmlns:a16="http://schemas.microsoft.com/office/drawing/2014/main" val="73090904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1202198"/>
              </p:ext>
            </p:extLst>
          </p:nvPr>
        </p:nvGraphicFramePr>
        <p:xfrm>
          <a:off x="8017453" y="864524"/>
          <a:ext cx="3566305" cy="5597151"/>
        </p:xfrm>
        <a:graphic>
          <a:graphicData uri="http://schemas.openxmlformats.org/drawingml/2006/table">
            <a:tbl>
              <a:tblPr firstRow="1" bandRow="1">
                <a:tableStyleId>{21E4AEA4-8DFA-4A89-87EB-49C32662AFE0}</a:tableStyleId>
              </a:tblPr>
              <a:tblGrid>
                <a:gridCol w="1060335">
                  <a:extLst>
                    <a:ext uri="{9D8B030D-6E8A-4147-A177-3AD203B41FA5}">
                      <a16:colId xmlns:a16="http://schemas.microsoft.com/office/drawing/2014/main" val="727295968"/>
                    </a:ext>
                  </a:extLst>
                </a:gridCol>
                <a:gridCol w="1546167">
                  <a:extLst>
                    <a:ext uri="{9D8B030D-6E8A-4147-A177-3AD203B41FA5}">
                      <a16:colId xmlns:a16="http://schemas.microsoft.com/office/drawing/2014/main" val="3808606940"/>
                    </a:ext>
                  </a:extLst>
                </a:gridCol>
                <a:gridCol w="959803">
                  <a:extLst>
                    <a:ext uri="{9D8B030D-6E8A-4147-A177-3AD203B41FA5}">
                      <a16:colId xmlns:a16="http://schemas.microsoft.com/office/drawing/2014/main" val="2961981757"/>
                    </a:ext>
                  </a:extLst>
                </a:gridCol>
              </a:tblGrid>
              <a:tr h="406964">
                <a:tc gridSpan="3">
                  <a:txBody>
                    <a:bodyPr/>
                    <a:lstStyle/>
                    <a:p>
                      <a:pPr algn="ctr"/>
                      <a:r>
                        <a:rPr lang="en-US" dirty="0" smtClean="0"/>
                        <a:t>Semester V</a:t>
                      </a:r>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501758485"/>
                  </a:ext>
                </a:extLst>
              </a:tr>
              <a:tr h="635533">
                <a:tc>
                  <a:txBody>
                    <a:bodyPr/>
                    <a:lstStyle/>
                    <a:p>
                      <a:r>
                        <a:rPr lang="en-US" sz="1600" b="1" dirty="0" smtClean="0">
                          <a:solidFill>
                            <a:srgbClr val="000000"/>
                          </a:solidFill>
                        </a:rPr>
                        <a:t>Course Number</a:t>
                      </a:r>
                      <a:endParaRPr lang="en-US" sz="1600" b="1" dirty="0">
                        <a:solidFill>
                          <a:srgbClr val="000000"/>
                        </a:solidFill>
                      </a:endParaRPr>
                    </a:p>
                  </a:txBody>
                  <a:tcPr/>
                </a:tc>
                <a:tc>
                  <a:txBody>
                    <a:bodyPr/>
                    <a:lstStyle/>
                    <a:p>
                      <a:r>
                        <a:rPr lang="en-US" sz="1600" b="1" dirty="0" smtClean="0">
                          <a:solidFill>
                            <a:srgbClr val="000000"/>
                          </a:solidFill>
                        </a:rPr>
                        <a:t>Course Name</a:t>
                      </a:r>
                      <a:endParaRPr lang="en-US" sz="1600" b="1" dirty="0">
                        <a:solidFill>
                          <a:srgbClr val="000000"/>
                        </a:solidFill>
                      </a:endParaRPr>
                    </a:p>
                  </a:txBody>
                  <a:tcPr/>
                </a:tc>
                <a:tc>
                  <a:txBody>
                    <a:bodyPr/>
                    <a:lstStyle/>
                    <a:p>
                      <a:r>
                        <a:rPr lang="en-US" sz="1600" b="1" dirty="0" smtClean="0">
                          <a:solidFill>
                            <a:srgbClr val="000000"/>
                          </a:solidFill>
                        </a:rPr>
                        <a:t>Credits</a:t>
                      </a:r>
                      <a:endParaRPr lang="en-US" sz="1600" b="1" dirty="0">
                        <a:solidFill>
                          <a:srgbClr val="000000"/>
                        </a:solidFill>
                      </a:endParaRPr>
                    </a:p>
                  </a:txBody>
                  <a:tcPr/>
                </a:tc>
                <a:extLst>
                  <a:ext uri="{0D108BD9-81ED-4DB2-BD59-A6C34878D82A}">
                    <a16:rowId xmlns:a16="http://schemas.microsoft.com/office/drawing/2014/main" val="924727635"/>
                  </a:ext>
                </a:extLst>
              </a:tr>
              <a:tr h="1170719">
                <a:tc>
                  <a:txBody>
                    <a:bodyPr/>
                    <a:lstStyle/>
                    <a:p>
                      <a:r>
                        <a:rPr lang="en-US" sz="1600" dirty="0" smtClean="0">
                          <a:solidFill>
                            <a:srgbClr val="000000"/>
                          </a:solidFill>
                        </a:rPr>
                        <a:t>NUR 228</a:t>
                      </a:r>
                      <a:endParaRPr lang="en-US" sz="1600" dirty="0">
                        <a:solidFill>
                          <a:srgbClr val="000000"/>
                        </a:solidFill>
                      </a:endParaRPr>
                    </a:p>
                  </a:txBody>
                  <a:tcPr/>
                </a:tc>
                <a:tc>
                  <a:txBody>
                    <a:bodyPr/>
                    <a:lstStyle/>
                    <a:p>
                      <a:r>
                        <a:rPr lang="en-US" sz="1600" dirty="0" smtClean="0">
                          <a:solidFill>
                            <a:srgbClr val="000000"/>
                          </a:solidFill>
                        </a:rPr>
                        <a:t>Contemporary</a:t>
                      </a:r>
                      <a:r>
                        <a:rPr lang="en-US" sz="1600" baseline="0" dirty="0" smtClean="0">
                          <a:solidFill>
                            <a:srgbClr val="000000"/>
                          </a:solidFill>
                        </a:rPr>
                        <a:t> Trends in Nursing &amp; Leadership</a:t>
                      </a:r>
                      <a:endParaRPr lang="en-US" sz="1600" dirty="0">
                        <a:solidFill>
                          <a:srgbClr val="000000"/>
                        </a:solidFill>
                      </a:endParaRPr>
                    </a:p>
                  </a:txBody>
                  <a:tcPr/>
                </a:tc>
                <a:tc>
                  <a:txBody>
                    <a:bodyPr/>
                    <a:lstStyle/>
                    <a:p>
                      <a:r>
                        <a:rPr lang="en-US" sz="1600" dirty="0" smtClean="0">
                          <a:solidFill>
                            <a:srgbClr val="000000"/>
                          </a:solidFill>
                        </a:rPr>
                        <a:t>2</a:t>
                      </a:r>
                      <a:endParaRPr lang="en-US" sz="1600" dirty="0">
                        <a:solidFill>
                          <a:srgbClr val="000000"/>
                        </a:solidFill>
                      </a:endParaRPr>
                    </a:p>
                  </a:txBody>
                  <a:tcPr/>
                </a:tc>
                <a:extLst>
                  <a:ext uri="{0D108BD9-81ED-4DB2-BD59-A6C34878D82A}">
                    <a16:rowId xmlns:a16="http://schemas.microsoft.com/office/drawing/2014/main" val="4226166829"/>
                  </a:ext>
                </a:extLst>
              </a:tr>
              <a:tr h="1170719">
                <a:tc>
                  <a:txBody>
                    <a:bodyPr/>
                    <a:lstStyle/>
                    <a:p>
                      <a:r>
                        <a:rPr lang="en-US" sz="1600" dirty="0" smtClean="0">
                          <a:solidFill>
                            <a:srgbClr val="000000"/>
                          </a:solidFill>
                        </a:rPr>
                        <a:t>NUR 230</a:t>
                      </a:r>
                      <a:endParaRPr lang="en-US" sz="1600" dirty="0">
                        <a:solidFill>
                          <a:srgbClr val="000000"/>
                        </a:solidFill>
                      </a:endParaRPr>
                    </a:p>
                  </a:txBody>
                  <a:tcPr/>
                </a:tc>
                <a:tc>
                  <a:txBody>
                    <a:bodyPr/>
                    <a:lstStyle/>
                    <a:p>
                      <a:r>
                        <a:rPr lang="en-US" sz="1600" dirty="0" smtClean="0">
                          <a:solidFill>
                            <a:srgbClr val="000000"/>
                          </a:solidFill>
                        </a:rPr>
                        <a:t>Nursing</a:t>
                      </a:r>
                      <a:r>
                        <a:rPr lang="en-US" sz="1600" baseline="0" dirty="0" smtClean="0">
                          <a:solidFill>
                            <a:srgbClr val="000000"/>
                          </a:solidFill>
                        </a:rPr>
                        <a:t> Care of the Acute and Chronically Ill Adult II</a:t>
                      </a:r>
                      <a:endParaRPr lang="en-US" sz="1600" dirty="0">
                        <a:solidFill>
                          <a:srgbClr val="000000"/>
                        </a:solidFill>
                      </a:endParaRPr>
                    </a:p>
                  </a:txBody>
                  <a:tcPr/>
                </a:tc>
                <a:tc>
                  <a:txBody>
                    <a:bodyPr/>
                    <a:lstStyle/>
                    <a:p>
                      <a:r>
                        <a:rPr lang="en-US" sz="1600" dirty="0" smtClean="0">
                          <a:solidFill>
                            <a:srgbClr val="000000"/>
                          </a:solidFill>
                        </a:rPr>
                        <a:t>4</a:t>
                      </a:r>
                      <a:endParaRPr lang="en-US" sz="1600" dirty="0">
                        <a:solidFill>
                          <a:srgbClr val="000000"/>
                        </a:solidFill>
                      </a:endParaRPr>
                    </a:p>
                  </a:txBody>
                  <a:tcPr/>
                </a:tc>
                <a:extLst>
                  <a:ext uri="{0D108BD9-81ED-4DB2-BD59-A6C34878D82A}">
                    <a16:rowId xmlns:a16="http://schemas.microsoft.com/office/drawing/2014/main" val="3792521693"/>
                  </a:ext>
                </a:extLst>
              </a:tr>
              <a:tr h="1170719">
                <a:tc>
                  <a:txBody>
                    <a:bodyPr/>
                    <a:lstStyle/>
                    <a:p>
                      <a:r>
                        <a:rPr lang="en-US" sz="1600" dirty="0" smtClean="0">
                          <a:solidFill>
                            <a:srgbClr val="000000"/>
                          </a:solidFill>
                        </a:rPr>
                        <a:t>NUR 231 </a:t>
                      </a:r>
                      <a:endParaRPr lang="en-US" sz="1600" dirty="0">
                        <a:solidFill>
                          <a:srgbClr val="000000"/>
                        </a:solidFill>
                      </a:endParaRPr>
                    </a:p>
                  </a:txBody>
                  <a:tcPr/>
                </a:tc>
                <a:tc>
                  <a:txBody>
                    <a:bodyPr/>
                    <a:lstStyle/>
                    <a:p>
                      <a:r>
                        <a:rPr lang="en-US" sz="1600" dirty="0" smtClean="0">
                          <a:solidFill>
                            <a:srgbClr val="000000"/>
                          </a:solidFill>
                        </a:rPr>
                        <a:t>Nursing Care of the Acute and Chronically Ill Adult III</a:t>
                      </a:r>
                      <a:endParaRPr lang="en-US" sz="1600" dirty="0">
                        <a:solidFill>
                          <a:srgbClr val="000000"/>
                        </a:solidFill>
                      </a:endParaRPr>
                    </a:p>
                  </a:txBody>
                  <a:tcPr/>
                </a:tc>
                <a:tc>
                  <a:txBody>
                    <a:bodyPr/>
                    <a:lstStyle/>
                    <a:p>
                      <a:r>
                        <a:rPr lang="en-US" sz="1600" dirty="0" smtClean="0">
                          <a:solidFill>
                            <a:srgbClr val="000000"/>
                          </a:solidFill>
                        </a:rPr>
                        <a:t>4</a:t>
                      </a:r>
                      <a:endParaRPr lang="en-US" sz="1600" dirty="0">
                        <a:solidFill>
                          <a:srgbClr val="000000"/>
                        </a:solidFill>
                      </a:endParaRPr>
                    </a:p>
                  </a:txBody>
                  <a:tcPr/>
                </a:tc>
                <a:extLst>
                  <a:ext uri="{0D108BD9-81ED-4DB2-BD59-A6C34878D82A}">
                    <a16:rowId xmlns:a16="http://schemas.microsoft.com/office/drawing/2014/main" val="1542093473"/>
                  </a:ext>
                </a:extLst>
              </a:tr>
              <a:tr h="635533">
                <a:tc>
                  <a:txBody>
                    <a:bodyPr/>
                    <a:lstStyle/>
                    <a:p>
                      <a:r>
                        <a:rPr lang="en-US" sz="1600" dirty="0" smtClean="0">
                          <a:solidFill>
                            <a:srgbClr val="000000"/>
                          </a:solidFill>
                        </a:rPr>
                        <a:t>SOC 101</a:t>
                      </a:r>
                      <a:endParaRPr lang="en-US" sz="1600" dirty="0">
                        <a:solidFill>
                          <a:srgbClr val="000000"/>
                        </a:solidFill>
                      </a:endParaRPr>
                    </a:p>
                  </a:txBody>
                  <a:tcPr/>
                </a:tc>
                <a:tc>
                  <a:txBody>
                    <a:bodyPr/>
                    <a:lstStyle/>
                    <a:p>
                      <a:r>
                        <a:rPr lang="en-US" sz="1600" dirty="0" smtClean="0">
                          <a:solidFill>
                            <a:srgbClr val="000000"/>
                          </a:solidFill>
                        </a:rPr>
                        <a:t>Introduction to</a:t>
                      </a:r>
                      <a:r>
                        <a:rPr lang="en-US" sz="1600" baseline="0" dirty="0" smtClean="0">
                          <a:solidFill>
                            <a:srgbClr val="000000"/>
                          </a:solidFill>
                        </a:rPr>
                        <a:t> Sociology</a:t>
                      </a:r>
                      <a:endParaRPr lang="en-US" sz="1600" dirty="0">
                        <a:solidFill>
                          <a:srgbClr val="000000"/>
                        </a:solidFill>
                      </a:endParaRPr>
                    </a:p>
                  </a:txBody>
                  <a:tcPr/>
                </a:tc>
                <a:tc>
                  <a:txBody>
                    <a:bodyPr/>
                    <a:lstStyle/>
                    <a:p>
                      <a:r>
                        <a:rPr lang="en-US" sz="1600" dirty="0" smtClean="0">
                          <a:solidFill>
                            <a:srgbClr val="000000"/>
                          </a:solidFill>
                        </a:rPr>
                        <a:t>3</a:t>
                      </a:r>
                      <a:endParaRPr lang="en-US" sz="1600" dirty="0">
                        <a:solidFill>
                          <a:srgbClr val="000000"/>
                        </a:solidFill>
                      </a:endParaRPr>
                    </a:p>
                  </a:txBody>
                  <a:tcPr/>
                </a:tc>
                <a:extLst>
                  <a:ext uri="{0D108BD9-81ED-4DB2-BD59-A6C34878D82A}">
                    <a16:rowId xmlns:a16="http://schemas.microsoft.com/office/drawing/2014/main" val="1688188640"/>
                  </a:ext>
                </a:extLst>
              </a:tr>
              <a:tr h="406964">
                <a:tc>
                  <a:txBody>
                    <a:bodyPr/>
                    <a:lstStyle/>
                    <a:p>
                      <a:r>
                        <a:rPr lang="en-US" sz="1600" b="1" dirty="0" smtClean="0">
                          <a:solidFill>
                            <a:srgbClr val="000000"/>
                          </a:solidFill>
                        </a:rPr>
                        <a:t>TOTAL</a:t>
                      </a:r>
                      <a:endParaRPr lang="en-US" sz="1600" b="1" dirty="0">
                        <a:solidFill>
                          <a:srgbClr val="000000"/>
                        </a:solidFill>
                      </a:endParaRPr>
                    </a:p>
                  </a:txBody>
                  <a:tcPr/>
                </a:tc>
                <a:tc>
                  <a:txBody>
                    <a:bodyPr/>
                    <a:lstStyle/>
                    <a:p>
                      <a:endParaRPr lang="en-US" sz="1600" dirty="0">
                        <a:solidFill>
                          <a:srgbClr val="000000"/>
                        </a:solidFill>
                      </a:endParaRPr>
                    </a:p>
                  </a:txBody>
                  <a:tcPr/>
                </a:tc>
                <a:tc>
                  <a:txBody>
                    <a:bodyPr/>
                    <a:lstStyle/>
                    <a:p>
                      <a:r>
                        <a:rPr lang="en-US" sz="1600" dirty="0" smtClean="0">
                          <a:solidFill>
                            <a:srgbClr val="000000"/>
                          </a:solidFill>
                        </a:rPr>
                        <a:t>13</a:t>
                      </a:r>
                      <a:endParaRPr lang="en-US" sz="1600" dirty="0">
                        <a:solidFill>
                          <a:srgbClr val="000000"/>
                        </a:solidFill>
                      </a:endParaRPr>
                    </a:p>
                  </a:txBody>
                  <a:tcPr/>
                </a:tc>
                <a:extLst>
                  <a:ext uri="{0D108BD9-81ED-4DB2-BD59-A6C34878D82A}">
                    <a16:rowId xmlns:a16="http://schemas.microsoft.com/office/drawing/2014/main" val="3979071306"/>
                  </a:ext>
                </a:extLst>
              </a:tr>
            </a:tbl>
          </a:graphicData>
        </a:graphic>
      </p:graphicFrame>
    </p:spTree>
    <p:extLst>
      <p:ext uri="{BB962C8B-B14F-4D97-AF65-F5344CB8AC3E}">
        <p14:creationId xmlns:p14="http://schemas.microsoft.com/office/powerpoint/2010/main" val="14750617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209</TotalTime>
  <Words>874</Words>
  <Application>Microsoft Office PowerPoint</Application>
  <PresentationFormat>Widescreen</PresentationFormat>
  <Paragraphs>189</Paragraphs>
  <Slides>16</Slides>
  <Notes>2</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Times New Roman</vt:lpstr>
      <vt:lpstr>Trebuchet MS</vt:lpstr>
      <vt:lpstr>Tw Cen MT</vt:lpstr>
      <vt:lpstr>Circuit</vt:lpstr>
      <vt:lpstr>Two Year Pathway Initiative Hagerstown Community College ADN Program </vt:lpstr>
      <vt:lpstr>Introduction</vt:lpstr>
      <vt:lpstr>Introduction (Continued) </vt:lpstr>
      <vt:lpstr>Goals and Objectives</vt:lpstr>
      <vt:lpstr>Goal One: Outcome</vt:lpstr>
      <vt:lpstr>Goal One Outcome </vt:lpstr>
      <vt:lpstr>Goal Two: Outcome</vt:lpstr>
      <vt:lpstr>Two Year Pathway Curriculum</vt:lpstr>
      <vt:lpstr>PowerPoint Presentation</vt:lpstr>
      <vt:lpstr>Recruitment Activities</vt:lpstr>
      <vt:lpstr>Marketing Materials</vt:lpstr>
      <vt:lpstr>Student Support Roles (Advisor)</vt:lpstr>
      <vt:lpstr>Student Support-Advisor Roles (Continued)</vt:lpstr>
      <vt:lpstr>Learning Support Roles (Tutor)</vt:lpstr>
      <vt:lpstr>Learning Support-Tutor Roles (Continued)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Year Pathway Initiative Hagerstown Community College ADN Program</dc:title>
  <dc:creator>Brooke N. Carey</dc:creator>
  <cp:lastModifiedBy>Windows User</cp:lastModifiedBy>
  <cp:revision>37</cp:revision>
  <cp:lastPrinted>2019-06-17T17:49:38Z</cp:lastPrinted>
  <dcterms:created xsi:type="dcterms:W3CDTF">2019-06-05T19:15:17Z</dcterms:created>
  <dcterms:modified xsi:type="dcterms:W3CDTF">2019-07-17T19:40:23Z</dcterms:modified>
</cp:coreProperties>
</file>