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/>
  </p:normalViewPr>
  <p:slideViewPr>
    <p:cSldViewPr snapToGrid="0" snapToObjects="1">
      <p:cViewPr>
        <p:scale>
          <a:sx n="81" d="100"/>
          <a:sy n="81" d="100"/>
        </p:scale>
        <p:origin x="-73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81" y="6244984"/>
            <a:ext cx="2057400" cy="365125"/>
          </a:xfrm>
        </p:spPr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44984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244984"/>
            <a:ext cx="20574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707" y="1652952"/>
            <a:ext cx="1971675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652955"/>
            <a:ext cx="6164873" cy="452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52046"/>
            <a:ext cx="7347438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5032"/>
            <a:ext cx="2949178" cy="973015"/>
          </a:xfrm>
        </p:spPr>
        <p:txBody>
          <a:bodyPr anchor="b"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5032"/>
            <a:ext cx="4629150" cy="42960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37692"/>
            <a:ext cx="2949178" cy="323129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65031"/>
            <a:ext cx="2949178" cy="803030"/>
          </a:xfrm>
        </p:spPr>
        <p:txBody>
          <a:bodyPr anchor="b"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65031"/>
            <a:ext cx="4629150" cy="4296020"/>
          </a:xfrm>
          <a:noFill/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91154"/>
            <a:ext cx="2949178" cy="337783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48605"/>
            <a:ext cx="720236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Increasing the Supply of Qualified Nurse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Hayley Mark, Nancy Hannafin and Nikki Austin</a:t>
            </a:r>
          </a:p>
        </p:txBody>
      </p:sp>
    </p:spTree>
    <p:extLst>
      <p:ext uri="{BB962C8B-B14F-4D97-AF65-F5344CB8AC3E}">
        <p14:creationId xmlns:p14="http://schemas.microsoft.com/office/powerpoint/2010/main" val="165096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52" y="164015"/>
            <a:ext cx="7202365" cy="1325563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latin typeface="Bodoni MT Black" panose="02070A03080606020203" pitchFamily="18" charset="0"/>
              </a:rPr>
              <a:t>Increasing the Supply of Qualified Nurse Faculty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Goal: To increase the number of qualified full-time and part-time nursing faculty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1) Provide course release and peer support for full-time faculty pursing doctoral degrees with a commitment to teach nursing at a Maryland university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2) Develop and implement a training and mentoring program in partnership with Eastern Shore Faculty Academy and Mentoring Initiative (ES-FAMI) to train part-time faculty prepared to teach nursing didactic and clinical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9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50" b="1" cap="small" dirty="0">
                <a:latin typeface="Bodoni MT Black" panose="02070A03080606020203" pitchFamily="18" charset="0"/>
              </a:rPr>
              <a:t>Doctors in progress DIPS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5415" y="3646811"/>
            <a:ext cx="3649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107" y="1979720"/>
            <a:ext cx="8655728" cy="4563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Enrolled, in good standing, in a doctoral program in nursing (PhD, DNP)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Commitment to teach full time at the Towson University Department of Nursing: one year for each year of release time (two courses/year)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Meet quarterly as a group for peer support/mentoring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3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>
                <a:latin typeface="Bodoni MT Black" panose="02070A03080606020203" pitchFamily="18" charset="0"/>
              </a:rPr>
              <a:t>Doctors in progress (DIPS)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41" y="2401152"/>
            <a:ext cx="1440180" cy="141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06" y="2401151"/>
            <a:ext cx="1532615" cy="1418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101" y="3819287"/>
            <a:ext cx="1532615" cy="92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1" y="3819289"/>
            <a:ext cx="1490870" cy="926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26" y="2401150"/>
            <a:ext cx="1401419" cy="141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627" y="3819290"/>
            <a:ext cx="1401418" cy="92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40" y="2401150"/>
            <a:ext cx="1240405" cy="1469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651" y="3871148"/>
            <a:ext cx="1336383" cy="874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489" y="2160270"/>
            <a:ext cx="1443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Beth Crusse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5604" y="2167405"/>
            <a:ext cx="1532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Nancy Hannafin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2974" y="2167405"/>
            <a:ext cx="1540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Nasreen Bahreman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2956" y="2167405"/>
            <a:ext cx="1383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Renada Gilliard</a:t>
            </a:r>
          </a:p>
        </p:txBody>
      </p:sp>
    </p:spTree>
    <p:extLst>
      <p:ext uri="{BB962C8B-B14F-4D97-AF65-F5344CB8AC3E}">
        <p14:creationId xmlns:p14="http://schemas.microsoft.com/office/powerpoint/2010/main" val="85420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>
                <a:latin typeface="Bodoni MT Black" panose="02070A03080606020203" pitchFamily="18" charset="0"/>
              </a:rPr>
              <a:t>Doctors in progress (DIPS)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29" y="3665410"/>
            <a:ext cx="1617449" cy="100186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0" y="2366539"/>
            <a:ext cx="1617449" cy="14978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51" y="2348094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172" y="2372476"/>
            <a:ext cx="1862096" cy="1607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6803" y="2103364"/>
            <a:ext cx="1705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Walter Wilson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9648" y="2131817"/>
            <a:ext cx="16520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Marie Statler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2019" y="2120977"/>
            <a:ext cx="1849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Tammy Bowers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489" y="3955437"/>
            <a:ext cx="1736706" cy="711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172" y="3955437"/>
            <a:ext cx="1862096" cy="711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8428" y="3425428"/>
            <a:ext cx="7144" cy="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latin typeface="Bodoni MT Black" panose="02070A03080606020203" pitchFamily="18" charset="0"/>
              </a:rPr>
              <a:t>DIPS Progress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558" y="2240778"/>
            <a:ext cx="747820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7 full-time faculty enrolled in doctoral studies and getting one course release per semester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dirty="0"/>
              <a:t>Held two peer/mentoring support meetings 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" y="3003892"/>
            <a:ext cx="6142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“The Dips program has provided support and collegial networking.  I feel incredibly supported with workload release time, peer mentoring and I am not above requesting some tutoring for stats, informatics, and scholarship.  Our once a month meetings provide a time to problem solve, decompress and celebrate success.”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200" dirty="0"/>
              <a:t> 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603452" y="5078551"/>
            <a:ext cx="69656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“I thoroughly enjoy our quarterly meetings where we support each other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personally and professionally.  We are in different PhD and DNP programs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and follow various research trajectories.  One of the best parts is the camaraderie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 we have developed between campuses, something that may not have happened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without this group”.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5811" y="4096499"/>
            <a:ext cx="6168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“Although a course release is given each semester, the amount of work in the doctoral program far exceeds the time given.  However, I have found the coursework rewarding and have already applied some of the concepts to my undergraduate teaching assignments.”</a:t>
            </a:r>
          </a:p>
        </p:txBody>
      </p:sp>
    </p:spTree>
    <p:extLst>
      <p:ext uri="{BB962C8B-B14F-4D97-AF65-F5344CB8AC3E}">
        <p14:creationId xmlns:p14="http://schemas.microsoft.com/office/powerpoint/2010/main" val="234942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53" y="125362"/>
            <a:ext cx="3643313" cy="1271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14" y="3060791"/>
            <a:ext cx="1500188" cy="155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740" y="3169328"/>
            <a:ext cx="605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400" dirty="0" smtClean="0"/>
              <a:t>Dr. Laura Taylor</a:t>
            </a:r>
            <a:endParaRPr lang="en-US" sz="2400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400" dirty="0"/>
              <a:t>January 25</a:t>
            </a:r>
            <a:r>
              <a:rPr lang="en-US" sz="2400" baseline="30000" dirty="0"/>
              <a:t>th</a:t>
            </a:r>
            <a:r>
              <a:rPr lang="en-US" sz="2400" dirty="0"/>
              <a:t>, 2019 at Towson University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400" dirty="0"/>
              <a:t>Eight participants (six masters prepared faculty and two masters students)</a:t>
            </a:r>
          </a:p>
        </p:txBody>
      </p:sp>
    </p:spTree>
    <p:extLst>
      <p:ext uri="{BB962C8B-B14F-4D97-AF65-F5344CB8AC3E}">
        <p14:creationId xmlns:p14="http://schemas.microsoft.com/office/powerpoint/2010/main" val="331870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35" y="48605"/>
            <a:ext cx="7202365" cy="1325563"/>
          </a:xfrm>
        </p:spPr>
        <p:txBody>
          <a:bodyPr>
            <a:normAutofit/>
          </a:bodyPr>
          <a:lstStyle/>
          <a:p>
            <a:pPr algn="ctr"/>
            <a:r>
              <a:rPr lang="en-US" sz="4100" b="1" cap="small" dirty="0">
                <a:latin typeface="Bodoni MT Black" panose="02070A03080606020203" pitchFamily="18" charset="0"/>
              </a:rPr>
              <a:t>Partnership with </a:t>
            </a:r>
            <a:br>
              <a:rPr lang="en-US" sz="4100" b="1" cap="small" dirty="0">
                <a:latin typeface="Bodoni MT Black" panose="02070A03080606020203" pitchFamily="18" charset="0"/>
              </a:rPr>
            </a:br>
            <a:r>
              <a:rPr lang="en-US" sz="4100" b="1" cap="small" dirty="0">
                <a:latin typeface="Bodoni MT Black" panose="02070A03080606020203" pitchFamily="18" charset="0"/>
              </a:rPr>
              <a:t>ES-FAMI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3451361"/>
            <a:ext cx="7883369" cy="2763008"/>
          </a:xfrm>
        </p:spPr>
        <p:txBody>
          <a:bodyPr>
            <a:normAutofit/>
          </a:bodyPr>
          <a:lstStyle/>
          <a:p>
            <a:r>
              <a:rPr lang="en-US" dirty="0"/>
              <a:t>Form a partnership with ES-FAMI to offer a formal faculty mentoring program to hire and prepare expert clinical nurses educated at the master’s level to teach in the undergraduate baccalaureate program</a:t>
            </a:r>
          </a:p>
          <a:p>
            <a:r>
              <a:rPr lang="en-US" dirty="0"/>
              <a:t>ES-FAMI has clinical teaching program. Towson is adding didactic teaching component.</a:t>
            </a:r>
          </a:p>
          <a:p>
            <a:r>
              <a:rPr lang="en-US" dirty="0"/>
              <a:t>July, 2018: TUDON faculty participated in ES-FAMI Academy in Salisbury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53" y="2194559"/>
            <a:ext cx="1816336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44" y="2160270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cap="small" dirty="0">
                <a:latin typeface="Bodoni MT Black" panose="02070A03080606020203" pitchFamily="18" charset="0"/>
              </a:rPr>
              <a:t>Partnership with </a:t>
            </a:r>
            <a:br>
              <a:rPr lang="en-US" sz="4100" b="1" cap="small" dirty="0">
                <a:latin typeface="Bodoni MT Black" panose="02070A03080606020203" pitchFamily="18" charset="0"/>
              </a:rPr>
            </a:br>
            <a:r>
              <a:rPr lang="en-US" sz="4100" b="1" cap="small" dirty="0">
                <a:latin typeface="Bodoni MT Black" panose="02070A03080606020203" pitchFamily="18" charset="0"/>
              </a:rPr>
              <a:t>ES-FAMI</a:t>
            </a:r>
            <a:endParaRPr lang="en-US" sz="4100" b="1" cap="small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451362"/>
            <a:ext cx="7543800" cy="2284786"/>
          </a:xfrm>
        </p:spPr>
        <p:txBody>
          <a:bodyPr/>
          <a:lstStyle/>
          <a:p>
            <a:r>
              <a:rPr lang="en-US" dirty="0"/>
              <a:t>July, 2018: TUDON faculty participated in ES-FAMI Academy at Salisbury</a:t>
            </a:r>
          </a:p>
          <a:p>
            <a:r>
              <a:rPr lang="en-US" dirty="0"/>
              <a:t>August, 2018: TUDON offers FAMI Academy at Towson</a:t>
            </a:r>
          </a:p>
          <a:p>
            <a:r>
              <a:rPr lang="en-US" dirty="0"/>
              <a:t>March, 2019: Second TU-FAMI offered at Towson</a:t>
            </a:r>
          </a:p>
          <a:p>
            <a:r>
              <a:rPr lang="en-US" dirty="0"/>
              <a:t>Summer 2019: Development of didactic portion of Academy complete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53" y="2194559"/>
            <a:ext cx="1816336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44" y="2160270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U Glen Mist-169.potx" id="{FE0F514C-37BD-40AB-9F71-28034E5F096A}" vid="{AFFBF7B2-468B-4272-BB36-0B27431F8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TUPPT-GlenMist-43</Template>
  <TotalTime>1625</TotalTime>
  <Words>414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Increasing the Supply of Qualified Nurse Faculty</vt:lpstr>
      <vt:lpstr>Increasing the Supply of Qualified Nurse Faculty</vt:lpstr>
      <vt:lpstr>Doctors in progress DIPS</vt:lpstr>
      <vt:lpstr>Doctors in progress (DIPS)</vt:lpstr>
      <vt:lpstr>Doctors in progress (DIPS)</vt:lpstr>
      <vt:lpstr>DIPS Progress </vt:lpstr>
      <vt:lpstr>PowerPoint Presentation</vt:lpstr>
      <vt:lpstr>Partnership with  ES-FAMI</vt:lpstr>
      <vt:lpstr>Partnership with  ES-FAMI</vt:lpstr>
    </vt:vector>
  </TitlesOfParts>
  <Company>Towson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the Supply of Qualified Nurse Faculty</dc:title>
  <dc:creator>Mark, Hayley D.</dc:creator>
  <cp:lastModifiedBy>Kimberly Ford</cp:lastModifiedBy>
  <cp:revision>7</cp:revision>
  <dcterms:created xsi:type="dcterms:W3CDTF">2019-03-04T19:34:27Z</dcterms:created>
  <dcterms:modified xsi:type="dcterms:W3CDTF">2019-04-18T16:30:42Z</dcterms:modified>
</cp:coreProperties>
</file>