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8" d="100"/>
          <a:sy n="78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FE7D-D942-4C78-A55A-860A20010390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20467-936A-4350-8658-DD4995909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2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Accelerated Second-Degree BSN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5347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Notre Dame of Maryland University</a:t>
            </a:r>
          </a:p>
          <a:p>
            <a:r>
              <a:rPr lang="en-US" dirty="0" err="1" smtClean="0"/>
              <a:t>Nsp</a:t>
            </a:r>
            <a:r>
              <a:rPr lang="en-US" dirty="0" smtClean="0"/>
              <a:t> II 19-116</a:t>
            </a:r>
          </a:p>
          <a:p>
            <a:r>
              <a:rPr lang="en-US" dirty="0" smtClean="0"/>
              <a:t>NSP-ii Project Director’s Meeting: March 8, 2019</a:t>
            </a:r>
          </a:p>
          <a:p>
            <a:r>
              <a:rPr lang="en-US" dirty="0" smtClean="0"/>
              <a:t>Deborah </a:t>
            </a:r>
            <a:r>
              <a:rPr lang="en-US" dirty="0" err="1" smtClean="0"/>
              <a:t>Naccarini</a:t>
            </a:r>
            <a:r>
              <a:rPr lang="en-US" smtClean="0"/>
              <a:t>, DNP, RN, CNE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3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1853754"/>
            <a:ext cx="5832090" cy="4164351"/>
          </a:xfrm>
        </p:spPr>
        <p:txBody>
          <a:bodyPr>
            <a:normAutofit/>
          </a:bodyPr>
          <a:lstStyle/>
          <a:p>
            <a:r>
              <a:rPr lang="en-US" dirty="0" smtClean="0"/>
              <a:t>Overarching Goal: Increase the number of BSN-prepared nurses in Maryland who can care for poor, underserved, and marginalized populations within a framework of caring science.</a:t>
            </a:r>
          </a:p>
          <a:p>
            <a:r>
              <a:rPr lang="en-US" dirty="0" smtClean="0"/>
              <a:t>Deliver an accelerated second-degree BSN (ABSN) in 15 months – June to August.</a:t>
            </a:r>
          </a:p>
          <a:p>
            <a:r>
              <a:rPr lang="en-US" dirty="0" smtClean="0"/>
              <a:t>Increase the overall number of new baccalaureate-prepared nurses in the state of Maryland by 120 by August 2021 </a:t>
            </a:r>
          </a:p>
          <a:p>
            <a:r>
              <a:rPr lang="en-US" dirty="0" smtClean="0"/>
              <a:t>Increase MSN applicant pool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670" y="2094185"/>
            <a:ext cx="4713890" cy="31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6021276" cy="41012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Bachelor’s degree in another field from an accredited college or university</a:t>
            </a:r>
          </a:p>
          <a:p>
            <a:pPr lvl="1"/>
            <a:r>
              <a:rPr lang="en-US" dirty="0" smtClean="0"/>
              <a:t>Completion of prerequisite courses with a C grade or better</a:t>
            </a:r>
          </a:p>
          <a:p>
            <a:pPr lvl="2"/>
            <a:r>
              <a:rPr lang="en-US" dirty="0" smtClean="0"/>
              <a:t>Statistics, Chemistry, Microbiology, A&amp;P I and II, Genetics and Genomics, Medical Ethics</a:t>
            </a:r>
          </a:p>
          <a:p>
            <a:pPr lvl="2"/>
            <a:r>
              <a:rPr lang="en-US" dirty="0" smtClean="0"/>
              <a:t>Science courses &lt;5 years old or relevant employment experience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inimum cumulative GPA </a:t>
            </a:r>
            <a:r>
              <a:rPr lang="en-US" dirty="0"/>
              <a:t>of </a:t>
            </a:r>
            <a:r>
              <a:rPr lang="en-US" dirty="0" smtClean="0"/>
              <a:t>3.0</a:t>
            </a:r>
          </a:p>
          <a:p>
            <a:r>
              <a:rPr lang="en-US" dirty="0" smtClean="0"/>
              <a:t>Not required</a:t>
            </a:r>
          </a:p>
          <a:p>
            <a:pPr lvl="1"/>
            <a:r>
              <a:rPr lang="en-US" dirty="0" smtClean="0"/>
              <a:t>Essay</a:t>
            </a:r>
          </a:p>
          <a:p>
            <a:pPr lvl="1"/>
            <a:r>
              <a:rPr lang="en-US" dirty="0" smtClean="0"/>
              <a:t>TEAS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430" y="2015732"/>
            <a:ext cx="4155364" cy="32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6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5085855" cy="3954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Summer 2018</a:t>
            </a:r>
          </a:p>
          <a:p>
            <a:pPr lvl="1"/>
            <a:r>
              <a:rPr lang="en-US" dirty="0" smtClean="0"/>
              <a:t>½ page ad in Baltimore Sun</a:t>
            </a:r>
          </a:p>
          <a:p>
            <a:pPr lvl="1"/>
            <a:r>
              <a:rPr lang="en-US" dirty="0" smtClean="0"/>
              <a:t>1 page informational program flyer</a:t>
            </a:r>
          </a:p>
          <a:p>
            <a:pPr lvl="1"/>
            <a:r>
              <a:rPr lang="en-US" dirty="0" smtClean="0"/>
              <a:t>Targeted Fb, Google, LinkedIn ad campaign</a:t>
            </a:r>
          </a:p>
          <a:p>
            <a:pPr lvl="1"/>
            <a:r>
              <a:rPr lang="en-US" dirty="0" smtClean="0"/>
              <a:t>Press release</a:t>
            </a:r>
          </a:p>
          <a:p>
            <a:r>
              <a:rPr lang="en-US" dirty="0" smtClean="0"/>
              <a:t>Fall 2018</a:t>
            </a:r>
          </a:p>
          <a:p>
            <a:pPr lvl="1"/>
            <a:r>
              <a:rPr lang="en-US" dirty="0" smtClean="0"/>
              <a:t>Continued targeted campaigns</a:t>
            </a:r>
          </a:p>
          <a:p>
            <a:pPr lvl="1"/>
            <a:r>
              <a:rPr lang="en-US" dirty="0" smtClean="0"/>
              <a:t>Promoted admission events via email, social media, direct mail, and digital ads</a:t>
            </a:r>
          </a:p>
          <a:p>
            <a:pPr lvl="1"/>
            <a:r>
              <a:rPr lang="en-US" dirty="0" smtClean="0"/>
              <a:t>NDMU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090" y="286148"/>
            <a:ext cx="3184695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32" y="2643023"/>
            <a:ext cx="4010025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604" y="5446342"/>
            <a:ext cx="3484210" cy="1371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478" y="4295426"/>
            <a:ext cx="3007108" cy="19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5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of August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80" y="2015732"/>
            <a:ext cx="4749524" cy="3450613"/>
          </a:xfrm>
        </p:spPr>
        <p:txBody>
          <a:bodyPr/>
          <a:lstStyle/>
          <a:p>
            <a:r>
              <a:rPr lang="en-US" dirty="0" smtClean="0"/>
              <a:t>424 inquiries since July 2018</a:t>
            </a:r>
          </a:p>
          <a:p>
            <a:r>
              <a:rPr lang="en-US" dirty="0" smtClean="0"/>
              <a:t>74 completed applications</a:t>
            </a:r>
          </a:p>
          <a:p>
            <a:pPr lvl="1"/>
            <a:r>
              <a:rPr lang="en-US" dirty="0" smtClean="0"/>
              <a:t>48 students accepted</a:t>
            </a:r>
          </a:p>
          <a:p>
            <a:pPr lvl="1"/>
            <a:r>
              <a:rPr lang="en-US" dirty="0" smtClean="0"/>
              <a:t>19 students not ready</a:t>
            </a:r>
          </a:p>
          <a:p>
            <a:pPr lvl="1"/>
            <a:r>
              <a:rPr lang="en-US" dirty="0" smtClean="0"/>
              <a:t>7 students not accepted</a:t>
            </a:r>
          </a:p>
          <a:p>
            <a:r>
              <a:rPr lang="en-US" dirty="0" smtClean="0"/>
              <a:t>34 of the 48 accepted students have confirmed attendance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220" y="2015732"/>
            <a:ext cx="3943634" cy="39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5737497" cy="40382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ABSN program is under the College of Adult Undergraduate Studies, allowing us to admit men to an Entry-Level program</a:t>
            </a:r>
          </a:p>
          <a:p>
            <a:pPr lvl="1"/>
            <a:r>
              <a:rPr lang="en-US" dirty="0" smtClean="0"/>
              <a:t>Demand exceeded expectations</a:t>
            </a:r>
          </a:p>
          <a:p>
            <a:pPr lvl="1"/>
            <a:r>
              <a:rPr lang="en-US" dirty="0" smtClean="0"/>
              <a:t>Guaranteed acceptance for qualified students into our MSN program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Process for handling inquiries</a:t>
            </a:r>
          </a:p>
          <a:p>
            <a:pPr lvl="1"/>
            <a:r>
              <a:rPr lang="en-US" dirty="0" smtClean="0"/>
              <a:t>Application, admission and enrollment processes</a:t>
            </a:r>
          </a:p>
          <a:p>
            <a:pPr lvl="1"/>
            <a:r>
              <a:rPr lang="en-US" dirty="0" smtClean="0"/>
              <a:t>Coding students as ABSN</a:t>
            </a:r>
          </a:p>
          <a:p>
            <a:pPr lvl="1"/>
            <a:r>
              <a:rPr lang="en-US" dirty="0" smtClean="0"/>
              <a:t>Faculty and staff needs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58" y="2015732"/>
            <a:ext cx="4052991" cy="30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6220973" cy="4038227"/>
          </a:xfrm>
        </p:spPr>
        <p:txBody>
          <a:bodyPr/>
          <a:lstStyle/>
          <a:p>
            <a:r>
              <a:rPr lang="en-US" dirty="0" smtClean="0"/>
              <a:t>Submit Substantive Change Report to CCNE </a:t>
            </a:r>
          </a:p>
          <a:p>
            <a:r>
              <a:rPr lang="en-US" dirty="0" smtClean="0"/>
              <a:t>Reorganize summer semester courses into 10-week courses</a:t>
            </a:r>
          </a:p>
          <a:p>
            <a:r>
              <a:rPr lang="en-US" dirty="0" smtClean="0"/>
              <a:t>First cohort to start June 3, 2019</a:t>
            </a:r>
          </a:p>
          <a:p>
            <a:r>
              <a:rPr lang="en-US" dirty="0" smtClean="0"/>
              <a:t>Continue </a:t>
            </a:r>
            <a:r>
              <a:rPr lang="en-US" dirty="0"/>
              <a:t>marketing plan and begin recruiting for Summer 2020 class</a:t>
            </a:r>
          </a:p>
          <a:p>
            <a:r>
              <a:rPr lang="en-US" dirty="0" smtClean="0"/>
              <a:t>Review admission criteria:  TEAS and Essay</a:t>
            </a:r>
          </a:p>
          <a:p>
            <a:r>
              <a:rPr lang="en-US" dirty="0" smtClean="0"/>
              <a:t>Hire one FT faculty for Spring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46" r="100000">
                        <a14:foregroundMark x1="34436" y1="37278" x2="34436" y2="37278"/>
                        <a14:foregroundMark x1="50195" y1="42209" x2="50195" y2="42209"/>
                        <a14:foregroundMark x1="49416" y1="49901" x2="49416" y2="49901"/>
                        <a14:foregroundMark x1="41634" y1="66864" x2="41634" y2="66864"/>
                        <a14:foregroundMark x1="42996" y1="62722" x2="42996" y2="62722"/>
                        <a14:foregroundMark x1="35019" y1="55227" x2="35019" y2="55227"/>
                        <a14:foregroundMark x1="37354" y1="48915" x2="37354" y2="48915"/>
                        <a14:foregroundMark x1="51167" y1="36884" x2="52140" y2="36884"/>
                        <a14:foregroundMark x1="62646" y1="43787" x2="62646" y2="43787"/>
                        <a14:foregroundMark x1="65953" y1="54635" x2="65953" y2="54635"/>
                        <a14:foregroundMark x1="58560" y1="60947" x2="58560" y2="60947"/>
                        <a14:foregroundMark x1="50584" y1="65483" x2="50584" y2="65483"/>
                        <a14:foregroundMark x1="55447" y1="55819" x2="55447" y2="55819"/>
                        <a14:foregroundMark x1="47082" y1="56016" x2="47082" y2="56016"/>
                        <a14:foregroundMark x1="43385" y1="47535" x2="43385" y2="47535"/>
                        <a14:foregroundMark x1="40661" y1="37475" x2="40661" y2="37475"/>
                        <a14:foregroundMark x1="59922" y1="36884" x2="59922" y2="36884"/>
                        <a14:foregroundMark x1="58171" y1="69822" x2="58171" y2="69822"/>
                        <a14:foregroundMark x1="35992" y1="21696" x2="72763" y2="27811"/>
                        <a14:foregroundMark x1="54669" y1="25049" x2="55837" y2="18146"/>
                        <a14:foregroundMark x1="54669" y1="24655" x2="29572" y2="72584"/>
                        <a14:foregroundMark x1="41829" y1="47732" x2="23152" y2="32939"/>
                        <a14:foregroundMark x1="42996" y1="48915" x2="70233" y2="72584"/>
                        <a14:foregroundMark x1="42607" y1="48915" x2="80156" y2="41617"/>
                        <a14:foregroundMark x1="49805" y1="49901" x2="71012" y2="28600"/>
                        <a14:foregroundMark x1="37938" y1="48521" x2="28599" y2="53254"/>
                        <a14:foregroundMark x1="48638" y1="38659" x2="58755" y2="36686"/>
                        <a14:foregroundMark x1="53307" y1="50296" x2="63619" y2="53846"/>
                        <a14:foregroundMark x1="65564" y1="48915" x2="65564" y2="45759"/>
                        <a14:foregroundMark x1="66148" y1="48915" x2="80934" y2="49112"/>
                        <a14:foregroundMark x1="73152" y1="49310" x2="73735" y2="28600"/>
                        <a14:foregroundMark x1="70233" y1="24458" x2="41634" y2="19724"/>
                        <a14:foregroundMark x1="53891" y1="24458" x2="24319" y2="32544"/>
                        <a14:foregroundMark x1="27043" y1="36095" x2="21401" y2="59566"/>
                        <a14:foregroundMark x1="24903" y1="48521" x2="18288" y2="43787"/>
                        <a14:foregroundMark x1="22957" y1="55227" x2="29572" y2="70414"/>
                        <a14:foregroundMark x1="28988" y1="47929" x2="30350" y2="67061"/>
                        <a14:foregroundMark x1="43774" y1="63708" x2="35603" y2="76726"/>
                        <a14:foregroundMark x1="50000" y1="67850" x2="49805" y2="80079"/>
                        <a14:foregroundMark x1="39689" y1="70809" x2="49222" y2="80868"/>
                        <a14:foregroundMark x1="44747" y1="76726" x2="41634" y2="79093"/>
                        <a14:foregroundMark x1="55253" y1="77318" x2="63035" y2="78698"/>
                        <a14:foregroundMark x1="66148" y1="69822" x2="62257" y2="77712"/>
                        <a14:foregroundMark x1="67704" y1="71006" x2="77432" y2="49704"/>
                        <a14:foregroundMark x1="72374" y1="60552" x2="78988" y2="623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2965" y="2015732"/>
            <a:ext cx="3845801" cy="37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559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193</TotalTime>
  <Words>336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Gallery</vt:lpstr>
      <vt:lpstr>Accelerated Second-Degree BSN</vt:lpstr>
      <vt:lpstr>Goals</vt:lpstr>
      <vt:lpstr>ABSN Program</vt:lpstr>
      <vt:lpstr>Marketing</vt:lpstr>
      <vt:lpstr>Class of August 2020</vt:lpstr>
      <vt:lpstr>Opportunities and Challenges</vt:lpstr>
      <vt:lpstr>Next steps</vt:lpstr>
    </vt:vector>
  </TitlesOfParts>
  <Company>Notre Dame of Maryland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Second-Degree BSN</dc:title>
  <dc:creator>Naccarini, Deborah</dc:creator>
  <cp:lastModifiedBy>Kimberly Ford</cp:lastModifiedBy>
  <cp:revision>20</cp:revision>
  <cp:lastPrinted>2019-03-07T20:06:24Z</cp:lastPrinted>
  <dcterms:created xsi:type="dcterms:W3CDTF">2019-03-07T18:18:29Z</dcterms:created>
  <dcterms:modified xsi:type="dcterms:W3CDTF">2019-04-18T17:09:49Z</dcterms:modified>
</cp:coreProperties>
</file>