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7" r:id="rId2"/>
    <p:sldId id="266" r:id="rId3"/>
    <p:sldId id="268" r:id="rId4"/>
    <p:sldId id="269" r:id="rId5"/>
    <p:sldId id="258" r:id="rId6"/>
    <p:sldId id="261" r:id="rId7"/>
    <p:sldId id="265" r:id="rId8"/>
    <p:sldId id="26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437301-7956-464A-B6E0-08C11011C68A}" v="32" dt="2019-03-05T23:42:03.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76210" autoAdjust="0"/>
  </p:normalViewPr>
  <p:slideViewPr>
    <p:cSldViewPr snapToGrid="0" snapToObjects="1">
      <p:cViewPr>
        <p:scale>
          <a:sx n="61" d="100"/>
          <a:sy n="61" d="100"/>
        </p:scale>
        <p:origin x="-118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Cooper" userId="ee2166dc4cf7e18b" providerId="LiveId" clId="{9DAC4701-258F-45F3-A5F5-9BE3D68A429D}"/>
  </pc:docChgLst>
  <pc:docChgLst>
    <pc:chgData name="Jennifer Cooper" userId="ee2166dc4cf7e18b" providerId="LiveId" clId="{77437301-7956-464A-B6E0-08C11011C68A}"/>
    <pc:docChg chg="undo custSel addSld delSld modSld sldOrd">
      <pc:chgData name="Jennifer Cooper" userId="ee2166dc4cf7e18b" providerId="LiveId" clId="{77437301-7956-464A-B6E0-08C11011C68A}" dt="2019-03-06T00:05:10.146" v="2477" actId="20577"/>
      <pc:docMkLst>
        <pc:docMk/>
      </pc:docMkLst>
      <pc:sldChg chg="addSp delSp modSp add del setBg">
        <pc:chgData name="Jennifer Cooper" userId="ee2166dc4cf7e18b" providerId="LiveId" clId="{77437301-7956-464A-B6E0-08C11011C68A}" dt="2019-03-05T23:40:15.945" v="2294"/>
        <pc:sldMkLst>
          <pc:docMk/>
          <pc:sldMk cId="0" sldId="256"/>
        </pc:sldMkLst>
        <pc:spChg chg="mod">
          <ac:chgData name="Jennifer Cooper" userId="ee2166dc4cf7e18b" providerId="LiveId" clId="{77437301-7956-464A-B6E0-08C11011C68A}" dt="2019-03-05T23:40:13.510" v="2292" actId="1076"/>
          <ac:spMkLst>
            <pc:docMk/>
            <pc:sldMk cId="0" sldId="256"/>
            <ac:spMk id="8" creationId="{00000000-0000-0000-0000-000000000000}"/>
          </ac:spMkLst>
        </pc:spChg>
        <pc:spChg chg="add del">
          <ac:chgData name="Jennifer Cooper" userId="ee2166dc4cf7e18b" providerId="LiveId" clId="{77437301-7956-464A-B6E0-08C11011C68A}" dt="2019-03-05T23:40:14.119" v="2293" actId="478"/>
          <ac:spMkLst>
            <pc:docMk/>
            <pc:sldMk cId="0" sldId="256"/>
            <ac:spMk id="9" creationId="{00000000-0000-0000-0000-000000000000}"/>
          </ac:spMkLst>
        </pc:spChg>
        <pc:graphicFrameChg chg="mod">
          <ac:chgData name="Jennifer Cooper" userId="ee2166dc4cf7e18b" providerId="LiveId" clId="{77437301-7956-464A-B6E0-08C11011C68A}" dt="2019-03-05T23:39:49.342" v="2287" actId="20577"/>
          <ac:graphicFrameMkLst>
            <pc:docMk/>
            <pc:sldMk cId="0" sldId="256"/>
            <ac:graphicFrameMk id="11" creationId="{00000000-0000-0000-0000-000000000000}"/>
          </ac:graphicFrameMkLst>
        </pc:graphicFrameChg>
      </pc:sldChg>
      <pc:sldChg chg="modSp modNotesTx">
        <pc:chgData name="Jennifer Cooper" userId="ee2166dc4cf7e18b" providerId="LiveId" clId="{77437301-7956-464A-B6E0-08C11011C68A}" dt="2019-03-05T23:44:54.631" v="2357" actId="20577"/>
        <pc:sldMkLst>
          <pc:docMk/>
          <pc:sldMk cId="92594999" sldId="257"/>
        </pc:sldMkLst>
        <pc:spChg chg="mod">
          <ac:chgData name="Jennifer Cooper" userId="ee2166dc4cf7e18b" providerId="LiveId" clId="{77437301-7956-464A-B6E0-08C11011C68A}" dt="2019-03-04T16:23:51.799" v="1853" actId="1076"/>
          <ac:spMkLst>
            <pc:docMk/>
            <pc:sldMk cId="92594999" sldId="257"/>
            <ac:spMk id="2" creationId="{6E2D61F7-40DE-49CA-8741-240E049603A4}"/>
          </ac:spMkLst>
        </pc:spChg>
        <pc:spChg chg="mod">
          <ac:chgData name="Jennifer Cooper" userId="ee2166dc4cf7e18b" providerId="LiveId" clId="{77437301-7956-464A-B6E0-08C11011C68A}" dt="2019-03-04T16:23:45.365" v="1852" actId="1076"/>
          <ac:spMkLst>
            <pc:docMk/>
            <pc:sldMk cId="92594999" sldId="257"/>
            <ac:spMk id="3" creationId="{3A412374-4BE7-4679-8526-47915B755F43}"/>
          </ac:spMkLst>
        </pc:spChg>
        <pc:picChg chg="mod">
          <ac:chgData name="Jennifer Cooper" userId="ee2166dc4cf7e18b" providerId="LiveId" clId="{77437301-7956-464A-B6E0-08C11011C68A}" dt="2019-03-04T16:23:56.610" v="1854" actId="1076"/>
          <ac:picMkLst>
            <pc:docMk/>
            <pc:sldMk cId="92594999" sldId="257"/>
            <ac:picMk id="1026" creationId="{0B21BF63-59E4-404E-8919-CB7493A077F0}"/>
          </ac:picMkLst>
        </pc:picChg>
      </pc:sldChg>
      <pc:sldChg chg="delSp modSp modNotesTx">
        <pc:chgData name="Jennifer Cooper" userId="ee2166dc4cf7e18b" providerId="LiveId" clId="{77437301-7956-464A-B6E0-08C11011C68A}" dt="2019-03-04T22:21:19.846" v="2277" actId="6549"/>
        <pc:sldMkLst>
          <pc:docMk/>
          <pc:sldMk cId="2058946792" sldId="258"/>
        </pc:sldMkLst>
        <pc:spChg chg="mod">
          <ac:chgData name="Jennifer Cooper" userId="ee2166dc4cf7e18b" providerId="LiveId" clId="{77437301-7956-464A-B6E0-08C11011C68A}" dt="2019-03-04T16:20:38.493" v="1842" actId="6549"/>
          <ac:spMkLst>
            <pc:docMk/>
            <pc:sldMk cId="2058946792" sldId="258"/>
            <ac:spMk id="2" creationId="{12FE3A3C-AC96-49C2-B25B-47374BAAE539}"/>
          </ac:spMkLst>
        </pc:spChg>
        <pc:spChg chg="mod">
          <ac:chgData name="Jennifer Cooper" userId="ee2166dc4cf7e18b" providerId="LiveId" clId="{77437301-7956-464A-B6E0-08C11011C68A}" dt="2019-03-04T22:21:19.846" v="2277" actId="6549"/>
          <ac:spMkLst>
            <pc:docMk/>
            <pc:sldMk cId="2058946792" sldId="258"/>
            <ac:spMk id="3" creationId="{864722E9-DBC5-4DE3-98EF-879887183874}"/>
          </ac:spMkLst>
        </pc:spChg>
        <pc:spChg chg="del mod">
          <ac:chgData name="Jennifer Cooper" userId="ee2166dc4cf7e18b" providerId="LiveId" clId="{77437301-7956-464A-B6E0-08C11011C68A}" dt="2019-03-04T16:18:55.264" v="1715" actId="478"/>
          <ac:spMkLst>
            <pc:docMk/>
            <pc:sldMk cId="2058946792" sldId="258"/>
            <ac:spMk id="4" creationId="{00000000-0000-0000-0000-000000000000}"/>
          </ac:spMkLst>
        </pc:spChg>
      </pc:sldChg>
      <pc:sldChg chg="modSp">
        <pc:chgData name="Jennifer Cooper" userId="ee2166dc4cf7e18b" providerId="LiveId" clId="{77437301-7956-464A-B6E0-08C11011C68A}" dt="2019-03-04T16:21:33.281" v="1847" actId="1076"/>
        <pc:sldMkLst>
          <pc:docMk/>
          <pc:sldMk cId="702683714" sldId="261"/>
        </pc:sldMkLst>
        <pc:spChg chg="mod">
          <ac:chgData name="Jennifer Cooper" userId="ee2166dc4cf7e18b" providerId="LiveId" clId="{77437301-7956-464A-B6E0-08C11011C68A}" dt="2019-03-04T16:21:17.940" v="1846" actId="1076"/>
          <ac:spMkLst>
            <pc:docMk/>
            <pc:sldMk cId="702683714" sldId="261"/>
            <ac:spMk id="2" creationId="{FEC83CA9-DC28-4B3B-BDB3-F9737CF00DBF}"/>
          </ac:spMkLst>
        </pc:spChg>
        <pc:graphicFrameChg chg="mod modGraphic">
          <ac:chgData name="Jennifer Cooper" userId="ee2166dc4cf7e18b" providerId="LiveId" clId="{77437301-7956-464A-B6E0-08C11011C68A}" dt="2019-03-04T16:21:33.281" v="1847" actId="1076"/>
          <ac:graphicFrameMkLst>
            <pc:docMk/>
            <pc:sldMk cId="702683714" sldId="261"/>
            <ac:graphicFrameMk id="4" creationId="{5D2712DA-9516-410A-88DA-9A50D388CCDD}"/>
          </ac:graphicFrameMkLst>
        </pc:graphicFrameChg>
      </pc:sldChg>
      <pc:sldChg chg="modSp ord modNotesTx">
        <pc:chgData name="Jennifer Cooper" userId="ee2166dc4cf7e18b" providerId="LiveId" clId="{77437301-7956-464A-B6E0-08C11011C68A}" dt="2019-03-05T23:45:42.423" v="2379" actId="6549"/>
        <pc:sldMkLst>
          <pc:docMk/>
          <pc:sldMk cId="1083654338" sldId="266"/>
        </pc:sldMkLst>
        <pc:spChg chg="mod">
          <ac:chgData name="Jennifer Cooper" userId="ee2166dc4cf7e18b" providerId="LiveId" clId="{77437301-7956-464A-B6E0-08C11011C68A}" dt="2019-03-04T16:17:57.774" v="1711" actId="113"/>
          <ac:spMkLst>
            <pc:docMk/>
            <pc:sldMk cId="1083654338" sldId="266"/>
            <ac:spMk id="2" creationId="{2D364D0E-D2DC-49EB-B312-01352C74FE01}"/>
          </ac:spMkLst>
        </pc:spChg>
      </pc:sldChg>
      <pc:sldChg chg="modNotesTx">
        <pc:chgData name="Jennifer Cooper" userId="ee2166dc4cf7e18b" providerId="LiveId" clId="{77437301-7956-464A-B6E0-08C11011C68A}" dt="2019-03-06T00:05:10.146" v="2477" actId="20577"/>
        <pc:sldMkLst>
          <pc:docMk/>
          <pc:sldMk cId="32316947" sldId="267"/>
        </pc:sldMkLst>
      </pc:sldChg>
      <pc:sldChg chg="addSp delSp modSp add ord modNotesTx">
        <pc:chgData name="Jennifer Cooper" userId="ee2166dc4cf7e18b" providerId="LiveId" clId="{77437301-7956-464A-B6E0-08C11011C68A}" dt="2019-03-05T23:41:37.774" v="2298"/>
        <pc:sldMkLst>
          <pc:docMk/>
          <pc:sldMk cId="1126646632" sldId="268"/>
        </pc:sldMkLst>
        <pc:spChg chg="mod">
          <ac:chgData name="Jennifer Cooper" userId="ee2166dc4cf7e18b" providerId="LiveId" clId="{77437301-7956-464A-B6E0-08C11011C68A}" dt="2019-03-04T16:17:47.429" v="1710" actId="6549"/>
          <ac:spMkLst>
            <pc:docMk/>
            <pc:sldMk cId="1126646632" sldId="268"/>
            <ac:spMk id="2" creationId="{12FE3A3C-AC96-49C2-B25B-47374BAAE539}"/>
          </ac:spMkLst>
        </pc:spChg>
        <pc:spChg chg="mod">
          <ac:chgData name="Jennifer Cooper" userId="ee2166dc4cf7e18b" providerId="LiveId" clId="{77437301-7956-464A-B6E0-08C11011C68A}" dt="2019-03-04T16:10:16.411" v="1502" actId="20577"/>
          <ac:spMkLst>
            <pc:docMk/>
            <pc:sldMk cId="1126646632" sldId="268"/>
            <ac:spMk id="3" creationId="{864722E9-DBC5-4DE3-98EF-879887183874}"/>
          </ac:spMkLst>
        </pc:spChg>
        <pc:spChg chg="del mod">
          <ac:chgData name="Jennifer Cooper" userId="ee2166dc4cf7e18b" providerId="LiveId" clId="{77437301-7956-464A-B6E0-08C11011C68A}" dt="2019-03-04T16:01:24.556" v="594" actId="478"/>
          <ac:spMkLst>
            <pc:docMk/>
            <pc:sldMk cId="1126646632" sldId="268"/>
            <ac:spMk id="4" creationId="{00000000-0000-0000-0000-000000000000}"/>
          </ac:spMkLst>
        </pc:spChg>
        <pc:picChg chg="add del">
          <ac:chgData name="Jennifer Cooper" userId="ee2166dc4cf7e18b" providerId="LiveId" clId="{77437301-7956-464A-B6E0-08C11011C68A}" dt="2019-03-05T23:41:23.741" v="2296"/>
          <ac:picMkLst>
            <pc:docMk/>
            <pc:sldMk cId="1126646632" sldId="268"/>
            <ac:picMk id="4" creationId="{0923FAB2-69A6-4E84-B880-FD0090D6D6FB}"/>
          </ac:picMkLst>
        </pc:picChg>
        <pc:picChg chg="add del">
          <ac:chgData name="Jennifer Cooper" userId="ee2166dc4cf7e18b" providerId="LiveId" clId="{77437301-7956-464A-B6E0-08C11011C68A}" dt="2019-03-05T23:41:37.774" v="2298"/>
          <ac:picMkLst>
            <pc:docMk/>
            <pc:sldMk cId="1126646632" sldId="268"/>
            <ac:picMk id="5" creationId="{835C15DC-4CD7-4971-AC86-0D7FD39E2ED4}"/>
          </ac:picMkLst>
        </pc:picChg>
      </pc:sldChg>
      <pc:sldChg chg="addSp add modNotesTx">
        <pc:chgData name="Jennifer Cooper" userId="ee2166dc4cf7e18b" providerId="LiveId" clId="{77437301-7956-464A-B6E0-08C11011C68A}" dt="2019-03-05T23:46:04.055" v="2380" actId="20577"/>
        <pc:sldMkLst>
          <pc:docMk/>
          <pc:sldMk cId="3972466312" sldId="269"/>
        </pc:sldMkLst>
        <pc:picChg chg="add">
          <ac:chgData name="Jennifer Cooper" userId="ee2166dc4cf7e18b" providerId="LiveId" clId="{77437301-7956-464A-B6E0-08C11011C68A}" dt="2019-03-05T23:42:03.852" v="2300"/>
          <ac:picMkLst>
            <pc:docMk/>
            <pc:sldMk cId="3972466312" sldId="269"/>
            <ac:picMk id="2" creationId="{BA9B6540-C21B-4953-B8A7-E26D0D8A945D}"/>
          </ac:picMkLst>
        </pc:picChg>
      </pc:sld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 Cost</c:v>
                </c:pt>
              </c:strCache>
            </c:strRef>
          </c:tx>
          <c:spPr>
            <a:solidFill>
              <a:schemeClr val="accent1"/>
            </a:solidFill>
            <a:ln>
              <a:noFill/>
            </a:ln>
            <a:effectLst/>
          </c:spPr>
          <c:invertIfNegative val="0"/>
          <c:cat>
            <c:strRef>
              <c:f>Sheet1!$A$2:$A$6</c:f>
              <c:strCache>
                <c:ptCount val="5"/>
                <c:pt idx="0">
                  <c:v>2016-17</c:v>
                </c:pt>
                <c:pt idx="1">
                  <c:v>2017-18</c:v>
                </c:pt>
                <c:pt idx="2">
                  <c:v>2018-19</c:v>
                </c:pt>
                <c:pt idx="3">
                  <c:v>2019-20</c:v>
                </c:pt>
                <c:pt idx="4">
                  <c:v>2020-21</c:v>
                </c:pt>
              </c:strCache>
            </c:strRef>
          </c:cat>
          <c:val>
            <c:numRef>
              <c:f>Sheet1!$B$2:$B$6</c:f>
              <c:numCache>
                <c:formatCode>"$"#,##0.00</c:formatCode>
                <c:ptCount val="5"/>
                <c:pt idx="0">
                  <c:v>24300</c:v>
                </c:pt>
                <c:pt idx="1">
                  <c:v>81000</c:v>
                </c:pt>
                <c:pt idx="2">
                  <c:v>129600</c:v>
                </c:pt>
                <c:pt idx="3">
                  <c:v>145800</c:v>
                </c:pt>
                <c:pt idx="4">
                  <c:v>162000</c:v>
                </c:pt>
              </c:numCache>
            </c:numRef>
          </c:val>
          <c:extLst xmlns:c16r2="http://schemas.microsoft.com/office/drawing/2015/06/chart">
            <c:ext xmlns:c16="http://schemas.microsoft.com/office/drawing/2014/chart" uri="{C3380CC4-5D6E-409C-BE32-E72D297353CC}">
              <c16:uniqueId val="{00000000-80F8-4778-A0FF-3BFD55556D9D}"/>
            </c:ext>
          </c:extLst>
        </c:ser>
        <c:dLbls>
          <c:showLegendKey val="0"/>
          <c:showVal val="0"/>
          <c:showCatName val="0"/>
          <c:showSerName val="0"/>
          <c:showPercent val="0"/>
          <c:showBubbleSize val="0"/>
        </c:dLbls>
        <c:gapWidth val="219"/>
        <c:overlap val="-27"/>
        <c:axId val="45605632"/>
        <c:axId val="45607168"/>
        <c:extLst xmlns:c16r2="http://schemas.microsoft.com/office/drawing/2015/06/chart">
          <c:ext xmlns:c15="http://schemas.microsoft.com/office/drawing/2012/chart" uri="{02D57815-91ED-43cb-92C2-25804820EDAC}">
            <c15:filteredBarSeries>
              <c15:ser>
                <c:idx val="1"/>
                <c:order val="1"/>
                <c:tx>
                  <c:strRef>
                    <c:extLst>
                      <c:ext uri="{02D57815-91ED-43cb-92C2-25804820EDAC}">
                        <c15:formulaRef>
                          <c15:sqref>Sheet1!$C$1</c15:sqref>
                        </c15:formulaRef>
                      </c:ext>
                    </c:extLst>
                    <c:strCache>
                      <c:ptCount val="1"/>
                      <c:pt idx="0">
                        <c:v>Series 2</c:v>
                      </c:pt>
                    </c:strCache>
                  </c:strRef>
                </c:tx>
                <c:spPr>
                  <a:solidFill>
                    <a:schemeClr val="accent2"/>
                  </a:solidFill>
                  <a:ln>
                    <a:noFill/>
                  </a:ln>
                  <a:effectLst/>
                </c:spPr>
                <c:invertIfNegative val="0"/>
                <c:cat>
                  <c:strRef>
                    <c:extLst>
                      <c:ext uri="{02D57815-91ED-43cb-92C2-25804820EDAC}">
                        <c15:formulaRef>
                          <c15:sqref>Sheet1!$A$2:$A$6</c15:sqref>
                        </c15:formulaRef>
                      </c:ext>
                    </c:extLst>
                    <c:strCache>
                      <c:ptCount val="5"/>
                      <c:pt idx="0">
                        <c:v>2016-17</c:v>
                      </c:pt>
                      <c:pt idx="1">
                        <c:v>2017-18</c:v>
                      </c:pt>
                      <c:pt idx="2">
                        <c:v>2018-19</c:v>
                      </c:pt>
                      <c:pt idx="3">
                        <c:v>2019-20</c:v>
                      </c:pt>
                      <c:pt idx="4">
                        <c:v>2020-21</c:v>
                      </c:pt>
                    </c:strCache>
                  </c:strRef>
                </c:cat>
                <c:val>
                  <c:numRef>
                    <c:extLst>
                      <c:ext uri="{02D57815-91ED-43cb-92C2-25804820EDAC}">
                        <c15:formulaRef>
                          <c15:sqref>Sheet1!$C$2:$C$6</c15:sqref>
                        </c15:formulaRef>
                      </c:ext>
                    </c:extLst>
                    <c:numCache>
                      <c:formatCode>General</c:formatCode>
                      <c:ptCount val="5"/>
                    </c:numCache>
                  </c:numRef>
                </c:val>
                <c:extLst>
                  <c:ext xmlns:c16="http://schemas.microsoft.com/office/drawing/2014/chart" uri="{C3380CC4-5D6E-409C-BE32-E72D297353CC}">
                    <c16:uniqueId val="{00000001-80F8-4778-A0FF-3BFD55556D9D}"/>
                  </c:ext>
                </c:extLst>
              </c15:ser>
            </c15:filteredBarSeries>
          </c:ext>
        </c:extLst>
      </c:barChart>
      <c:lineChart>
        <c:grouping val="standard"/>
        <c:varyColors val="0"/>
        <c:ser>
          <c:idx val="2"/>
          <c:order val="1"/>
          <c:tx>
            <c:strRef>
              <c:f>Sheet1!$D$1</c:f>
              <c:strCache>
                <c:ptCount val="1"/>
                <c:pt idx="0">
                  <c:v>Instructors Needed</c:v>
                </c:pt>
              </c:strCache>
            </c:strRef>
          </c:tx>
          <c:spPr>
            <a:ln w="28575" cap="rnd">
              <a:solidFill>
                <a:schemeClr val="accent3"/>
              </a:solidFill>
              <a:round/>
            </a:ln>
            <a:effectLst/>
          </c:spPr>
          <c:marker>
            <c:symbol val="none"/>
          </c:marker>
          <c:cat>
            <c:strRef>
              <c:f>Sheet1!$A$2:$A$6</c:f>
              <c:strCache>
                <c:ptCount val="5"/>
                <c:pt idx="0">
                  <c:v>2016-17</c:v>
                </c:pt>
                <c:pt idx="1">
                  <c:v>2017-18</c:v>
                </c:pt>
                <c:pt idx="2">
                  <c:v>2018-19</c:v>
                </c:pt>
                <c:pt idx="3">
                  <c:v>2019-20</c:v>
                </c:pt>
                <c:pt idx="4">
                  <c:v>2020-21</c:v>
                </c:pt>
              </c:strCache>
            </c:strRef>
          </c:cat>
          <c:val>
            <c:numRef>
              <c:f>Sheet1!$D$2:$D$6</c:f>
              <c:numCache>
                <c:formatCode>General</c:formatCode>
                <c:ptCount val="5"/>
                <c:pt idx="0">
                  <c:v>4</c:v>
                </c:pt>
                <c:pt idx="1">
                  <c:v>10</c:v>
                </c:pt>
                <c:pt idx="2">
                  <c:v>16</c:v>
                </c:pt>
                <c:pt idx="3">
                  <c:v>18</c:v>
                </c:pt>
                <c:pt idx="4">
                  <c:v>20</c:v>
                </c:pt>
              </c:numCache>
            </c:numRef>
          </c:val>
          <c:smooth val="0"/>
          <c:extLst xmlns:c16r2="http://schemas.microsoft.com/office/drawing/2015/06/chart">
            <c:ext xmlns:c16="http://schemas.microsoft.com/office/drawing/2014/chart" uri="{C3380CC4-5D6E-409C-BE32-E72D297353CC}">
              <c16:uniqueId val="{00000002-80F8-4778-A0FF-3BFD55556D9D}"/>
            </c:ext>
          </c:extLst>
        </c:ser>
        <c:dLbls>
          <c:showLegendKey val="0"/>
          <c:showVal val="0"/>
          <c:showCatName val="0"/>
          <c:showSerName val="0"/>
          <c:showPercent val="0"/>
          <c:showBubbleSize val="0"/>
        </c:dLbls>
        <c:marker val="1"/>
        <c:smooth val="0"/>
        <c:axId val="45618688"/>
        <c:axId val="45617152"/>
      </c:lineChart>
      <c:catAx>
        <c:axId val="45605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607168"/>
        <c:crosses val="autoZero"/>
        <c:auto val="1"/>
        <c:lblAlgn val="ctr"/>
        <c:lblOffset val="100"/>
        <c:noMultiLvlLbl val="0"/>
      </c:catAx>
      <c:valAx>
        <c:axId val="4560716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605632"/>
        <c:crosses val="autoZero"/>
        <c:crossBetween val="between"/>
      </c:valAx>
      <c:valAx>
        <c:axId val="45617152"/>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5618688"/>
        <c:crosses val="max"/>
        <c:crossBetween val="between"/>
      </c:valAx>
      <c:catAx>
        <c:axId val="45618688"/>
        <c:scaling>
          <c:orientation val="minMax"/>
        </c:scaling>
        <c:delete val="1"/>
        <c:axPos val="b"/>
        <c:numFmt formatCode="General" sourceLinked="1"/>
        <c:majorTickMark val="out"/>
        <c:minorTickMark val="none"/>
        <c:tickLblPos val="nextTo"/>
        <c:crossAx val="456171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95B36-29E9-4DDC-A879-5DBC52E0D3F9}" type="doc">
      <dgm:prSet loTypeId="urn:microsoft.com/office/officeart/2005/8/layout/hProcess9" loCatId="process" qsTypeId="urn:microsoft.com/office/officeart/2005/8/quickstyle/3d3" qsCatId="3D" csTypeId="urn:microsoft.com/office/officeart/2005/8/colors/accent0_3" csCatId="mainScheme" phldr="1"/>
      <dgm:spPr/>
    </dgm:pt>
    <dgm:pt modelId="{FE5FD718-3A2F-4F43-9303-09E045FAEE68}">
      <dgm:prSet phldrT="[Text]" custT="1"/>
      <dgm:spPr/>
      <dgm:t>
        <a:bodyPr/>
        <a:lstStyle/>
        <a:p>
          <a:pPr algn="ctr"/>
          <a:r>
            <a:rPr lang="en-US" sz="1800" b="1" dirty="0"/>
            <a:t>Past (2014-2018): </a:t>
          </a:r>
        </a:p>
        <a:p>
          <a:pPr algn="ctr"/>
          <a:r>
            <a:rPr lang="en-US" sz="1600" dirty="0"/>
            <a:t>2014: 18 candidates enrolled (Freshmen/level 1)</a:t>
          </a:r>
        </a:p>
        <a:p>
          <a:pPr algn="ctr"/>
          <a:r>
            <a:rPr lang="en-US" sz="1600" dirty="0">
              <a:effectLst/>
            </a:rPr>
            <a:t>2018:  8 first pre-licensure class graduates</a:t>
          </a:r>
          <a:endParaRPr lang="en-US" sz="1600" dirty="0"/>
        </a:p>
      </dgm:t>
    </dgm:pt>
    <dgm:pt modelId="{D9453ED8-4E43-4FED-A363-026667EBE8F4}" type="parTrans" cxnId="{A92F57A9-7DA3-46D6-BD48-780B575CEDB1}">
      <dgm:prSet/>
      <dgm:spPr/>
      <dgm:t>
        <a:bodyPr/>
        <a:lstStyle/>
        <a:p>
          <a:endParaRPr lang="en-US"/>
        </a:p>
      </dgm:t>
    </dgm:pt>
    <dgm:pt modelId="{375E7F0D-DDC2-41E3-B65E-E14C0D057174}" type="sibTrans" cxnId="{A92F57A9-7DA3-46D6-BD48-780B575CEDB1}">
      <dgm:prSet/>
      <dgm:spPr/>
      <dgm:t>
        <a:bodyPr/>
        <a:lstStyle/>
        <a:p>
          <a:endParaRPr lang="en-US"/>
        </a:p>
      </dgm:t>
    </dgm:pt>
    <dgm:pt modelId="{89CBDE4D-35F0-4884-8C83-BD2C03B4CB22}">
      <dgm:prSet phldrT="[Text]" custT="1"/>
      <dgm:spPr/>
      <dgm:t>
        <a:bodyPr/>
        <a:lstStyle/>
        <a:p>
          <a:pPr algn="ctr"/>
          <a:r>
            <a:rPr lang="en-US" sz="1800" b="1" dirty="0"/>
            <a:t>Present AY 2018-2019:</a:t>
          </a:r>
        </a:p>
        <a:p>
          <a:pPr algn="ctr"/>
          <a:r>
            <a:rPr lang="en-US" sz="1600" dirty="0"/>
            <a:t>29 students in level 1</a:t>
          </a:r>
        </a:p>
        <a:p>
          <a:pPr algn="ctr"/>
          <a:r>
            <a:rPr lang="en-US" sz="1600" dirty="0"/>
            <a:t>25 students in level 2</a:t>
          </a:r>
        </a:p>
        <a:p>
          <a:pPr algn="ctr"/>
          <a:r>
            <a:rPr lang="en-US" sz="1600" dirty="0"/>
            <a:t>20 students in level 3</a:t>
          </a:r>
        </a:p>
        <a:p>
          <a:pPr algn="ctr"/>
          <a:r>
            <a:rPr lang="en-US" sz="1600" dirty="0"/>
            <a:t>20 students in level 4</a:t>
          </a:r>
        </a:p>
        <a:p>
          <a:pPr algn="ctr"/>
          <a:endParaRPr lang="en-US" sz="1800" dirty="0"/>
        </a:p>
      </dgm:t>
    </dgm:pt>
    <dgm:pt modelId="{88D79D6B-89ED-4DFA-ABC7-E7E760AC6D39}" type="parTrans" cxnId="{BC1715A4-3E8B-4169-BA5D-1B10FCF92029}">
      <dgm:prSet/>
      <dgm:spPr/>
      <dgm:t>
        <a:bodyPr/>
        <a:lstStyle/>
        <a:p>
          <a:endParaRPr lang="en-US"/>
        </a:p>
      </dgm:t>
    </dgm:pt>
    <dgm:pt modelId="{AA5D73C9-879D-41DF-A81A-406F03215532}" type="sibTrans" cxnId="{BC1715A4-3E8B-4169-BA5D-1B10FCF92029}">
      <dgm:prSet/>
      <dgm:spPr/>
      <dgm:t>
        <a:bodyPr/>
        <a:lstStyle/>
        <a:p>
          <a:endParaRPr lang="en-US"/>
        </a:p>
      </dgm:t>
    </dgm:pt>
    <dgm:pt modelId="{7AEE2A30-0720-401C-95CF-BEF9C2018940}">
      <dgm:prSet phldrT="[Text]" custT="1"/>
      <dgm:spPr/>
      <dgm:t>
        <a:bodyPr/>
        <a:lstStyle/>
        <a:p>
          <a:pPr algn="ctr"/>
          <a:r>
            <a:rPr lang="en-US" sz="1800" b="1" dirty="0"/>
            <a:t>Future (2018-2024):</a:t>
          </a:r>
        </a:p>
        <a:p>
          <a:pPr algn="l"/>
          <a:r>
            <a:rPr lang="en-US" sz="1600" dirty="0">
              <a:effectLst/>
            </a:rPr>
            <a:t>Increase capacity to 50 students;</a:t>
          </a:r>
        </a:p>
        <a:p>
          <a:pPr algn="l"/>
          <a:r>
            <a:rPr lang="en-US" sz="1600" dirty="0">
              <a:effectLst/>
            </a:rPr>
            <a:t>Graduate 50 pre-licensure students by 2024</a:t>
          </a:r>
          <a:endParaRPr lang="en-US" sz="1600" dirty="0"/>
        </a:p>
      </dgm:t>
    </dgm:pt>
    <dgm:pt modelId="{3BB43777-3F9A-4310-8015-A003986B2842}" type="parTrans" cxnId="{2BCD0E7E-42F5-4597-A766-428632342D62}">
      <dgm:prSet/>
      <dgm:spPr/>
      <dgm:t>
        <a:bodyPr/>
        <a:lstStyle/>
        <a:p>
          <a:endParaRPr lang="en-US"/>
        </a:p>
      </dgm:t>
    </dgm:pt>
    <dgm:pt modelId="{AE54728E-7B9A-4FD1-9631-6F4866C7AA2B}" type="sibTrans" cxnId="{2BCD0E7E-42F5-4597-A766-428632342D62}">
      <dgm:prSet/>
      <dgm:spPr/>
      <dgm:t>
        <a:bodyPr/>
        <a:lstStyle/>
        <a:p>
          <a:endParaRPr lang="en-US"/>
        </a:p>
      </dgm:t>
    </dgm:pt>
    <dgm:pt modelId="{98C30A7F-AA71-41E1-9714-A8A5472370E4}" type="pres">
      <dgm:prSet presAssocID="{45295B36-29E9-4DDC-A879-5DBC52E0D3F9}" presName="CompostProcess" presStyleCnt="0">
        <dgm:presLayoutVars>
          <dgm:dir/>
          <dgm:resizeHandles val="exact"/>
        </dgm:presLayoutVars>
      </dgm:prSet>
      <dgm:spPr/>
    </dgm:pt>
    <dgm:pt modelId="{DEA47C46-986C-4750-A6A7-28699ADC184B}" type="pres">
      <dgm:prSet presAssocID="{45295B36-29E9-4DDC-A879-5DBC52E0D3F9}" presName="arrow" presStyleLbl="bgShp" presStyleIdx="0" presStyleCnt="1"/>
      <dgm:spPr/>
    </dgm:pt>
    <dgm:pt modelId="{6209D5C2-0446-4381-95C9-99751A57518A}" type="pres">
      <dgm:prSet presAssocID="{45295B36-29E9-4DDC-A879-5DBC52E0D3F9}" presName="linearProcess" presStyleCnt="0"/>
      <dgm:spPr/>
    </dgm:pt>
    <dgm:pt modelId="{D51231C0-7ED6-468B-9CB9-917B936A50F4}" type="pres">
      <dgm:prSet presAssocID="{FE5FD718-3A2F-4F43-9303-09E045FAEE68}" presName="textNode" presStyleLbl="node1" presStyleIdx="0" presStyleCnt="3" custScaleY="105770" custLinFactNeighborX="-38278">
        <dgm:presLayoutVars>
          <dgm:bulletEnabled val="1"/>
        </dgm:presLayoutVars>
      </dgm:prSet>
      <dgm:spPr/>
      <dgm:t>
        <a:bodyPr/>
        <a:lstStyle/>
        <a:p>
          <a:endParaRPr lang="en-US"/>
        </a:p>
      </dgm:t>
    </dgm:pt>
    <dgm:pt modelId="{C5451F16-A395-4D00-9305-738BA078821A}" type="pres">
      <dgm:prSet presAssocID="{375E7F0D-DDC2-41E3-B65E-E14C0D057174}" presName="sibTrans" presStyleCnt="0"/>
      <dgm:spPr/>
    </dgm:pt>
    <dgm:pt modelId="{4A74B3F9-65B6-4754-A7EE-2C5BF8DDBBEE}" type="pres">
      <dgm:prSet presAssocID="{89CBDE4D-35F0-4884-8C83-BD2C03B4CB22}" presName="textNode" presStyleLbl="node1" presStyleIdx="1" presStyleCnt="3" custScaleY="118116" custLinFactNeighborX="0">
        <dgm:presLayoutVars>
          <dgm:bulletEnabled val="1"/>
        </dgm:presLayoutVars>
      </dgm:prSet>
      <dgm:spPr/>
      <dgm:t>
        <a:bodyPr/>
        <a:lstStyle/>
        <a:p>
          <a:endParaRPr lang="en-US"/>
        </a:p>
      </dgm:t>
    </dgm:pt>
    <dgm:pt modelId="{D39AA429-9D19-4D67-B8CB-A237B5B82801}" type="pres">
      <dgm:prSet presAssocID="{AA5D73C9-879D-41DF-A81A-406F03215532}" presName="sibTrans" presStyleCnt="0"/>
      <dgm:spPr/>
    </dgm:pt>
    <dgm:pt modelId="{A8C968AE-28B9-4AEA-9F89-C23077BB7BDD}" type="pres">
      <dgm:prSet presAssocID="{7AEE2A30-0720-401C-95CF-BEF9C2018940}" presName="textNode" presStyleLbl="node1" presStyleIdx="2" presStyleCnt="3" custScaleY="154034">
        <dgm:presLayoutVars>
          <dgm:bulletEnabled val="1"/>
        </dgm:presLayoutVars>
      </dgm:prSet>
      <dgm:spPr/>
      <dgm:t>
        <a:bodyPr/>
        <a:lstStyle/>
        <a:p>
          <a:endParaRPr lang="en-US"/>
        </a:p>
      </dgm:t>
    </dgm:pt>
  </dgm:ptLst>
  <dgm:cxnLst>
    <dgm:cxn modelId="{38B30F51-5124-44CB-9B06-355BB4BD60B8}" type="presOf" srcId="{7AEE2A30-0720-401C-95CF-BEF9C2018940}" destId="{A8C968AE-28B9-4AEA-9F89-C23077BB7BDD}" srcOrd="0" destOrd="0" presId="urn:microsoft.com/office/officeart/2005/8/layout/hProcess9"/>
    <dgm:cxn modelId="{4F1D8362-9262-407D-AFC0-C0BF79D447B4}" type="presOf" srcId="{89CBDE4D-35F0-4884-8C83-BD2C03B4CB22}" destId="{4A74B3F9-65B6-4754-A7EE-2C5BF8DDBBEE}" srcOrd="0" destOrd="0" presId="urn:microsoft.com/office/officeart/2005/8/layout/hProcess9"/>
    <dgm:cxn modelId="{2BCD0E7E-42F5-4597-A766-428632342D62}" srcId="{45295B36-29E9-4DDC-A879-5DBC52E0D3F9}" destId="{7AEE2A30-0720-401C-95CF-BEF9C2018940}" srcOrd="2" destOrd="0" parTransId="{3BB43777-3F9A-4310-8015-A003986B2842}" sibTransId="{AE54728E-7B9A-4FD1-9631-6F4866C7AA2B}"/>
    <dgm:cxn modelId="{BC1715A4-3E8B-4169-BA5D-1B10FCF92029}" srcId="{45295B36-29E9-4DDC-A879-5DBC52E0D3F9}" destId="{89CBDE4D-35F0-4884-8C83-BD2C03B4CB22}" srcOrd="1" destOrd="0" parTransId="{88D79D6B-89ED-4DFA-ABC7-E7E760AC6D39}" sibTransId="{AA5D73C9-879D-41DF-A81A-406F03215532}"/>
    <dgm:cxn modelId="{F9BF9B79-4341-422E-80AC-6334F4BD085E}" type="presOf" srcId="{FE5FD718-3A2F-4F43-9303-09E045FAEE68}" destId="{D51231C0-7ED6-468B-9CB9-917B936A50F4}" srcOrd="0" destOrd="0" presId="urn:microsoft.com/office/officeart/2005/8/layout/hProcess9"/>
    <dgm:cxn modelId="{A92F57A9-7DA3-46D6-BD48-780B575CEDB1}" srcId="{45295B36-29E9-4DDC-A879-5DBC52E0D3F9}" destId="{FE5FD718-3A2F-4F43-9303-09E045FAEE68}" srcOrd="0" destOrd="0" parTransId="{D9453ED8-4E43-4FED-A363-026667EBE8F4}" sibTransId="{375E7F0D-DDC2-41E3-B65E-E14C0D057174}"/>
    <dgm:cxn modelId="{F0BDAFC1-A4E7-47FE-9424-BB5168905606}" type="presOf" srcId="{45295B36-29E9-4DDC-A879-5DBC52E0D3F9}" destId="{98C30A7F-AA71-41E1-9714-A8A5472370E4}" srcOrd="0" destOrd="0" presId="urn:microsoft.com/office/officeart/2005/8/layout/hProcess9"/>
    <dgm:cxn modelId="{5AE43EED-92C5-4CAE-8BA8-6E3722449F9C}" type="presParOf" srcId="{98C30A7F-AA71-41E1-9714-A8A5472370E4}" destId="{DEA47C46-986C-4750-A6A7-28699ADC184B}" srcOrd="0" destOrd="0" presId="urn:microsoft.com/office/officeart/2005/8/layout/hProcess9"/>
    <dgm:cxn modelId="{899D03A4-D396-4A99-BF00-07B402F27632}" type="presParOf" srcId="{98C30A7F-AA71-41E1-9714-A8A5472370E4}" destId="{6209D5C2-0446-4381-95C9-99751A57518A}" srcOrd="1" destOrd="0" presId="urn:microsoft.com/office/officeart/2005/8/layout/hProcess9"/>
    <dgm:cxn modelId="{8DC50ECD-0FC4-4F3D-B8EC-9A4CF1D25C89}" type="presParOf" srcId="{6209D5C2-0446-4381-95C9-99751A57518A}" destId="{D51231C0-7ED6-468B-9CB9-917B936A50F4}" srcOrd="0" destOrd="0" presId="urn:microsoft.com/office/officeart/2005/8/layout/hProcess9"/>
    <dgm:cxn modelId="{C996CCAA-193F-4ECB-A82E-C41D70C86554}" type="presParOf" srcId="{6209D5C2-0446-4381-95C9-99751A57518A}" destId="{C5451F16-A395-4D00-9305-738BA078821A}" srcOrd="1" destOrd="0" presId="urn:microsoft.com/office/officeart/2005/8/layout/hProcess9"/>
    <dgm:cxn modelId="{851EA4C0-E44F-46D2-99CC-C38D9C8BAB67}" type="presParOf" srcId="{6209D5C2-0446-4381-95C9-99751A57518A}" destId="{4A74B3F9-65B6-4754-A7EE-2C5BF8DDBBEE}" srcOrd="2" destOrd="0" presId="urn:microsoft.com/office/officeart/2005/8/layout/hProcess9"/>
    <dgm:cxn modelId="{F97F49B5-DCF5-4F27-BBD7-C462D14C3168}" type="presParOf" srcId="{6209D5C2-0446-4381-95C9-99751A57518A}" destId="{D39AA429-9D19-4D67-B8CB-A237B5B82801}" srcOrd="3" destOrd="0" presId="urn:microsoft.com/office/officeart/2005/8/layout/hProcess9"/>
    <dgm:cxn modelId="{BB28C274-5698-4217-A83B-25573F475975}" type="presParOf" srcId="{6209D5C2-0446-4381-95C9-99751A57518A}" destId="{A8C968AE-28B9-4AEA-9F89-C23077BB7BDD}"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47C46-986C-4750-A6A7-28699ADC184B}">
      <dsp:nvSpPr>
        <dsp:cNvPr id="0" name=""/>
        <dsp:cNvSpPr/>
      </dsp:nvSpPr>
      <dsp:spPr>
        <a:xfrm>
          <a:off x="648461" y="0"/>
          <a:ext cx="7349236" cy="4525963"/>
        </a:xfrm>
        <a:prstGeom prst="rightArrow">
          <a:avLst/>
        </a:prstGeom>
        <a:solidFill>
          <a:schemeClr val="dk2">
            <a:tint val="40000"/>
            <a:hueOff val="0"/>
            <a:satOff val="0"/>
            <a:lumOff val="0"/>
            <a:alphaOff val="0"/>
          </a:schemeClr>
        </a:solid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D51231C0-7ED6-468B-9CB9-917B936A50F4}">
      <dsp:nvSpPr>
        <dsp:cNvPr id="0" name=""/>
        <dsp:cNvSpPr/>
      </dsp:nvSpPr>
      <dsp:spPr>
        <a:xfrm>
          <a:off x="0" y="1305559"/>
          <a:ext cx="2609046" cy="1914844"/>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Past (2014-2018): </a:t>
          </a:r>
        </a:p>
        <a:p>
          <a:pPr lvl="0" algn="ctr" defTabSz="800100">
            <a:lnSpc>
              <a:spcPct val="90000"/>
            </a:lnSpc>
            <a:spcBef>
              <a:spcPct val="0"/>
            </a:spcBef>
            <a:spcAft>
              <a:spcPct val="35000"/>
            </a:spcAft>
          </a:pPr>
          <a:r>
            <a:rPr lang="en-US" sz="1600" kern="1200" dirty="0"/>
            <a:t>2014: 18 candidates enrolled (Freshmen/level 1)</a:t>
          </a:r>
        </a:p>
        <a:p>
          <a:pPr lvl="0" algn="ctr" defTabSz="800100">
            <a:lnSpc>
              <a:spcPct val="90000"/>
            </a:lnSpc>
            <a:spcBef>
              <a:spcPct val="0"/>
            </a:spcBef>
            <a:spcAft>
              <a:spcPct val="35000"/>
            </a:spcAft>
          </a:pPr>
          <a:r>
            <a:rPr lang="en-US" sz="1600" kern="1200" dirty="0">
              <a:effectLst/>
            </a:rPr>
            <a:t>2018:  8 first pre-licensure class graduates</a:t>
          </a:r>
          <a:endParaRPr lang="en-US" sz="1600" kern="1200" dirty="0"/>
        </a:p>
      </dsp:txBody>
      <dsp:txXfrm>
        <a:off x="93475" y="1399034"/>
        <a:ext cx="2422096" cy="1727894"/>
      </dsp:txXfrm>
    </dsp:sp>
    <dsp:sp modelId="{4A74B3F9-65B6-4754-A7EE-2C5BF8DDBBEE}">
      <dsp:nvSpPr>
        <dsp:cNvPr id="0" name=""/>
        <dsp:cNvSpPr/>
      </dsp:nvSpPr>
      <dsp:spPr>
        <a:xfrm>
          <a:off x="3018556" y="1193804"/>
          <a:ext cx="2609046" cy="2138354"/>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Present AY 2018-2019:</a:t>
          </a:r>
        </a:p>
        <a:p>
          <a:pPr lvl="0" algn="ctr" defTabSz="800100">
            <a:lnSpc>
              <a:spcPct val="90000"/>
            </a:lnSpc>
            <a:spcBef>
              <a:spcPct val="0"/>
            </a:spcBef>
            <a:spcAft>
              <a:spcPct val="35000"/>
            </a:spcAft>
          </a:pPr>
          <a:r>
            <a:rPr lang="en-US" sz="1600" kern="1200" dirty="0"/>
            <a:t>29 students in level 1</a:t>
          </a:r>
        </a:p>
        <a:p>
          <a:pPr lvl="0" algn="ctr" defTabSz="800100">
            <a:lnSpc>
              <a:spcPct val="90000"/>
            </a:lnSpc>
            <a:spcBef>
              <a:spcPct val="0"/>
            </a:spcBef>
            <a:spcAft>
              <a:spcPct val="35000"/>
            </a:spcAft>
          </a:pPr>
          <a:r>
            <a:rPr lang="en-US" sz="1600" kern="1200" dirty="0"/>
            <a:t>25 students in level 2</a:t>
          </a:r>
        </a:p>
        <a:p>
          <a:pPr lvl="0" algn="ctr" defTabSz="800100">
            <a:lnSpc>
              <a:spcPct val="90000"/>
            </a:lnSpc>
            <a:spcBef>
              <a:spcPct val="0"/>
            </a:spcBef>
            <a:spcAft>
              <a:spcPct val="35000"/>
            </a:spcAft>
          </a:pPr>
          <a:r>
            <a:rPr lang="en-US" sz="1600" kern="1200" dirty="0"/>
            <a:t>20 students in level 3</a:t>
          </a:r>
        </a:p>
        <a:p>
          <a:pPr lvl="0" algn="ctr" defTabSz="800100">
            <a:lnSpc>
              <a:spcPct val="90000"/>
            </a:lnSpc>
            <a:spcBef>
              <a:spcPct val="0"/>
            </a:spcBef>
            <a:spcAft>
              <a:spcPct val="35000"/>
            </a:spcAft>
          </a:pPr>
          <a:r>
            <a:rPr lang="en-US" sz="1600" kern="1200" dirty="0"/>
            <a:t>20 students in level 4</a:t>
          </a:r>
        </a:p>
        <a:p>
          <a:pPr lvl="0" algn="ctr" defTabSz="800100">
            <a:lnSpc>
              <a:spcPct val="90000"/>
            </a:lnSpc>
            <a:spcBef>
              <a:spcPct val="0"/>
            </a:spcBef>
            <a:spcAft>
              <a:spcPct val="35000"/>
            </a:spcAft>
          </a:pPr>
          <a:endParaRPr lang="en-US" sz="1800" kern="1200" dirty="0"/>
        </a:p>
      </dsp:txBody>
      <dsp:txXfrm>
        <a:off x="3122942" y="1298190"/>
        <a:ext cx="2400274" cy="1929582"/>
      </dsp:txXfrm>
    </dsp:sp>
    <dsp:sp modelId="{A8C968AE-28B9-4AEA-9F89-C23077BB7BDD}">
      <dsp:nvSpPr>
        <dsp:cNvPr id="0" name=""/>
        <dsp:cNvSpPr/>
      </dsp:nvSpPr>
      <dsp:spPr>
        <a:xfrm>
          <a:off x="6032891" y="868677"/>
          <a:ext cx="2609046" cy="2788608"/>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t>Future (2018-2024):</a:t>
          </a:r>
        </a:p>
        <a:p>
          <a:pPr lvl="0" algn="l" defTabSz="800100">
            <a:lnSpc>
              <a:spcPct val="90000"/>
            </a:lnSpc>
            <a:spcBef>
              <a:spcPct val="0"/>
            </a:spcBef>
            <a:spcAft>
              <a:spcPct val="35000"/>
            </a:spcAft>
          </a:pPr>
          <a:r>
            <a:rPr lang="en-US" sz="1600" kern="1200" dirty="0">
              <a:effectLst/>
            </a:rPr>
            <a:t>Increase capacity to 50 students;</a:t>
          </a:r>
        </a:p>
        <a:p>
          <a:pPr lvl="0" algn="l" defTabSz="800100">
            <a:lnSpc>
              <a:spcPct val="90000"/>
            </a:lnSpc>
            <a:spcBef>
              <a:spcPct val="0"/>
            </a:spcBef>
            <a:spcAft>
              <a:spcPct val="35000"/>
            </a:spcAft>
          </a:pPr>
          <a:r>
            <a:rPr lang="en-US" sz="1600" kern="1200" dirty="0">
              <a:effectLst/>
            </a:rPr>
            <a:t>Graduate 50 pre-licensure students by 2024</a:t>
          </a:r>
          <a:endParaRPr lang="en-US" sz="1600" kern="1200" dirty="0"/>
        </a:p>
      </dsp:txBody>
      <dsp:txXfrm>
        <a:off x="6160254" y="996040"/>
        <a:ext cx="2354320" cy="253388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F5950-383A-4F38-8F6B-9E9F41B67246}" type="datetimeFigureOut">
              <a:rPr lang="en-US" smtClean="0"/>
              <a:t>4/18/2019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A883B-6953-43B7-9E35-11994AFA1135}" type="slidenum">
              <a:rPr lang="en-US" smtClean="0"/>
              <a:t>‹#›</a:t>
            </a:fld>
            <a:endParaRPr lang="en-US"/>
          </a:p>
        </p:txBody>
      </p:sp>
    </p:spTree>
    <p:extLst>
      <p:ext uri="{BB962C8B-B14F-4D97-AF65-F5344CB8AC3E}">
        <p14:creationId xmlns:p14="http://schemas.microsoft.com/office/powerpoint/2010/main" val="1042083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2 NSP grants:</a:t>
            </a:r>
          </a:p>
          <a:p>
            <a:r>
              <a:rPr lang="en-US" dirty="0"/>
              <a:t>NSP II 2017 (5 year):  Baccalaureate Nursing at Hood College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NSP II 2019 (3 year):  </a:t>
            </a:r>
            <a:r>
              <a:rPr lang="en-US" b="0" i="0" dirty="0"/>
              <a:t>Increasing Capacity for Greater Enrollment in Hood College Nursing Pre-licensure Program</a:t>
            </a:r>
          </a:p>
          <a:p>
            <a:endParaRPr lang="en-US" baseline="0" dirty="0"/>
          </a:p>
          <a:p>
            <a:r>
              <a:rPr lang="en-US" baseline="0" dirty="0"/>
              <a:t>Founding Director, Carol Snapp retired May 2018, Dr. Linda Kennedy hired July 2018</a:t>
            </a:r>
          </a:p>
          <a:p>
            <a:r>
              <a:rPr lang="en-US" baseline="0" dirty="0"/>
              <a:t>I took over as PD for both NSP II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p>
          <a:p>
            <a:endParaRPr lang="en-US" dirty="0"/>
          </a:p>
        </p:txBody>
      </p:sp>
      <p:sp>
        <p:nvSpPr>
          <p:cNvPr id="4" name="Slide Number Placeholder 3"/>
          <p:cNvSpPr>
            <a:spLocks noGrp="1"/>
          </p:cNvSpPr>
          <p:nvPr>
            <p:ph type="sldNum" sz="quarter" idx="10"/>
          </p:nvPr>
        </p:nvSpPr>
        <p:spPr/>
        <p:txBody>
          <a:bodyPr/>
          <a:lstStyle/>
          <a:p>
            <a:fld id="{7F6A883B-6953-43B7-9E35-11994AFA1135}" type="slidenum">
              <a:rPr lang="en-US" smtClean="0"/>
              <a:t>1</a:t>
            </a:fld>
            <a:endParaRPr lang="en-US"/>
          </a:p>
        </p:txBody>
      </p:sp>
    </p:spTree>
    <p:extLst>
      <p:ext uri="{BB962C8B-B14F-4D97-AF65-F5344CB8AC3E}">
        <p14:creationId xmlns:p14="http://schemas.microsoft.com/office/powerpoint/2010/main" val="276616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NSP II 2017:  Baccalaureate</a:t>
            </a:r>
            <a:r>
              <a:rPr lang="en-US" baseline="0" dirty="0"/>
              <a:t> Program at Hood College:</a:t>
            </a:r>
          </a:p>
          <a:p>
            <a:r>
              <a:rPr lang="en-US" baseline="0" dirty="0"/>
              <a:t>Present:  Currently 94 students</a:t>
            </a:r>
          </a:p>
          <a:p>
            <a:endParaRPr lang="en-US" dirty="0"/>
          </a:p>
        </p:txBody>
      </p:sp>
      <p:sp>
        <p:nvSpPr>
          <p:cNvPr id="4" name="Slide Number Placeholder 3"/>
          <p:cNvSpPr>
            <a:spLocks noGrp="1"/>
          </p:cNvSpPr>
          <p:nvPr>
            <p:ph type="sldNum" sz="quarter" idx="10"/>
          </p:nvPr>
        </p:nvSpPr>
        <p:spPr/>
        <p:txBody>
          <a:bodyPr/>
          <a:lstStyle/>
          <a:p>
            <a:fld id="{7F6A883B-6953-43B7-9E35-11994AFA1135}" type="slidenum">
              <a:rPr lang="en-US" smtClean="0"/>
              <a:t>2</a:t>
            </a:fld>
            <a:endParaRPr lang="en-US"/>
          </a:p>
        </p:txBody>
      </p:sp>
    </p:spTree>
    <p:extLst>
      <p:ext uri="{BB962C8B-B14F-4D97-AF65-F5344CB8AC3E}">
        <p14:creationId xmlns:p14="http://schemas.microsoft.com/office/powerpoint/2010/main" val="1259059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Kick-off of our new program—we needed to hire!</a:t>
            </a:r>
          </a:p>
          <a:p>
            <a:pPr marL="0" indent="0">
              <a:buNone/>
            </a:pPr>
            <a:endParaRPr lang="en-US" dirty="0"/>
          </a:p>
          <a:p>
            <a:pPr marL="228600" indent="-228600">
              <a:buAutoNum type="arabicPeriod"/>
            </a:pPr>
            <a:r>
              <a:rPr lang="en-US" dirty="0"/>
              <a:t>Met:  8 graduated and passed NCLEX in 2018.</a:t>
            </a:r>
          </a:p>
          <a:p>
            <a:pPr marL="228600" indent="-228600">
              <a:buAutoNum type="arabicPeriod"/>
            </a:pPr>
            <a:r>
              <a:rPr lang="en-US" dirty="0"/>
              <a:t>3 additional hired (others left) for 2016-2017—including me!</a:t>
            </a:r>
          </a:p>
          <a:p>
            <a:pPr marL="228600" indent="-228600">
              <a:buAutoNum type="arabicPeriod"/>
            </a:pPr>
            <a:r>
              <a:rPr lang="en-US" baseline="0" dirty="0"/>
              <a:t>Hired lab supervisor Jan 2017 (left in summer 2018; new one hired)</a:t>
            </a:r>
          </a:p>
          <a:p>
            <a:pPr marL="0" indent="0">
              <a:buNone/>
            </a:pPr>
            <a:r>
              <a:rPr lang="en-US" baseline="0" dirty="0"/>
              <a:t>4.   Established MOU with FMH to provide Hood with 2 CNS (peds &amp; OB); we “buy out” 10% of their salary or 24 weeks of their time for spring semester.</a:t>
            </a:r>
            <a:endParaRPr lang="en-US" dirty="0"/>
          </a:p>
        </p:txBody>
      </p:sp>
      <p:sp>
        <p:nvSpPr>
          <p:cNvPr id="4" name="Slide Number Placeholder 3"/>
          <p:cNvSpPr>
            <a:spLocks noGrp="1"/>
          </p:cNvSpPr>
          <p:nvPr>
            <p:ph type="sldNum" sz="quarter" idx="10"/>
          </p:nvPr>
        </p:nvSpPr>
        <p:spPr/>
        <p:txBody>
          <a:bodyPr/>
          <a:lstStyle/>
          <a:p>
            <a:fld id="{7F6A883B-6953-43B7-9E35-11994AFA1135}" type="slidenum">
              <a:rPr lang="en-US" smtClean="0"/>
              <a:t>3</a:t>
            </a:fld>
            <a:endParaRPr lang="en-US"/>
          </a:p>
        </p:txBody>
      </p:sp>
    </p:spTree>
    <p:extLst>
      <p:ext uri="{BB962C8B-B14F-4D97-AF65-F5344CB8AC3E}">
        <p14:creationId xmlns:p14="http://schemas.microsoft.com/office/powerpoint/2010/main" val="4059416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03.22.18 dissemination at U of MD conference </a:t>
            </a:r>
          </a:p>
        </p:txBody>
      </p:sp>
      <p:sp>
        <p:nvSpPr>
          <p:cNvPr id="4" name="Slide Number Placeholder 3"/>
          <p:cNvSpPr>
            <a:spLocks noGrp="1"/>
          </p:cNvSpPr>
          <p:nvPr>
            <p:ph type="sldNum" sz="quarter" idx="5"/>
          </p:nvPr>
        </p:nvSpPr>
        <p:spPr/>
        <p:txBody>
          <a:bodyPr/>
          <a:lstStyle/>
          <a:p>
            <a:fld id="{7F6A883B-6953-43B7-9E35-11994AFA1135}" type="slidenum">
              <a:rPr lang="en-US" smtClean="0"/>
              <a:t>4</a:t>
            </a:fld>
            <a:endParaRPr lang="en-US"/>
          </a:p>
        </p:txBody>
      </p:sp>
    </p:spTree>
    <p:extLst>
      <p:ext uri="{BB962C8B-B14F-4D97-AF65-F5344CB8AC3E}">
        <p14:creationId xmlns:p14="http://schemas.microsoft.com/office/powerpoint/2010/main" val="20046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Outcomes:  </a:t>
            </a:r>
            <a:r>
              <a:rPr lang="en-US" sz="1200" dirty="0"/>
              <a:t>MORE faculty, staff &amp; instructors to teach, clinical site options, education/practice partnerships and articulation agreements, students admitted, students graduating.</a:t>
            </a:r>
          </a:p>
          <a:p>
            <a:pPr marL="0" indent="0">
              <a:buNone/>
            </a:pPr>
            <a:endParaRPr lang="en-US" dirty="0"/>
          </a:p>
          <a:p>
            <a:pPr marL="228600" indent="-228600">
              <a:buAutoNum type="arabicPeriod"/>
            </a:pPr>
            <a:r>
              <a:rPr lang="en-US" dirty="0"/>
              <a:t>Met:  hired Jan 2019</a:t>
            </a:r>
          </a:p>
          <a:p>
            <a:pPr marL="228600" indent="-228600">
              <a:buAutoNum type="arabicPeriod"/>
            </a:pPr>
            <a:r>
              <a:rPr lang="en-US" dirty="0"/>
              <a:t>Met:  hired summer 2018</a:t>
            </a:r>
          </a:p>
          <a:p>
            <a:pPr marL="228600" indent="-228600">
              <a:buAutoNum type="arabicPeriod"/>
            </a:pPr>
            <a:r>
              <a:rPr lang="en-US" dirty="0"/>
              <a:t>Met:  6 new hired this year, 6 more to</a:t>
            </a:r>
            <a:r>
              <a:rPr lang="en-US" baseline="0" dirty="0"/>
              <a:t> be hired for fall 2019</a:t>
            </a:r>
          </a:p>
          <a:p>
            <a:pPr marL="0" indent="0">
              <a:buNone/>
            </a:pPr>
            <a:r>
              <a:rPr lang="en-US" baseline="0" dirty="0"/>
              <a:t>4.  Previously mentioned FMH partnership with CNS (</a:t>
            </a:r>
            <a:r>
              <a:rPr lang="en-US" baseline="0" dirty="0" err="1"/>
              <a:t>Peds</a:t>
            </a:r>
            <a:r>
              <a:rPr lang="en-US" baseline="0" dirty="0"/>
              <a:t>/OB NSP II FY 2017); intended to be similar model with mental health &amp; leadership;  objective not met:  Offered to BHU manager in Jan and she turned down; leadership not yet settled, as course has been revised from spring 2018</a:t>
            </a:r>
            <a:endParaRPr lang="en-US" dirty="0"/>
          </a:p>
        </p:txBody>
      </p:sp>
      <p:sp>
        <p:nvSpPr>
          <p:cNvPr id="4" name="Slide Number Placeholder 3"/>
          <p:cNvSpPr>
            <a:spLocks noGrp="1"/>
          </p:cNvSpPr>
          <p:nvPr>
            <p:ph type="sldNum" sz="quarter" idx="10"/>
          </p:nvPr>
        </p:nvSpPr>
        <p:spPr/>
        <p:txBody>
          <a:bodyPr/>
          <a:lstStyle/>
          <a:p>
            <a:fld id="{7F6A883B-6953-43B7-9E35-11994AFA1135}" type="slidenum">
              <a:rPr lang="en-US" smtClean="0"/>
              <a:t>5</a:t>
            </a:fld>
            <a:endParaRPr lang="en-US"/>
          </a:p>
        </p:txBody>
      </p:sp>
    </p:spTree>
    <p:extLst>
      <p:ext uri="{BB962C8B-B14F-4D97-AF65-F5344CB8AC3E}">
        <p14:creationId xmlns:p14="http://schemas.microsoft.com/office/powerpoint/2010/main" val="3176993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in NSP II FY 19 app</a:t>
            </a:r>
          </a:p>
        </p:txBody>
      </p:sp>
      <p:sp>
        <p:nvSpPr>
          <p:cNvPr id="4" name="Slide Number Placeholder 3"/>
          <p:cNvSpPr>
            <a:spLocks noGrp="1"/>
          </p:cNvSpPr>
          <p:nvPr>
            <p:ph type="sldNum" sz="quarter" idx="10"/>
          </p:nvPr>
        </p:nvSpPr>
        <p:spPr/>
        <p:txBody>
          <a:bodyPr/>
          <a:lstStyle/>
          <a:p>
            <a:fld id="{7F6A883B-6953-43B7-9E35-11994AFA1135}" type="slidenum">
              <a:rPr lang="en-US" smtClean="0"/>
              <a:t>6</a:t>
            </a:fld>
            <a:endParaRPr lang="en-US"/>
          </a:p>
        </p:txBody>
      </p:sp>
    </p:spTree>
    <p:extLst>
      <p:ext uri="{BB962C8B-B14F-4D97-AF65-F5344CB8AC3E}">
        <p14:creationId xmlns:p14="http://schemas.microsoft.com/office/powerpoint/2010/main" val="4026086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Presented in NSP II FY 19 app</a:t>
            </a:r>
          </a:p>
        </p:txBody>
      </p:sp>
      <p:sp>
        <p:nvSpPr>
          <p:cNvPr id="4" name="Slide Number Placeholder 3"/>
          <p:cNvSpPr>
            <a:spLocks noGrp="1"/>
          </p:cNvSpPr>
          <p:nvPr>
            <p:ph type="sldNum" sz="quarter" idx="10"/>
          </p:nvPr>
        </p:nvSpPr>
        <p:spPr/>
        <p:txBody>
          <a:bodyPr/>
          <a:lstStyle/>
          <a:p>
            <a:fld id="{7F6A883B-6953-43B7-9E35-11994AFA1135}" type="slidenum">
              <a:rPr lang="en-US" smtClean="0"/>
              <a:t>7</a:t>
            </a:fld>
            <a:endParaRPr lang="en-US"/>
          </a:p>
        </p:txBody>
      </p:sp>
    </p:spTree>
    <p:extLst>
      <p:ext uri="{BB962C8B-B14F-4D97-AF65-F5344CB8AC3E}">
        <p14:creationId xmlns:p14="http://schemas.microsoft.com/office/powerpoint/2010/main" val="826260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part of our grant, but helps to</a:t>
            </a:r>
            <a:r>
              <a:rPr lang="en-US" baseline="0" dirty="0"/>
              <a:t> educate and mentor our Cis</a:t>
            </a:r>
          </a:p>
          <a:p>
            <a:r>
              <a:rPr lang="en-US" baseline="0" dirty="0"/>
              <a:t>Coming to western MD in May!</a:t>
            </a:r>
          </a:p>
          <a:p>
            <a:r>
              <a:rPr lang="en-US" baseline="0" dirty="0"/>
              <a:t>Thanks to Tina Reid, Beverly Payne &amp; Brad Hauck </a:t>
            </a:r>
            <a:r>
              <a:rPr lang="en-US" baseline="0"/>
              <a:t>at Salisbury</a:t>
            </a:r>
            <a:endParaRPr lang="en-US" dirty="0"/>
          </a:p>
        </p:txBody>
      </p:sp>
      <p:sp>
        <p:nvSpPr>
          <p:cNvPr id="4" name="Slide Number Placeholder 3"/>
          <p:cNvSpPr>
            <a:spLocks noGrp="1"/>
          </p:cNvSpPr>
          <p:nvPr>
            <p:ph type="sldNum" sz="quarter" idx="10"/>
          </p:nvPr>
        </p:nvSpPr>
        <p:spPr/>
        <p:txBody>
          <a:bodyPr/>
          <a:lstStyle/>
          <a:p>
            <a:fld id="{7F6A883B-6953-43B7-9E35-11994AFA1135}" type="slidenum">
              <a:rPr lang="en-US" smtClean="0"/>
              <a:t>8</a:t>
            </a:fld>
            <a:endParaRPr lang="en-US"/>
          </a:p>
        </p:txBody>
      </p:sp>
    </p:spTree>
    <p:extLst>
      <p:ext uri="{BB962C8B-B14F-4D97-AF65-F5344CB8AC3E}">
        <p14:creationId xmlns:p14="http://schemas.microsoft.com/office/powerpoint/2010/main" val="105141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A29B87-7B25-7C4B-9928-7F64A088051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1260219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29B87-7B25-7C4B-9928-7F64A088051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862536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29B87-7B25-7C4B-9928-7F64A088051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40552026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A29B87-7B25-7C4B-9928-7F64A088051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341811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A29B87-7B25-7C4B-9928-7F64A088051C}" type="datetimeFigureOut">
              <a:rPr lang="en-US" smtClean="0"/>
              <a:t>4/18/2019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2795626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A29B87-7B25-7C4B-9928-7F64A088051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1646443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A29B87-7B25-7C4B-9928-7F64A088051C}" type="datetimeFigureOut">
              <a:rPr lang="en-US" smtClean="0"/>
              <a:t>4/18/2019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1756906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A29B87-7B25-7C4B-9928-7F64A088051C}" type="datetimeFigureOut">
              <a:rPr lang="en-US" smtClean="0"/>
              <a:t>4/18/2019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324314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A29B87-7B25-7C4B-9928-7F64A088051C}" type="datetimeFigureOut">
              <a:rPr lang="en-US" smtClean="0"/>
              <a:t>4/18/2019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773159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29B87-7B25-7C4B-9928-7F64A088051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4269133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A29B87-7B25-7C4B-9928-7F64A088051C}" type="datetimeFigureOut">
              <a:rPr lang="en-US" smtClean="0"/>
              <a:t>4/18/2019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8CA84-BB03-F148-A954-3338F4087BC3}" type="slidenum">
              <a:rPr lang="en-US" smtClean="0"/>
              <a:t>‹#›</a:t>
            </a:fld>
            <a:endParaRPr lang="en-US"/>
          </a:p>
        </p:txBody>
      </p:sp>
    </p:spTree>
    <p:extLst>
      <p:ext uri="{BB962C8B-B14F-4D97-AF65-F5344CB8AC3E}">
        <p14:creationId xmlns:p14="http://schemas.microsoft.com/office/powerpoint/2010/main" val="364004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A29B87-7B25-7C4B-9928-7F64A088051C}" type="datetimeFigureOut">
              <a:rPr lang="en-US" smtClean="0"/>
              <a:t>4/18/2019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8CA84-BB03-F148-A954-3338F4087BC3}" type="slidenum">
              <a:rPr lang="en-US" smtClean="0"/>
              <a:t>‹#›</a:t>
            </a:fld>
            <a:endParaRPr lang="en-US"/>
          </a:p>
        </p:txBody>
      </p:sp>
    </p:spTree>
    <p:extLst>
      <p:ext uri="{BB962C8B-B14F-4D97-AF65-F5344CB8AC3E}">
        <p14:creationId xmlns:p14="http://schemas.microsoft.com/office/powerpoint/2010/main" val="2683459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2D61F7-40DE-49CA-8741-240E049603A4}"/>
              </a:ext>
            </a:extLst>
          </p:cNvPr>
          <p:cNvSpPr>
            <a:spLocks noGrp="1"/>
          </p:cNvSpPr>
          <p:nvPr>
            <p:ph type="ctrTitle"/>
          </p:nvPr>
        </p:nvSpPr>
        <p:spPr>
          <a:xfrm>
            <a:off x="685800" y="4414837"/>
            <a:ext cx="7772400" cy="741171"/>
          </a:xfrm>
        </p:spPr>
        <p:txBody>
          <a:bodyPr>
            <a:normAutofit fontScale="90000"/>
          </a:bodyPr>
          <a:lstStyle/>
          <a:p>
            <a:r>
              <a:rPr lang="en-US" dirty="0"/>
              <a:t>Hood College Nursing</a:t>
            </a:r>
          </a:p>
        </p:txBody>
      </p:sp>
      <p:sp>
        <p:nvSpPr>
          <p:cNvPr id="3" name="Subtitle 2">
            <a:extLst>
              <a:ext uri="{FF2B5EF4-FFF2-40B4-BE49-F238E27FC236}">
                <a16:creationId xmlns:a16="http://schemas.microsoft.com/office/drawing/2014/main" xmlns="" id="{3A412374-4BE7-4679-8526-47915B755F43}"/>
              </a:ext>
            </a:extLst>
          </p:cNvPr>
          <p:cNvSpPr>
            <a:spLocks noGrp="1"/>
          </p:cNvSpPr>
          <p:nvPr>
            <p:ph type="subTitle" idx="1"/>
          </p:nvPr>
        </p:nvSpPr>
        <p:spPr>
          <a:xfrm>
            <a:off x="1371600" y="4315522"/>
            <a:ext cx="6400800" cy="1564159"/>
          </a:xfrm>
        </p:spPr>
        <p:txBody>
          <a:bodyPr>
            <a:normAutofit fontScale="85000" lnSpcReduction="20000"/>
          </a:bodyPr>
          <a:lstStyle/>
          <a:p>
            <a:pPr>
              <a:lnSpc>
                <a:spcPct val="120000"/>
              </a:lnSpc>
            </a:pPr>
            <a:endParaRPr lang="en-US" dirty="0"/>
          </a:p>
          <a:p>
            <a:pPr>
              <a:lnSpc>
                <a:spcPct val="120000"/>
              </a:lnSpc>
            </a:pPr>
            <a:endParaRPr lang="en-US" dirty="0"/>
          </a:p>
          <a:p>
            <a:pPr>
              <a:lnSpc>
                <a:spcPct val="120000"/>
              </a:lnSpc>
            </a:pPr>
            <a:r>
              <a:rPr lang="en-US" dirty="0"/>
              <a:t>NSP II FY  2017 &amp; 2019</a:t>
            </a:r>
          </a:p>
          <a:p>
            <a:endParaRPr lang="en-US" dirty="0"/>
          </a:p>
        </p:txBody>
      </p:sp>
      <p:pic>
        <p:nvPicPr>
          <p:cNvPr id="1027" name="Picture 3">
            <a:extLst>
              <a:ext uri="{FF2B5EF4-FFF2-40B4-BE49-F238E27FC236}">
                <a16:creationId xmlns:a16="http://schemas.microsoft.com/office/drawing/2014/main" xmlns="" id="{8253CBF9-4307-4F62-A06C-4466AC29DAFC}"/>
              </a:ext>
            </a:extLst>
          </p:cNvPr>
          <p:cNvPicPr>
            <a:picLocks noChangeAspect="1" noChangeArrowheads="1"/>
          </p:cNvPicPr>
          <p:nvPr/>
        </p:nvPicPr>
        <p:blipFill>
          <a:blip r:embed="rId3"/>
          <a:stretch>
            <a:fillRect/>
          </a:stretch>
        </p:blipFill>
        <p:spPr bwMode="auto">
          <a:xfrm>
            <a:off x="203358" y="157163"/>
            <a:ext cx="3048000" cy="2286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xmlns="" id="{A0CEAAC4-322D-41E7-8A14-D323F1AD9297}"/>
              </a:ext>
            </a:extLst>
          </p:cNvPr>
          <p:cNvPicPr>
            <a:picLocks noChangeAspect="1"/>
          </p:cNvPicPr>
          <p:nvPr/>
        </p:nvPicPr>
        <p:blipFill>
          <a:blip r:embed="rId4"/>
          <a:stretch>
            <a:fillRect/>
          </a:stretch>
        </p:blipFill>
        <p:spPr>
          <a:xfrm>
            <a:off x="5500462" y="157163"/>
            <a:ext cx="3440180" cy="2286000"/>
          </a:xfrm>
          <a:prstGeom prst="rect">
            <a:avLst/>
          </a:prstGeom>
        </p:spPr>
      </p:pic>
      <p:pic>
        <p:nvPicPr>
          <p:cNvPr id="1026" name="Picture 2" descr="d649e306-df9d-48ba-8ee9-02269bf76639@prod">
            <a:extLst>
              <a:ext uri="{FF2B5EF4-FFF2-40B4-BE49-F238E27FC236}">
                <a16:creationId xmlns:a16="http://schemas.microsoft.com/office/drawing/2014/main" xmlns="" id="{0B21BF63-59E4-404E-8919-CB7493A077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5155" y="1796921"/>
            <a:ext cx="3291924" cy="246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9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364D0E-D2DC-49EB-B312-01352C74FE01}"/>
              </a:ext>
            </a:extLst>
          </p:cNvPr>
          <p:cNvSpPr>
            <a:spLocks noGrp="1"/>
          </p:cNvSpPr>
          <p:nvPr>
            <p:ph type="title"/>
          </p:nvPr>
        </p:nvSpPr>
        <p:spPr/>
        <p:txBody>
          <a:bodyPr>
            <a:normAutofit fontScale="90000"/>
          </a:bodyPr>
          <a:lstStyle/>
          <a:p>
            <a:r>
              <a:rPr lang="en-US" b="1" dirty="0"/>
              <a:t>Hood College Pre-licensure Nursing Program Timeline</a:t>
            </a:r>
          </a:p>
        </p:txBody>
      </p:sp>
      <p:graphicFrame>
        <p:nvGraphicFramePr>
          <p:cNvPr id="4" name="Content Placeholder 3">
            <a:extLst>
              <a:ext uri="{FF2B5EF4-FFF2-40B4-BE49-F238E27FC236}">
                <a16:creationId xmlns:a16="http://schemas.microsoft.com/office/drawing/2014/main" xmlns="" id="{F6DF528D-E268-4DE7-A81F-6A505C876C60}"/>
              </a:ext>
            </a:extLst>
          </p:cNvPr>
          <p:cNvGraphicFramePr>
            <a:graphicFrameLocks noGrp="1"/>
          </p:cNvGraphicFramePr>
          <p:nvPr>
            <p:ph idx="1"/>
            <p:extLst>
              <p:ext uri="{D42A27DB-BD31-4B8C-83A1-F6EECF244321}">
                <p14:modId xmlns:p14="http://schemas.microsoft.com/office/powerpoint/2010/main" val="1007592827"/>
              </p:ext>
            </p:extLst>
          </p:nvPr>
        </p:nvGraphicFramePr>
        <p:xfrm>
          <a:off x="325120" y="1635760"/>
          <a:ext cx="864616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3654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E3A3C-AC96-49C2-B25B-47374BAAE539}"/>
              </a:ext>
            </a:extLst>
          </p:cNvPr>
          <p:cNvSpPr>
            <a:spLocks noGrp="1"/>
          </p:cNvSpPr>
          <p:nvPr>
            <p:ph type="title"/>
          </p:nvPr>
        </p:nvSpPr>
        <p:spPr>
          <a:xfrm>
            <a:off x="281354" y="274638"/>
            <a:ext cx="8510954" cy="1143000"/>
          </a:xfrm>
        </p:spPr>
        <p:txBody>
          <a:bodyPr>
            <a:normAutofit fontScale="90000"/>
          </a:bodyPr>
          <a:lstStyle/>
          <a:p>
            <a:r>
              <a:rPr lang="en-US" sz="4000" b="1" dirty="0"/>
              <a:t>NSP II FY 2017</a:t>
            </a:r>
            <a:br>
              <a:rPr lang="en-US" sz="4000" b="1" dirty="0"/>
            </a:br>
            <a:r>
              <a:rPr lang="en-US" sz="4000" b="1" dirty="0"/>
              <a:t>Project Goal &amp; Objectives</a:t>
            </a:r>
          </a:p>
        </p:txBody>
      </p:sp>
      <p:sp>
        <p:nvSpPr>
          <p:cNvPr id="3" name="Content Placeholder 2">
            <a:extLst>
              <a:ext uri="{FF2B5EF4-FFF2-40B4-BE49-F238E27FC236}">
                <a16:creationId xmlns:a16="http://schemas.microsoft.com/office/drawing/2014/main" xmlns="" id="{864722E9-DBC5-4DE3-98EF-879887183874}"/>
              </a:ext>
            </a:extLst>
          </p:cNvPr>
          <p:cNvSpPr>
            <a:spLocks noGrp="1"/>
          </p:cNvSpPr>
          <p:nvPr>
            <p:ph idx="1"/>
          </p:nvPr>
        </p:nvSpPr>
        <p:spPr>
          <a:xfrm>
            <a:off x="457200" y="1835206"/>
            <a:ext cx="8229600" cy="3740094"/>
          </a:xfrm>
        </p:spPr>
        <p:txBody>
          <a:bodyPr>
            <a:normAutofit fontScale="70000" lnSpcReduction="20000"/>
          </a:bodyPr>
          <a:lstStyle/>
          <a:p>
            <a:pPr marL="0" indent="0">
              <a:buNone/>
            </a:pPr>
            <a:r>
              <a:rPr lang="en-US" b="1" i="1" dirty="0"/>
              <a:t>Goal:  increase the number of nursing students through recruitment and retention of well qualified students, addition of nurse faculty members and hiring a clinical/laboratory supervisor.</a:t>
            </a:r>
          </a:p>
          <a:p>
            <a:pPr marL="0" indent="0">
              <a:buNone/>
            </a:pPr>
            <a:endParaRPr lang="en-US" b="1" i="1" dirty="0"/>
          </a:p>
          <a:p>
            <a:pPr marL="0" indent="0">
              <a:buNone/>
            </a:pPr>
            <a:r>
              <a:rPr lang="en-US" dirty="0"/>
              <a:t>1.    Graduate nursing students eligible to take the NCLEX-RN.</a:t>
            </a:r>
          </a:p>
          <a:p>
            <a:pPr marL="514350" indent="-514350">
              <a:buAutoNum type="arabicPeriod" startAt="2"/>
            </a:pPr>
            <a:r>
              <a:rPr lang="en-US" dirty="0"/>
              <a:t>Add 2 additional faculty members during the 2016-2017 academic year.</a:t>
            </a:r>
          </a:p>
          <a:p>
            <a:pPr marL="514350" indent="-514350">
              <a:buAutoNum type="arabicPeriod" startAt="2"/>
            </a:pPr>
            <a:r>
              <a:rPr lang="en-US" dirty="0"/>
              <a:t>Enhance clinical education instruction in the nursing laboratory by spring 2017.</a:t>
            </a:r>
          </a:p>
          <a:p>
            <a:pPr marL="514350" indent="-514350">
              <a:buAutoNum type="arabicPeriod" startAt="2"/>
            </a:pPr>
            <a:r>
              <a:rPr lang="en-US" dirty="0"/>
              <a:t>Enhance collaborative efforts with community partners by fall of 2018.</a:t>
            </a:r>
          </a:p>
          <a:p>
            <a:pPr marL="514350" indent="-514350">
              <a:buAutoNum type="arabicPeriod" startAt="2"/>
            </a:pPr>
            <a:endParaRPr lang="en-US" dirty="0"/>
          </a:p>
          <a:p>
            <a:pPr marL="514350" indent="-514350">
              <a:buAutoNum type="arabicPeriod" startAt="2"/>
            </a:pPr>
            <a:endParaRPr lang="en-US" dirty="0"/>
          </a:p>
          <a:p>
            <a:pPr marL="0" indent="0">
              <a:buNone/>
            </a:pPr>
            <a:endParaRPr lang="en-US" dirty="0"/>
          </a:p>
        </p:txBody>
      </p:sp>
    </p:spTree>
    <p:extLst>
      <p:ext uri="{BB962C8B-B14F-4D97-AF65-F5344CB8AC3E}">
        <p14:creationId xmlns:p14="http://schemas.microsoft.com/office/powerpoint/2010/main" val="1126646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A9B6540-C21B-4953-B8A7-E26D0D8A945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2466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E3A3C-AC96-49C2-B25B-47374BAAE539}"/>
              </a:ext>
            </a:extLst>
          </p:cNvPr>
          <p:cNvSpPr>
            <a:spLocks noGrp="1"/>
          </p:cNvSpPr>
          <p:nvPr>
            <p:ph type="title"/>
          </p:nvPr>
        </p:nvSpPr>
        <p:spPr>
          <a:xfrm>
            <a:off x="281354" y="274638"/>
            <a:ext cx="8510954" cy="1143000"/>
          </a:xfrm>
        </p:spPr>
        <p:txBody>
          <a:bodyPr>
            <a:normAutofit fontScale="90000"/>
          </a:bodyPr>
          <a:lstStyle/>
          <a:p>
            <a:r>
              <a:rPr lang="en-US" sz="4000" b="1" dirty="0"/>
              <a:t>NSP II FY 2019 </a:t>
            </a:r>
            <a:br>
              <a:rPr lang="en-US" sz="4000" b="1" dirty="0"/>
            </a:br>
            <a:r>
              <a:rPr lang="en-US" sz="4000" b="1" dirty="0"/>
              <a:t>Project Goal &amp; Objectives</a:t>
            </a:r>
          </a:p>
        </p:txBody>
      </p:sp>
      <p:sp>
        <p:nvSpPr>
          <p:cNvPr id="3" name="Content Placeholder 2">
            <a:extLst>
              <a:ext uri="{FF2B5EF4-FFF2-40B4-BE49-F238E27FC236}">
                <a16:creationId xmlns:a16="http://schemas.microsoft.com/office/drawing/2014/main" xmlns="" id="{864722E9-DBC5-4DE3-98EF-879887183874}"/>
              </a:ext>
            </a:extLst>
          </p:cNvPr>
          <p:cNvSpPr>
            <a:spLocks noGrp="1"/>
          </p:cNvSpPr>
          <p:nvPr>
            <p:ph idx="1"/>
          </p:nvPr>
        </p:nvSpPr>
        <p:spPr>
          <a:xfrm>
            <a:off x="457200" y="1427751"/>
            <a:ext cx="8229600" cy="4695701"/>
          </a:xfrm>
        </p:spPr>
        <p:txBody>
          <a:bodyPr>
            <a:noAutofit/>
          </a:bodyPr>
          <a:lstStyle/>
          <a:p>
            <a:pPr marL="0" indent="0">
              <a:buNone/>
            </a:pPr>
            <a:r>
              <a:rPr lang="en-US" sz="2000" b="1" i="1" dirty="0"/>
              <a:t>Goal:  to increase the number of pre-licensure nursing enrollments and graduates at Hood College.  </a:t>
            </a:r>
          </a:p>
          <a:p>
            <a:pPr marL="0" indent="0">
              <a:buNone/>
            </a:pPr>
            <a:endParaRPr lang="en-US" sz="2000"/>
          </a:p>
          <a:p>
            <a:pPr marL="514350" indent="-514350">
              <a:buFont typeface="+mj-lt"/>
              <a:buAutoNum type="arabicPeriod"/>
            </a:pPr>
            <a:r>
              <a:rPr lang="en-US" sz="2000" dirty="0"/>
              <a:t>Hire one full-time faculty member to teach within the program, as well as focus on building education and practice partnerships and articulation agreements with partners, that would result in recruiting more students into the program.   </a:t>
            </a:r>
          </a:p>
          <a:p>
            <a:pPr marL="514350" indent="-514350">
              <a:buFont typeface="+mj-lt"/>
              <a:buAutoNum type="arabicPeriod"/>
            </a:pPr>
            <a:r>
              <a:rPr lang="en-US" sz="2000" dirty="0"/>
              <a:t>Hire one full-time nursing laboratory and clinical coordinator to coordinate scheduled and open lab sessions and clinical placements.</a:t>
            </a:r>
          </a:p>
          <a:p>
            <a:pPr marL="514350" indent="-514350">
              <a:buFont typeface="+mj-lt"/>
              <a:buAutoNum type="arabicPeriod"/>
            </a:pPr>
            <a:r>
              <a:rPr lang="en-US" sz="2000" dirty="0"/>
              <a:t>Hire twelve additional, part-time clinical adjunct instructors to assist with educating our pre-licensure nursing students in the lab and at clinical sites.  </a:t>
            </a:r>
          </a:p>
          <a:p>
            <a:pPr marL="514350" indent="-514350">
              <a:buFont typeface="+mj-lt"/>
              <a:buAutoNum type="arabicPeriod"/>
            </a:pPr>
            <a:r>
              <a:rPr lang="en-US" sz="2000" dirty="0"/>
              <a:t>Increase the capacity for nursing students through enhanced collaborative efforts with community partners.</a:t>
            </a:r>
          </a:p>
        </p:txBody>
      </p:sp>
    </p:spTree>
    <p:extLst>
      <p:ext uri="{BB962C8B-B14F-4D97-AF65-F5344CB8AC3E}">
        <p14:creationId xmlns:p14="http://schemas.microsoft.com/office/powerpoint/2010/main" val="2058946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C83CA9-DC28-4B3B-BDB3-F9737CF00DBF}"/>
              </a:ext>
            </a:extLst>
          </p:cNvPr>
          <p:cNvSpPr>
            <a:spLocks noGrp="1"/>
          </p:cNvSpPr>
          <p:nvPr>
            <p:ph type="title"/>
          </p:nvPr>
        </p:nvSpPr>
        <p:spPr>
          <a:xfrm>
            <a:off x="145073" y="219041"/>
            <a:ext cx="8853854" cy="1143000"/>
          </a:xfrm>
        </p:spPr>
        <p:txBody>
          <a:bodyPr>
            <a:noAutofit/>
          </a:bodyPr>
          <a:lstStyle/>
          <a:p>
            <a:r>
              <a:rPr lang="en-US" sz="3400" b="1" dirty="0"/>
              <a:t>Projected Growth in Nursing Laboratory Needs</a:t>
            </a:r>
          </a:p>
        </p:txBody>
      </p:sp>
      <p:graphicFrame>
        <p:nvGraphicFramePr>
          <p:cNvPr id="4" name="Content Placeholder 3">
            <a:extLst>
              <a:ext uri="{FF2B5EF4-FFF2-40B4-BE49-F238E27FC236}">
                <a16:creationId xmlns:a16="http://schemas.microsoft.com/office/drawing/2014/main" xmlns="" id="{5D2712DA-9516-410A-88DA-9A50D388CCDD}"/>
              </a:ext>
            </a:extLst>
          </p:cNvPr>
          <p:cNvGraphicFramePr>
            <a:graphicFrameLocks noGrp="1"/>
          </p:cNvGraphicFramePr>
          <p:nvPr>
            <p:ph idx="1"/>
            <p:extLst>
              <p:ext uri="{D42A27DB-BD31-4B8C-83A1-F6EECF244321}">
                <p14:modId xmlns:p14="http://schemas.microsoft.com/office/powerpoint/2010/main" val="3711116311"/>
              </p:ext>
            </p:extLst>
          </p:nvPr>
        </p:nvGraphicFramePr>
        <p:xfrm>
          <a:off x="348290" y="1407921"/>
          <a:ext cx="8447420" cy="4569133"/>
        </p:xfrm>
        <a:graphic>
          <a:graphicData uri="http://schemas.openxmlformats.org/drawingml/2006/table">
            <a:tbl>
              <a:tblPr firstRow="1" firstCol="1" bandRow="1">
                <a:tableStyleId>{5940675A-B579-460E-94D1-54222C63F5DA}</a:tableStyleId>
              </a:tblPr>
              <a:tblGrid>
                <a:gridCol w="2891999">
                  <a:extLst>
                    <a:ext uri="{9D8B030D-6E8A-4147-A177-3AD203B41FA5}">
                      <a16:colId xmlns:a16="http://schemas.microsoft.com/office/drawing/2014/main" xmlns="" val="3480888731"/>
                    </a:ext>
                  </a:extLst>
                </a:gridCol>
                <a:gridCol w="2970600">
                  <a:extLst>
                    <a:ext uri="{9D8B030D-6E8A-4147-A177-3AD203B41FA5}">
                      <a16:colId xmlns:a16="http://schemas.microsoft.com/office/drawing/2014/main" xmlns="" val="1471872996"/>
                    </a:ext>
                  </a:extLst>
                </a:gridCol>
                <a:gridCol w="2584821">
                  <a:extLst>
                    <a:ext uri="{9D8B030D-6E8A-4147-A177-3AD203B41FA5}">
                      <a16:colId xmlns:a16="http://schemas.microsoft.com/office/drawing/2014/main" xmlns="" val="1682950412"/>
                    </a:ext>
                  </a:extLst>
                </a:gridCol>
              </a:tblGrid>
              <a:tr h="890676">
                <a:tc>
                  <a:txBody>
                    <a:bodyPr/>
                    <a:lstStyle/>
                    <a:p>
                      <a:pPr marL="0" marR="0" algn="ctr">
                        <a:spcBef>
                          <a:spcPts val="0"/>
                        </a:spcBef>
                        <a:spcAft>
                          <a:spcPts val="0"/>
                        </a:spcAft>
                      </a:pPr>
                      <a:r>
                        <a:rPr lang="en-US" sz="1600" b="1">
                          <a:effectLst/>
                        </a:rPr>
                        <a:t>Semester</a:t>
                      </a:r>
                      <a:endParaRPr lang="en-US" sz="1600" b="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a:effectLst/>
                        </a:rPr>
                        <a:t>Courses offered with a weekly lab component</a:t>
                      </a:r>
                      <a:endParaRPr lang="en-US" sz="1600" b="1">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600" b="1" dirty="0">
                          <a:effectLst/>
                        </a:rPr>
                        <a:t># of students enrolled in course with weekly lab component </a:t>
                      </a:r>
                      <a:endParaRPr lang="en-US" sz="16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1796802582"/>
                  </a:ext>
                </a:extLst>
              </a:tr>
              <a:tr h="545789">
                <a:tc>
                  <a:txBody>
                    <a:bodyPr/>
                    <a:lstStyle/>
                    <a:p>
                      <a:pPr marL="0" marR="0">
                        <a:spcBef>
                          <a:spcPts val="0"/>
                        </a:spcBef>
                        <a:spcAft>
                          <a:spcPts val="0"/>
                        </a:spcAft>
                      </a:pPr>
                      <a:r>
                        <a:rPr lang="en-US" sz="1600">
                          <a:effectLst/>
                        </a:rPr>
                        <a:t>Spring 2017</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Adult Health I, Pediatric Nursing, Maternity Nursing</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39</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1855705547"/>
                  </a:ext>
                </a:extLst>
              </a:tr>
              <a:tr h="1020545">
                <a:tc>
                  <a:txBody>
                    <a:bodyPr/>
                    <a:lstStyle/>
                    <a:p>
                      <a:pPr marL="0" marR="0">
                        <a:spcBef>
                          <a:spcPts val="0"/>
                        </a:spcBef>
                        <a:spcAft>
                          <a:spcPts val="0"/>
                        </a:spcAft>
                      </a:pPr>
                      <a:r>
                        <a:rPr lang="en-US" sz="1600" dirty="0">
                          <a:effectLst/>
                        </a:rPr>
                        <a:t>Fall 2017</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Health Assessment, Medication Administration, Fundamentals, Adult Health II, Adult Health III</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104</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2110052240"/>
                  </a:ext>
                </a:extLst>
              </a:tr>
              <a:tr h="545789">
                <a:tc>
                  <a:txBody>
                    <a:bodyPr/>
                    <a:lstStyle/>
                    <a:p>
                      <a:pPr marL="0" marR="0">
                        <a:spcBef>
                          <a:spcPts val="0"/>
                        </a:spcBef>
                        <a:spcAft>
                          <a:spcPts val="0"/>
                        </a:spcAft>
                      </a:pPr>
                      <a:r>
                        <a:rPr lang="en-US" sz="1600">
                          <a:effectLst/>
                        </a:rPr>
                        <a:t>Spring 2018</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Adult Health I, Pediatric Nursing, Maternity Nursing</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66</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4238311188"/>
                  </a:ext>
                </a:extLst>
              </a:tr>
              <a:tr h="1020545">
                <a:tc>
                  <a:txBody>
                    <a:bodyPr/>
                    <a:lstStyle/>
                    <a:p>
                      <a:pPr marL="0" marR="0">
                        <a:spcBef>
                          <a:spcPts val="0"/>
                        </a:spcBef>
                        <a:spcAft>
                          <a:spcPts val="0"/>
                        </a:spcAft>
                      </a:pPr>
                      <a:r>
                        <a:rPr lang="en-US" sz="1600" dirty="0">
                          <a:effectLst/>
                        </a:rPr>
                        <a:t>Fall 2018</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Health Assessment, Medication Administration, Fundamentals, Adult Health II, Adult Health III</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136</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2234027979"/>
                  </a:ext>
                </a:extLst>
              </a:tr>
              <a:tr h="545789">
                <a:tc>
                  <a:txBody>
                    <a:bodyPr/>
                    <a:lstStyle/>
                    <a:p>
                      <a:pPr marL="0" marR="0">
                        <a:spcBef>
                          <a:spcPts val="0"/>
                        </a:spcBef>
                        <a:spcAft>
                          <a:spcPts val="0"/>
                        </a:spcAft>
                      </a:pPr>
                      <a:r>
                        <a:rPr lang="en-US" sz="1600">
                          <a:effectLst/>
                        </a:rPr>
                        <a:t>Spring 2019</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Adult Health I, Pediatric Nursing, Maternity Nursing</a:t>
                      </a:r>
                      <a:endParaRPr lang="en-US" sz="16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82</a:t>
                      </a:r>
                      <a:endParaRPr lang="en-US" sz="16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xmlns="" val="3972807465"/>
                  </a:ext>
                </a:extLst>
              </a:tr>
            </a:tbl>
          </a:graphicData>
        </a:graphic>
      </p:graphicFrame>
    </p:spTree>
    <p:extLst>
      <p:ext uri="{BB962C8B-B14F-4D97-AF65-F5344CB8AC3E}">
        <p14:creationId xmlns:p14="http://schemas.microsoft.com/office/powerpoint/2010/main" val="702683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B48862-2E55-43BB-9B21-3D8266542F52}"/>
              </a:ext>
            </a:extLst>
          </p:cNvPr>
          <p:cNvSpPr>
            <a:spLocks noGrp="1"/>
          </p:cNvSpPr>
          <p:nvPr>
            <p:ph type="title"/>
          </p:nvPr>
        </p:nvSpPr>
        <p:spPr/>
        <p:txBody>
          <a:bodyPr>
            <a:normAutofit fontScale="90000"/>
          </a:bodyPr>
          <a:lstStyle/>
          <a:p>
            <a:r>
              <a:rPr lang="en-US" b="1" dirty="0"/>
              <a:t>Projected Growth in </a:t>
            </a:r>
            <a:br>
              <a:rPr lang="en-US" b="1" dirty="0"/>
            </a:br>
            <a:r>
              <a:rPr lang="en-US" b="1" dirty="0"/>
              <a:t>Clinical Adjunct Needs 2016-2022</a:t>
            </a:r>
          </a:p>
        </p:txBody>
      </p:sp>
      <p:graphicFrame>
        <p:nvGraphicFramePr>
          <p:cNvPr id="7" name="Content Placeholder 6">
            <a:extLst>
              <a:ext uri="{FF2B5EF4-FFF2-40B4-BE49-F238E27FC236}">
                <a16:creationId xmlns:a16="http://schemas.microsoft.com/office/drawing/2014/main" xmlns="" id="{3EDDA322-ED4C-455D-9F40-DA3CD237B685}"/>
              </a:ext>
            </a:extLst>
          </p:cNvPr>
          <p:cNvGraphicFramePr>
            <a:graphicFrameLocks noGrp="1"/>
          </p:cNvGraphicFramePr>
          <p:nvPr>
            <p:ph idx="1"/>
            <p:extLst>
              <p:ext uri="{D42A27DB-BD31-4B8C-83A1-F6EECF244321}">
                <p14:modId xmlns:p14="http://schemas.microsoft.com/office/powerpoint/2010/main" val="3578297903"/>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51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Hood Partnership with ES-FAMI</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413" y="1417638"/>
            <a:ext cx="6779928" cy="4525963"/>
          </a:xfrm>
        </p:spPr>
      </p:pic>
    </p:spTree>
    <p:extLst>
      <p:ext uri="{BB962C8B-B14F-4D97-AF65-F5344CB8AC3E}">
        <p14:creationId xmlns:p14="http://schemas.microsoft.com/office/powerpoint/2010/main" val="323169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927</TotalTime>
  <Words>699</Words>
  <Application>Microsoft Office PowerPoint</Application>
  <PresentationFormat>On-screen Show (4:3)</PresentationFormat>
  <Paragraphs>86</Paragraphs>
  <Slides>8</Slides>
  <Notes>8</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Hood College Nursing</vt:lpstr>
      <vt:lpstr>Hood College Pre-licensure Nursing Program Timeline</vt:lpstr>
      <vt:lpstr>NSP II FY 2017 Project Goal &amp; Objectives</vt:lpstr>
      <vt:lpstr>PowerPoint Presentation</vt:lpstr>
      <vt:lpstr>NSP II FY 2019  Project Goal &amp; Objectives</vt:lpstr>
      <vt:lpstr>Projected Growth in Nursing Laboratory Needs</vt:lpstr>
      <vt:lpstr>Projected Growth in  Clinical Adjunct Needs 2016-2022</vt:lpstr>
      <vt:lpstr>Hood Partnership with ES-FAMI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Kit</dc:creator>
  <cp:lastModifiedBy>Kimberly Ford</cp:lastModifiedBy>
  <cp:revision>18</cp:revision>
  <dcterms:created xsi:type="dcterms:W3CDTF">2016-05-27T15:36:00Z</dcterms:created>
  <dcterms:modified xsi:type="dcterms:W3CDTF">2019-04-18T17:37:39Z</dcterms:modified>
</cp:coreProperties>
</file>