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3" r:id="rId3"/>
    <p:sldId id="320" r:id="rId4"/>
    <p:sldId id="330" r:id="rId5"/>
    <p:sldId id="318" r:id="rId6"/>
    <p:sldId id="332" r:id="rId7"/>
    <p:sldId id="298" r:id="rId8"/>
    <p:sldId id="317" r:id="rId9"/>
    <p:sldId id="333" r:id="rId10"/>
    <p:sldId id="311" r:id="rId11"/>
    <p:sldId id="328" r:id="rId12"/>
    <p:sldId id="329" r:id="rId13"/>
    <p:sldId id="331" r:id="rId14"/>
    <p:sldId id="303" r:id="rId15"/>
    <p:sldId id="299" r:id="rId16"/>
    <p:sldId id="307" r:id="rId17"/>
    <p:sldId id="304" r:id="rId18"/>
    <p:sldId id="291" r:id="rId19"/>
    <p:sldId id="334" r:id="rId20"/>
    <p:sldId id="315" r:id="rId21"/>
    <p:sldId id="292" r:id="rId22"/>
    <p:sldId id="288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" panose="020B0604020202020204" pitchFamily="34" charset="0"/>
        <a:ea typeface="MS Pゴシック" pitchFamily="-9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" panose="020B0604020202020204" pitchFamily="34" charset="0"/>
        <a:ea typeface="MS Pゴシック" pitchFamily="-9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" panose="020B0604020202020204" pitchFamily="34" charset="0"/>
        <a:ea typeface="MS Pゴシック" pitchFamily="-9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" panose="020B0604020202020204" pitchFamily="34" charset="0"/>
        <a:ea typeface="MS Pゴシック" pitchFamily="-9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elvetica" panose="020B0604020202020204" pitchFamily="34" charset="0"/>
        <a:ea typeface="MS Pゴシック" pitchFamily="-92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Helvetica" panose="020B0604020202020204" pitchFamily="34" charset="0"/>
        <a:ea typeface="MS Pゴシック" pitchFamily="-92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Helvetica" panose="020B0604020202020204" pitchFamily="34" charset="0"/>
        <a:ea typeface="MS Pゴシック" pitchFamily="-92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Helvetica" panose="020B0604020202020204" pitchFamily="34" charset="0"/>
        <a:ea typeface="MS Pゴシック" pitchFamily="-92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Helvetica" panose="020B0604020202020204" pitchFamily="34" charset="0"/>
        <a:ea typeface="MS Pゴシック" pitchFamily="-9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DCAB"/>
    <a:srgbClr val="FFFFFF"/>
    <a:srgbClr val="F8F8F8"/>
    <a:srgbClr val="E6E9F0"/>
    <a:srgbClr val="E8EBF2"/>
    <a:srgbClr val="3427D9"/>
    <a:srgbClr val="D1958D"/>
    <a:srgbClr val="FDE9C8"/>
    <a:srgbClr val="C58587"/>
    <a:srgbClr val="FDE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68" autoAdjust="0"/>
  </p:normalViewPr>
  <p:slideViewPr>
    <p:cSldViewPr>
      <p:cViewPr>
        <p:scale>
          <a:sx n="76" d="100"/>
          <a:sy n="76" d="100"/>
        </p:scale>
        <p:origin x="-89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5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18802-2C60-486C-B02C-1BFAA0AECB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009A9F-6D52-4100-9BF0-9A450DB3C182}">
      <dgm:prSet/>
      <dgm:spPr/>
      <dgm:t>
        <a:bodyPr/>
        <a:lstStyle/>
        <a:p>
          <a:pPr algn="ctr" rtl="0"/>
          <a:r>
            <a:rPr lang="en-US" dirty="0" smtClean="0">
              <a:solidFill>
                <a:srgbClr val="663300"/>
              </a:solidFill>
              <a:latin typeface="Bahnschrift Light"/>
            </a:rPr>
            <a:t>UNDER CONSTRUCTION</a:t>
          </a:r>
          <a:endParaRPr lang="en-US" dirty="0">
            <a:solidFill>
              <a:srgbClr val="663300"/>
            </a:solidFill>
            <a:latin typeface="Bahnschrift Light"/>
          </a:endParaRPr>
        </a:p>
      </dgm:t>
    </dgm:pt>
    <dgm:pt modelId="{167BAA5B-5E40-4224-96C2-34329C83D17C}" type="parTrans" cxnId="{5E5534E7-4F87-4584-95E9-1F456F96F7CF}">
      <dgm:prSet/>
      <dgm:spPr/>
      <dgm:t>
        <a:bodyPr/>
        <a:lstStyle/>
        <a:p>
          <a:endParaRPr lang="en-US"/>
        </a:p>
      </dgm:t>
    </dgm:pt>
    <dgm:pt modelId="{FF3ACDAC-E18C-48E8-9941-92153006D24B}" type="sibTrans" cxnId="{5E5534E7-4F87-4584-95E9-1F456F96F7CF}">
      <dgm:prSet/>
      <dgm:spPr/>
      <dgm:t>
        <a:bodyPr/>
        <a:lstStyle/>
        <a:p>
          <a:endParaRPr lang="en-US"/>
        </a:p>
      </dgm:t>
    </dgm:pt>
    <dgm:pt modelId="{7874BE58-0660-43F7-8751-1172DE9EF5A0}" type="pres">
      <dgm:prSet presAssocID="{D3018802-2C60-486C-B02C-1BFAA0AECB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12B050-E614-48F3-BF25-96F8A674FA91}" type="pres">
      <dgm:prSet presAssocID="{E4009A9F-6D52-4100-9BF0-9A450DB3C1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534E7-4F87-4584-95E9-1F456F96F7CF}" srcId="{D3018802-2C60-486C-B02C-1BFAA0AECB7D}" destId="{E4009A9F-6D52-4100-9BF0-9A450DB3C182}" srcOrd="0" destOrd="0" parTransId="{167BAA5B-5E40-4224-96C2-34329C83D17C}" sibTransId="{FF3ACDAC-E18C-48E8-9941-92153006D24B}"/>
    <dgm:cxn modelId="{63D8F24B-9EFB-414B-9E9C-A7DD31F070A7}" type="presOf" srcId="{D3018802-2C60-486C-B02C-1BFAA0AECB7D}" destId="{7874BE58-0660-43F7-8751-1172DE9EF5A0}" srcOrd="0" destOrd="0" presId="urn:microsoft.com/office/officeart/2005/8/layout/vList2"/>
    <dgm:cxn modelId="{12028C91-0D02-459E-BE66-38C43843567A}" type="presOf" srcId="{E4009A9F-6D52-4100-9BF0-9A450DB3C182}" destId="{0C12B050-E614-48F3-BF25-96F8A674FA91}" srcOrd="0" destOrd="0" presId="urn:microsoft.com/office/officeart/2005/8/layout/vList2"/>
    <dgm:cxn modelId="{F29EB456-EB0D-4D00-8B91-19C9E23C8F20}" type="presParOf" srcId="{7874BE58-0660-43F7-8751-1172DE9EF5A0}" destId="{0C12B050-E614-48F3-BF25-96F8A674FA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Marketing presentation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D4E79F-3DB3-49B9-8613-65481CD67C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096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7F2486-62F4-4E8F-9B79-14C4E22070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2340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7A7C26-73B1-44B6-9ADA-A2A9B89792A6}" type="slidenum">
              <a:rPr kumimoji="0" lang="en-US" altLang="en-US" smtClean="0">
                <a:latin typeface="Times New Roman" panose="02020603050405020304" pitchFamily="18" charset="0"/>
                <a:ea typeface="MS Pゴシック" pitchFamily="-92" charset="-128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 dirty="0" smtClean="0">
              <a:latin typeface="Times New Roman" panose="02020603050405020304" pitchFamily="18" charset="0"/>
              <a:ea typeface="MS Pゴシック" pitchFamily="-92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3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interactions-Nurse to Patient/Family, Nurse to Nurse or Other Health Professional, Superior to Subordinate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F2486-62F4-4E8F-9B79-14C4E220705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394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4FDEA2-96F0-4C16-B86B-4E3FB5E65098}" type="slidenum">
              <a:rPr kumimoji="0" lang="en-US" altLang="en-US" smtClean="0">
                <a:latin typeface="Times New Roman" panose="02020603050405020304" pitchFamily="18" charset="0"/>
                <a:ea typeface="MS Pゴシック" pitchFamily="-92" charset="-128"/>
              </a:rPr>
              <a:pPr>
                <a:spcBef>
                  <a:spcPct val="0"/>
                </a:spcBef>
              </a:pPr>
              <a:t>22</a:t>
            </a:fld>
            <a:endParaRPr kumimoji="0" lang="en-US" altLang="en-US" smtClean="0">
              <a:latin typeface="Times New Roman" panose="02020603050405020304" pitchFamily="18" charset="0"/>
              <a:ea typeface="MS Pゴシック" pitchFamily="-92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7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B188-C2A6-4C99-8A5E-ABC9367044D5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F670-75AE-4EA6-8840-AA666DD86C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934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14ED-F75D-49BD-A730-58C70F85DF50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F9339-D8A9-49F6-BDD4-1AF3DE9E29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01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5278-D258-4F82-812D-7C03EE56C470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7C0E-0F53-4D67-882C-3E7BB94A9E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298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2EE-891F-4514-BBF8-9254ACF264B0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D417-85DE-4927-AA69-31485C75B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35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23C4-1DD1-4DC5-9B76-1393ACCCE01B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4D2C-F9B8-4537-9D93-3EBA2611DE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52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9B7A-5A08-45B2-8C4F-7A0272A928FD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099D-E392-40C5-B613-B856C1A229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175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428C9-94C4-4C7E-A677-15DE739EAAD3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C843-6322-4EA2-9AB3-50002CF02D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567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0A9F-1939-495A-8049-75F011105DAE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052A-7267-49BE-8E30-B3392DFD3D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15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8887A-2CBB-47E1-9423-BC2118D1FD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48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083E-D806-47D4-BB18-D356E8758D3F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63A6-F049-4D65-8BAF-DE634EC2FF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616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ACB2-990B-40C3-8FC5-B5373182C421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F6EA-73E2-41DE-B213-A230B1FC82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212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EECEDBD-172A-4618-B6EE-7E32314032B7}" type="datetime1">
              <a:rPr lang="en-US" altLang="en-US"/>
              <a:pPr>
                <a:defRPr/>
              </a:pPr>
              <a:t>4/18/2019</a:t>
            </a:fld>
            <a:endParaRPr lang="en-US" alt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AA1BB6-1A06-4E97-A473-C321144195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7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B4657-2C82-4B86-B9EE-EC4D0608706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2743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993300"/>
                </a:solidFill>
                <a:latin typeface="Bahnschrift Light" panose="020B0502040204020203" pitchFamily="34" charset="0"/>
              </a:rPr>
              <a:t>TOOLKITS FOR NURSING LEADERSHIP DEVELOPMENT</a:t>
            </a:r>
            <a:r>
              <a:rPr lang="en-US" altLang="en-US" sz="3600" dirty="0" smtClean="0">
                <a:solidFill>
                  <a:srgbClr val="993300"/>
                </a:solidFill>
              </a:rPr>
              <a:t/>
            </a:r>
            <a:br>
              <a:rPr lang="en-US" altLang="en-US" sz="3600" dirty="0" smtClean="0">
                <a:solidFill>
                  <a:srgbClr val="993300"/>
                </a:solidFill>
              </a:rPr>
            </a:br>
            <a:r>
              <a:rPr lang="en-US" altLang="en-US" sz="3600" dirty="0" smtClean="0">
                <a:solidFill>
                  <a:srgbClr val="993300"/>
                </a:solidFill>
              </a:rPr>
              <a:t/>
            </a:r>
            <a:br>
              <a:rPr lang="en-US" altLang="en-US" sz="3600" dirty="0" smtClean="0">
                <a:solidFill>
                  <a:srgbClr val="993300"/>
                </a:solidFill>
              </a:rPr>
            </a:br>
            <a:r>
              <a:rPr lang="en-US" altLang="en-US" sz="2800" dirty="0" smtClean="0">
                <a:solidFill>
                  <a:srgbClr val="993300"/>
                </a:solidFill>
                <a:latin typeface="Bahnschrift" panose="020B0502040204020203" pitchFamily="34" charset="0"/>
              </a:rPr>
              <a:t>MHEC NSP II Project Director’s Meeting </a:t>
            </a:r>
            <a:endParaRPr lang="en-US" altLang="en-US" sz="2800" dirty="0" smtClean="0">
              <a:latin typeface="Bahnschrift" panose="020B0502040204020203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876800"/>
            <a:ext cx="6400800" cy="12954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993300"/>
                </a:solidFill>
                <a:latin typeface="Bahnschrift" panose="020B0502040204020203" pitchFamily="34" charset="0"/>
              </a:rPr>
              <a:t>March 8, 2019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400" dirty="0">
              <a:solidFill>
                <a:srgbClr val="993300"/>
              </a:solidFill>
              <a:latin typeface="Bahnschrift" panose="020B0502040204020203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Bahnschrift" panose="020B0502040204020203" pitchFamily="34" charset="0"/>
              </a:rPr>
              <a:t>NSP II  </a:t>
            </a:r>
            <a:r>
              <a:rPr lang="en-US" sz="2400" b="1" dirty="0" smtClean="0">
                <a:latin typeface="Bahnschrift" panose="020B0502040204020203" pitchFamily="34" charset="0"/>
              </a:rPr>
              <a:t> 18-120</a:t>
            </a:r>
            <a:endParaRPr lang="en-US" sz="2400" dirty="0">
              <a:solidFill>
                <a:srgbClr val="993300"/>
              </a:solidFill>
              <a:latin typeface="Bahnschrift" panose="020B0502040204020203" pitchFamily="34" charset="0"/>
            </a:endParaRPr>
          </a:p>
        </p:txBody>
      </p:sp>
      <p:pic>
        <p:nvPicPr>
          <p:cNvPr id="5125" name="Picture 9" descr="SU logo 2001-All PMS188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2820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>
            <a:fillRect/>
          </a:stretch>
        </p:blipFill>
        <p:spPr bwMode="auto">
          <a:xfrm>
            <a:off x="-304800" y="352425"/>
            <a:ext cx="33829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5EA4C1-694C-456C-94A3-B4A54CEA6E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8077200" cy="69865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Bahnschrift Light" panose="020B0502040204020203" pitchFamily="34" charset="0"/>
              </a:rPr>
              <a:t>Year One </a:t>
            </a:r>
            <a:r>
              <a:rPr lang="en-US" sz="4000" dirty="0" smtClean="0">
                <a:latin typeface="Bahnschrift Light" panose="020B0502040204020203" pitchFamily="34" charset="0"/>
              </a:rPr>
              <a:t>Successes-(2017-18)</a:t>
            </a:r>
            <a:r>
              <a:rPr lang="en-US" sz="3200" dirty="0" smtClean="0">
                <a:latin typeface="Bahnschrift Light" panose="020B0502040204020203" pitchFamily="34" charset="0"/>
              </a:rPr>
              <a:t>:</a:t>
            </a:r>
            <a:endParaRPr lang="en-US" sz="3200" dirty="0">
              <a:latin typeface="Bahnschrift Light" panose="020B0502040204020203" pitchFamily="34" charset="0"/>
            </a:endParaRPr>
          </a:p>
          <a:p>
            <a:pPr>
              <a:defRPr/>
            </a:pP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Bahnschrift Light" panose="020B0502040204020203" pitchFamily="34" charset="0"/>
              </a:rPr>
              <a:t>Developed grant team of toolkit coordinators and subject matter experts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Bahnschrift Light" panose="020B0502040204020203" pitchFamily="34" charset="0"/>
              </a:rPr>
              <a:t>Integrated activities </a:t>
            </a:r>
            <a:r>
              <a:rPr lang="en-US" dirty="0">
                <a:latin typeface="Bahnschrift Light" panose="020B0502040204020203" pitchFamily="34" charset="0"/>
              </a:rPr>
              <a:t>to foster development </a:t>
            </a:r>
            <a:r>
              <a:rPr lang="en-US" dirty="0" smtClean="0">
                <a:latin typeface="Bahnschrift Light" panose="020B0502040204020203" pitchFamily="34" charset="0"/>
              </a:rPr>
              <a:t>of leadership </a:t>
            </a:r>
            <a:r>
              <a:rPr lang="en-US" dirty="0">
                <a:latin typeface="Bahnschrift Light" panose="020B0502040204020203" pitchFamily="34" charset="0"/>
              </a:rPr>
              <a:t>skills (</a:t>
            </a:r>
            <a:r>
              <a:rPr lang="en-US" dirty="0" smtClean="0">
                <a:latin typeface="Bahnschrift Light" panose="020B0502040204020203" pitchFamily="34" charset="0"/>
              </a:rPr>
              <a:t>collaboration and </a:t>
            </a:r>
            <a:r>
              <a:rPr lang="en-US" dirty="0">
                <a:latin typeface="Bahnschrift Light" panose="020B0502040204020203" pitchFamily="34" charset="0"/>
              </a:rPr>
              <a:t>conflict </a:t>
            </a:r>
            <a:r>
              <a:rPr lang="en-US" dirty="0" smtClean="0">
                <a:latin typeface="Bahnschrift Light" panose="020B0502040204020203" pitchFamily="34" charset="0"/>
              </a:rPr>
              <a:t>management) in behavioral health toolkits.</a:t>
            </a:r>
          </a:p>
          <a:p>
            <a:pPr>
              <a:defRPr/>
            </a:pP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Bahnschrift Light" panose="020B0502040204020203" pitchFamily="34" charset="0"/>
              </a:rPr>
              <a:t>Collaborated </a:t>
            </a:r>
            <a:r>
              <a:rPr lang="en-US" dirty="0">
                <a:latin typeface="Bahnschrift Light" panose="020B0502040204020203" pitchFamily="34" charset="0"/>
              </a:rPr>
              <a:t>with hospital partners </a:t>
            </a:r>
            <a:r>
              <a:rPr lang="en-US" dirty="0" smtClean="0">
                <a:latin typeface="Bahnschrift Light" panose="020B0502040204020203" pitchFamily="34" charset="0"/>
              </a:rPr>
              <a:t>to brainstorm scenarios for toolkits on IPC and conflict management in non-psych settings.</a:t>
            </a: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Bahnschrift Light" panose="020B0502040204020203" pitchFamily="34" charset="0"/>
              </a:rPr>
              <a:t>Expanded use of toolkits with undergraduate </a:t>
            </a:r>
            <a:r>
              <a:rPr lang="en-US" dirty="0">
                <a:latin typeface="Bahnschrift Light" panose="020B0502040204020203" pitchFamily="34" charset="0"/>
              </a:rPr>
              <a:t>nursing students </a:t>
            </a:r>
            <a:r>
              <a:rPr lang="en-US" dirty="0" smtClean="0">
                <a:latin typeface="Bahnschrift Light" panose="020B0502040204020203" pitchFamily="34" charset="0"/>
              </a:rPr>
              <a:t>in behavioral health and leadership courses.</a:t>
            </a: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dirty="0">
              <a:latin typeface="Bahnschrift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en-US" dirty="0">
              <a:latin typeface="Bahnschrift Light" panose="020B0502040204020203" pitchFamily="34" charset="0"/>
            </a:endParaRPr>
          </a:p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31" y="106656"/>
            <a:ext cx="1688738" cy="54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36" y="-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ahnschrift" panose="020B0502040204020203" pitchFamily="34" charset="0"/>
              </a:rPr>
              <a:t>Year Two Successes (2018-19)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114" y="714495"/>
            <a:ext cx="4040188" cy="639762"/>
          </a:xfrm>
        </p:spPr>
        <p:txBody>
          <a:bodyPr/>
          <a:lstStyle/>
          <a:p>
            <a:r>
              <a:rPr lang="en-US" sz="28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Toolkits</a:t>
            </a:r>
            <a:endParaRPr lang="en-US" sz="2800" dirty="0">
              <a:latin typeface="Bahnschrift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136" y="1354257"/>
            <a:ext cx="4040188" cy="4683125"/>
          </a:xfrm>
        </p:spPr>
        <p:txBody>
          <a:bodyPr/>
          <a:lstStyle/>
          <a:p>
            <a:r>
              <a:rPr lang="en-US" sz="20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Script revisions for </a:t>
            </a:r>
            <a:r>
              <a:rPr lang="en-US" sz="2000" dirty="0" err="1" smtClean="0">
                <a:latin typeface="Bahnschrift" panose="020B0502040204020203" pitchFamily="34" charset="0"/>
                <a:cs typeface="Helvetica" panose="020B0604020202020204" pitchFamily="34" charset="0"/>
              </a:rPr>
              <a:t>Interprofessional</a:t>
            </a:r>
            <a:r>
              <a:rPr lang="en-US" sz="20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 Collaboration in End of Life scenario</a:t>
            </a:r>
          </a:p>
          <a:p>
            <a:r>
              <a:rPr lang="en-US" sz="2000" dirty="0">
                <a:latin typeface="Bahnschrift" panose="020B0502040204020203" pitchFamily="34" charset="0"/>
                <a:cs typeface="Helvetica" panose="020B0604020202020204" pitchFamily="34" charset="0"/>
              </a:rPr>
              <a:t>Positive feedback </a:t>
            </a:r>
            <a:r>
              <a:rPr lang="en-US" sz="20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about IPC toolkit from </a:t>
            </a:r>
            <a:r>
              <a:rPr lang="en-US" sz="2000" dirty="0">
                <a:latin typeface="Bahnschrift" panose="020B0502040204020203" pitchFamily="34" charset="0"/>
                <a:cs typeface="Helvetica" panose="020B0604020202020204" pitchFamily="34" charset="0"/>
              </a:rPr>
              <a:t>faculty and students </a:t>
            </a:r>
            <a:endParaRPr lang="en-US" sz="2000" dirty="0" smtClean="0">
              <a:latin typeface="Bahnschrift" panose="020B0502040204020203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Decision to introduce students to IPC earlier in curriculum</a:t>
            </a:r>
          </a:p>
          <a:p>
            <a:r>
              <a:rPr lang="en-US" sz="20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Dissemination 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MHEC NSP II Project Director’s Meetings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MNA Conference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Bahnschrift" panose="020B0502040204020203" pitchFamily="34" charset="0"/>
                <a:cs typeface="Helvetica" panose="020B0604020202020204" pitchFamily="34" charset="0"/>
              </a:rPr>
              <a:t>STTI Lambda Eta Chapter Substance Use Disorders Conference </a:t>
            </a:r>
            <a:endParaRPr lang="en-US" b="1" dirty="0" smtClean="0">
              <a:latin typeface="Bahnschrift" panose="020B0502040204020203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Upcoming presentations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2312" y="714495"/>
            <a:ext cx="4041775" cy="639762"/>
          </a:xfrm>
        </p:spPr>
        <p:txBody>
          <a:bodyPr/>
          <a:lstStyle/>
          <a:p>
            <a:r>
              <a:rPr lang="en-US" sz="28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Standardized Patients  </a:t>
            </a:r>
            <a:endParaRPr lang="en-US" sz="2800" dirty="0">
              <a:latin typeface="Bahnschrift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4637" y="1354257"/>
            <a:ext cx="4041775" cy="3951288"/>
          </a:xfrm>
        </p:spPr>
        <p:txBody>
          <a:bodyPr/>
          <a:lstStyle/>
          <a:p>
            <a:r>
              <a:rPr lang="en-US" sz="20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Recruitment and training of new actors including healthcare professionals</a:t>
            </a:r>
          </a:p>
          <a:p>
            <a:r>
              <a:rPr lang="en-US" sz="20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Use experienced actors to assist with training new actors</a:t>
            </a:r>
          </a:p>
          <a:p>
            <a:r>
              <a:rPr lang="en-US" sz="20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Ongoing coaching of all actors </a:t>
            </a:r>
          </a:p>
          <a:p>
            <a:r>
              <a:rPr lang="en-US" sz="2000" dirty="0" smtClean="0">
                <a:latin typeface="Bahnschrift" panose="020B0502040204020203" pitchFamily="34" charset="0"/>
                <a:cs typeface="Helvetica" panose="020B0604020202020204" pitchFamily="34" charset="0"/>
              </a:rPr>
              <a:t>Standardization of experiences for faculty and students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5C843-6322-4EA2-9AB3-50002CF02D4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718" y="165807"/>
            <a:ext cx="1688738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ahnschrift Light" panose="020B0502040204020203" pitchFamily="34" charset="0"/>
              </a:rPr>
              <a:t>Challenges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>
                <a:latin typeface="Bahnschrift" panose="020B0502040204020203" pitchFamily="34" charset="0"/>
              </a:rPr>
              <a:t>Designing scenarios that are </a:t>
            </a:r>
            <a:r>
              <a:rPr lang="en-US" sz="2800" dirty="0" smtClean="0">
                <a:latin typeface="Bahnschrift" panose="020B0502040204020203" pitchFamily="34" charset="0"/>
              </a:rPr>
              <a:t>appropriate </a:t>
            </a:r>
            <a:r>
              <a:rPr lang="en-US" sz="2800" dirty="0">
                <a:latin typeface="Bahnschrift" panose="020B0502040204020203" pitchFamily="34" charset="0"/>
              </a:rPr>
              <a:t>for </a:t>
            </a:r>
            <a:r>
              <a:rPr lang="en-US" sz="2800" dirty="0" smtClean="0">
                <a:latin typeface="Bahnschrift" panose="020B0502040204020203" pitchFamily="34" charset="0"/>
              </a:rPr>
              <a:t>different learner groups (students and RNs)</a:t>
            </a:r>
            <a:endParaRPr lang="en-US" sz="2800" dirty="0">
              <a:latin typeface="Bahnschrift" panose="020B0502040204020203" pitchFamily="34" charset="0"/>
            </a:endParaRPr>
          </a:p>
          <a:p>
            <a:r>
              <a:rPr lang="en-US" sz="2800" dirty="0" smtClean="0">
                <a:latin typeface="Bahnschrift" panose="020B0502040204020203" pitchFamily="34" charset="0"/>
              </a:rPr>
              <a:t>Grant personnel changes</a:t>
            </a:r>
          </a:p>
          <a:p>
            <a:r>
              <a:rPr lang="en-US" sz="2800" dirty="0" smtClean="0">
                <a:latin typeface="Bahnschrift" panose="020B0502040204020203" pitchFamily="34" charset="0"/>
              </a:rPr>
              <a:t>Integration </a:t>
            </a:r>
            <a:r>
              <a:rPr lang="en-US" sz="2800" dirty="0">
                <a:latin typeface="Bahnschrift" panose="020B0502040204020203" pitchFamily="34" charset="0"/>
              </a:rPr>
              <a:t>of SPEs into a course that </a:t>
            </a:r>
            <a:r>
              <a:rPr lang="en-US" sz="2800" dirty="0" smtClean="0">
                <a:latin typeface="Bahnschrift" panose="020B0502040204020203" pitchFamily="34" charset="0"/>
              </a:rPr>
              <a:t>had not previously used this type of simulation</a:t>
            </a:r>
          </a:p>
          <a:p>
            <a:r>
              <a:rPr lang="en-US" sz="2800" dirty="0" smtClean="0">
                <a:latin typeface="Bahnschrift" panose="020B0502040204020203" pitchFamily="34" charset="0"/>
              </a:rPr>
              <a:t>Adoption of a consistent debriefing model</a:t>
            </a:r>
          </a:p>
          <a:p>
            <a:r>
              <a:rPr lang="en-US" sz="2800" dirty="0" smtClean="0">
                <a:latin typeface="Bahnschrift" panose="020B0502040204020203" pitchFamily="34" charset="0"/>
              </a:rPr>
              <a:t>Updating toolkit website while the university overhauled its entire website</a:t>
            </a:r>
            <a:endParaRPr lang="en-US" sz="2800" dirty="0">
              <a:latin typeface="Bahnschrift" panose="020B0502040204020203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AD417-85DE-4927-AA69-31485C75B82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182856"/>
            <a:ext cx="1688738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45848"/>
            <a:ext cx="7924800" cy="511952"/>
          </a:xfrm>
          <a:gradFill>
            <a:gsLst>
              <a:gs pos="5195">
                <a:srgbClr val="F8F8F8"/>
              </a:gs>
              <a:gs pos="21000">
                <a:srgbClr val="F8F8F8"/>
              </a:gs>
              <a:gs pos="52000">
                <a:srgbClr val="F8F8F8"/>
              </a:gs>
              <a:gs pos="83000">
                <a:srgbClr val="F8F8F8"/>
              </a:gs>
              <a:gs pos="100000">
                <a:srgbClr val="F8F8F8"/>
              </a:gs>
            </a:gsLst>
            <a:lin ang="5400000" scaled="1"/>
          </a:gradFill>
          <a:effectLst>
            <a:outerShdw blurRad="50800" dist="12700" dir="8100000" algn="ctr" rotWithShape="0">
              <a:srgbClr val="FFFFFF">
                <a:alpha val="75000"/>
              </a:srgbClr>
            </a:outerShdw>
            <a:softEdge rad="63500"/>
          </a:effectLst>
        </p:spPr>
        <p:txBody>
          <a:bodyPr/>
          <a:lstStyle/>
          <a:p>
            <a:r>
              <a:rPr lang="en-US" sz="2800" cap="none" dirty="0">
                <a:latin typeface="Bahnschrift Light" panose="020B0502040204020203" pitchFamily="34" charset="0"/>
              </a:rPr>
              <a:t>h</a:t>
            </a:r>
            <a:r>
              <a:rPr lang="en-US" sz="2800" cap="none" dirty="0" smtClean="0">
                <a:latin typeface="Bahnschrift Light" panose="020B0502040204020203" pitchFamily="34" charset="0"/>
              </a:rPr>
              <a:t>ttps://webapps.salisbury.edu/leadershiptoolkit/</a:t>
            </a:r>
            <a:endParaRPr lang="en-US" sz="2800" cap="none" dirty="0">
              <a:latin typeface="Bahnschrift Light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930694"/>
            <a:ext cx="8382000" cy="528079"/>
          </a:xfrm>
          <a:gradFill>
            <a:gsLst>
              <a:gs pos="16000">
                <a:schemeClr val="accent1">
                  <a:lumMod val="5000"/>
                  <a:lumOff val="95000"/>
                </a:schemeClr>
              </a:gs>
              <a:gs pos="74000">
                <a:srgbClr val="F8F8F8"/>
              </a:gs>
              <a:gs pos="83000">
                <a:srgbClr val="F8F8F8"/>
              </a:gs>
              <a:gs pos="100000">
                <a:srgbClr val="F8F8F8"/>
              </a:gs>
            </a:gsLst>
            <a:lin ang="5400000" scaled="1"/>
          </a:gradFill>
          <a:effectLst>
            <a:outerShdw blurRad="50800" dist="12700" dir="8100000" algn="ctr" rotWithShape="0">
              <a:srgbClr val="FFFFFF">
                <a:alpha val="75000"/>
              </a:srgbClr>
            </a:outerShdw>
            <a:softEdge rad="63500"/>
          </a:effectLst>
        </p:spPr>
        <p:txBody>
          <a:bodyPr/>
          <a:lstStyle/>
          <a:p>
            <a:r>
              <a:rPr lang="en-US" sz="2800" b="1" dirty="0">
                <a:latin typeface="Bahnschrift Light" panose="020B0502040204020203" pitchFamily="34" charset="0"/>
              </a:rPr>
              <a:t>https://</a:t>
            </a:r>
            <a:r>
              <a:rPr lang="en-US" sz="2800" b="1" dirty="0" smtClean="0">
                <a:latin typeface="Bahnschrift Light" panose="020B0502040204020203" pitchFamily="34" charset="0"/>
              </a:rPr>
              <a:t>webapps.salisbury.edu/psychnursingtoolkit/</a:t>
            </a:r>
            <a:endParaRPr lang="en-US" sz="3600" b="1" dirty="0">
              <a:latin typeface="Bahnschrift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F4D2C-F9B8-4537-9D93-3EBA2611DE4A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914607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hnschrift Light" panose="020B0502040204020203"/>
              </a:rPr>
              <a:t>Leadership-Non behavioral health </a:t>
            </a:r>
            <a:endParaRPr lang="en-US" sz="3600" dirty="0">
              <a:latin typeface="Bahnschrift Light" panose="020B050204020402020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524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4400" kern="0" dirty="0">
                <a:solidFill>
                  <a:srgbClr val="000000"/>
                </a:solidFill>
                <a:latin typeface="Bahnschrift"/>
              </a:rPr>
              <a:t>How to Access Toolkits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1981201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Bahnschrift Light" panose="020B0502040204020203"/>
              </a:rPr>
              <a:t>Behavioral Health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62" y="157672"/>
            <a:ext cx="1688738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B9B14-64FA-476F-ACDD-FE957F79B5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5029200"/>
            <a:ext cx="5486400" cy="566738"/>
          </a:xfrm>
          <a:solidFill>
            <a:schemeClr val="tx2">
              <a:lumMod val="95000"/>
              <a:lumOff val="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Faculty email address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946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25" y="1066800"/>
            <a:ext cx="6477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3" name="Straight Arrow Connector 16"/>
          <p:cNvCxnSpPr>
            <a:cxnSpLocks noChangeShapeType="1"/>
          </p:cNvCxnSpPr>
          <p:nvPr/>
        </p:nvCxnSpPr>
        <p:spPr bwMode="auto">
          <a:xfrm flipH="1">
            <a:off x="2819400" y="4076700"/>
            <a:ext cx="1752600" cy="7620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262" y="157672"/>
            <a:ext cx="1688738" cy="54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F61702-F85F-4D23-9E83-EB7B7F6573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/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8" y="427038"/>
            <a:ext cx="8239125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14BEC3-21D5-405C-9789-9D1A3194A8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352425"/>
            <a:ext cx="5743575" cy="615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246054-3C02-468C-BC00-D0BB32F890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307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28104096"/>
              </p:ext>
            </p:extLst>
          </p:nvPr>
        </p:nvGraphicFramePr>
        <p:xfrm>
          <a:off x="685800" y="609600"/>
          <a:ext cx="7772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751540-6BA4-40EA-946A-B070C498B4A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62000" y="1676400"/>
            <a:ext cx="76962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03338"/>
            <a:ext cx="6586538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D94DBD-CF91-4B9B-A8E2-D40C1FEFA457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77888" y="6858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3671977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9185-CF79-4FB0-9B86-70BDB18959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/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76213"/>
            <a:ext cx="344963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472" y="3048000"/>
            <a:ext cx="1702954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48000"/>
            <a:ext cx="167640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990600" y="5375275"/>
            <a:ext cx="3581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Bahnschrift SemiBold" panose="020B0502040204020203" pitchFamily="34" charset="0"/>
              </a:rPr>
              <a:t>Lisa Seldomridge, Ph.D., </a:t>
            </a:r>
            <a:r>
              <a:rPr lang="en-US" altLang="en-US" sz="1600" dirty="0" smtClean="0">
                <a:latin typeface="Bahnschrift SemiBold" panose="020B0502040204020203" pitchFamily="34" charset="0"/>
              </a:rPr>
              <a:t>RN, CNE</a:t>
            </a:r>
            <a:endParaRPr lang="en-US" altLang="en-US" sz="1600" dirty="0">
              <a:latin typeface="Bahnschrift SemiBold" panose="020B05020402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Bahnschrift SemiBold" panose="020B0502040204020203" pitchFamily="34" charset="0"/>
              </a:rPr>
              <a:t>Professor of Nursing</a:t>
            </a:r>
            <a:endParaRPr lang="en-US" altLang="en-US" sz="1600" dirty="0">
              <a:latin typeface="Bahnschrift SemiBold" panose="020B05020402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Bahnschrift SemiBold" panose="020B0502040204020203" pitchFamily="34" charset="0"/>
              </a:rPr>
              <a:t>Director of </a:t>
            </a:r>
            <a:r>
              <a:rPr lang="en-US" altLang="en-US" sz="1600" dirty="0" smtClean="0">
                <a:latin typeface="Bahnschrift SemiBold" panose="020B0502040204020203" pitchFamily="34" charset="0"/>
              </a:rPr>
              <a:t> Henson Medical Simulation Center</a:t>
            </a:r>
            <a:endParaRPr lang="en-US" altLang="en-US" sz="1600" dirty="0">
              <a:latin typeface="Bahnschrift SemiBold" panose="020B0502040204020203" pitchFamily="34" charset="0"/>
            </a:endParaRP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143500" y="5392738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Bahnschrift SemiBold" panose="020B0502040204020203" pitchFamily="34" charset="0"/>
              </a:rPr>
              <a:t>Debra Webster, </a:t>
            </a:r>
            <a:r>
              <a:rPr lang="en-US" altLang="en-US" sz="1600" dirty="0" err="1">
                <a:latin typeface="Bahnschrift SemiBold" panose="020B0502040204020203" pitchFamily="34" charset="0"/>
              </a:rPr>
              <a:t>Ed.D</a:t>
            </a:r>
            <a:r>
              <a:rPr lang="en-US" altLang="en-US" sz="1600" dirty="0">
                <a:latin typeface="Bahnschrift SemiBold" panose="020B0502040204020203" pitchFamily="34" charset="0"/>
              </a:rPr>
              <a:t>., RN-BC,CNE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Bahnschrift SemiBold" panose="020B0502040204020203" pitchFamily="34" charset="0"/>
              </a:rPr>
              <a:t>Associate </a:t>
            </a:r>
            <a:r>
              <a:rPr lang="en-US" altLang="en-US" sz="1600" dirty="0" smtClean="0">
                <a:latin typeface="Bahnschrift SemiBold" panose="020B0502040204020203" pitchFamily="34" charset="0"/>
              </a:rPr>
              <a:t>Professor of Nursing</a:t>
            </a:r>
            <a:endParaRPr lang="en-US" altLang="en-US" sz="1600" dirty="0">
              <a:latin typeface="Bahnschrift SemiBold" panose="020B05020402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Bahnschrift SemiBold" panose="020B0502040204020203" pitchFamily="34" charset="0"/>
              </a:rPr>
              <a:t>Undergraduate Program Chair</a:t>
            </a:r>
            <a:endParaRPr lang="en-US" altLang="en-US" sz="1600" dirty="0">
              <a:latin typeface="Bahnschrift SemiBold" panose="020B0502040204020203" pitchFamily="34" charset="0"/>
            </a:endParaRP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3592513" y="3470275"/>
            <a:ext cx="205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</a:rPr>
              <a:t>Project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</a:rPr>
              <a:t>Co-Director’s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latin typeface="Bahnschrift" panose="020B0502040204020203" pitchFamily="34" charset="0"/>
              </a:rPr>
              <a:t>REFERENCES: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2101E7-4CAC-4788-96A0-466F8DEEB4F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152400" y="36576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Bahnschrift" panose="020B0502040204020203" pitchFamily="34" charset="0"/>
              </a:rPr>
              <a:t>Dreifuerst</a:t>
            </a:r>
            <a:r>
              <a:rPr lang="en-US" altLang="en-US" sz="2400" dirty="0">
                <a:latin typeface="Bahnschrift" panose="020B0502040204020203" pitchFamily="34" charset="0"/>
              </a:rPr>
              <a:t>, K. T. (2015, May).  Getting started with debriefing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ahnschrift" panose="020B0502040204020203" pitchFamily="34" charset="0"/>
              </a:rPr>
              <a:t>    meaningful learning.  </a:t>
            </a:r>
            <a:r>
              <a:rPr lang="en-US" altLang="en-US" sz="2400" b="1" i="1" dirty="0">
                <a:latin typeface="Bahnschrift" panose="020B0502040204020203" pitchFamily="34" charset="0"/>
              </a:rPr>
              <a:t>Clinical Simulation in Nursing</a:t>
            </a:r>
            <a:r>
              <a:rPr lang="en-US" altLang="en-US" sz="2400" dirty="0">
                <a:latin typeface="Bahnschrift" panose="020B0502040204020203" pitchFamily="34" charset="0"/>
              </a:rPr>
              <a:t>,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ahnschrift" panose="020B0502040204020203" pitchFamily="34" charset="0"/>
              </a:rPr>
              <a:t>   </a:t>
            </a:r>
            <a:r>
              <a:rPr lang="en-US" altLang="en-US" sz="2400" i="1" dirty="0">
                <a:latin typeface="Bahnschrift" panose="020B0502040204020203" pitchFamily="34" charset="0"/>
              </a:rPr>
              <a:t>11(5), </a:t>
            </a:r>
            <a:r>
              <a:rPr lang="en-US" altLang="en-US" sz="2400" dirty="0">
                <a:latin typeface="Bahnschrift" panose="020B0502040204020203" pitchFamily="34" charset="0"/>
              </a:rPr>
              <a:t>268-275.  http://dx.doi.org/10.1016/j.ecns.2015.01.005</a:t>
            </a:r>
            <a:r>
              <a:rPr lang="en-US" altLang="en-US" sz="2400" dirty="0">
                <a:latin typeface="Helvetica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Institute of Medicine (2011).  The Future of Nursing Leading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Change, Advancing Health.  Washington (DC):  National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Academies Press (US); 2011.  Retrieved from:                          </a:t>
            </a:r>
          </a:p>
          <a:p>
            <a:r>
              <a:rPr lang="en-US" dirty="0" smtClean="0">
                <a:latin typeface="Bahnschrift" panose="020B0502040204020203" pitchFamily="34" charset="0"/>
              </a:rPr>
              <a:t>     https://www.ncbi.nlm.nih.gov/books/NBK209880/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>
            <a:fillRect/>
          </a:stretch>
        </p:blipFill>
        <p:spPr bwMode="auto">
          <a:xfrm>
            <a:off x="2880518" y="5699125"/>
            <a:ext cx="33829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604BD-EF21-45B2-9743-D3B78CA392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76200" y="76200"/>
            <a:ext cx="838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glow rad="228600">
                    <a:srgbClr val="F9DCA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n-US" sz="32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rgbClr val="F9DCAB"/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rgbClr val="F9DCAB"/>
                  </a:glow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growth </a:t>
            </a:r>
            <a:r>
              <a:rPr lang="en-US" sz="3200" dirty="0" smtClean="0">
                <a:ln w="0"/>
                <a:effectLst>
                  <a:glow rad="228600">
                    <a:srgbClr val="F9DCA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en-US" sz="32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rgbClr val="F9DCAB"/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rgbClr val="F9DCAB"/>
                  </a:glow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development</a:t>
            </a:r>
            <a:r>
              <a:rPr lang="en-US" sz="32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rgbClr val="F9DCAB"/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200" dirty="0" smtClean="0">
                <a:ln w="0"/>
                <a:effectLst>
                  <a:glow rad="228600">
                    <a:srgbClr val="F9DCA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people…</a:t>
            </a:r>
            <a:endParaRPr lang="en-US" sz="3200" b="1" cap="none" spc="0" dirty="0">
              <a:ln w="13462">
                <a:solidFill>
                  <a:srgbClr val="002060"/>
                </a:solidFill>
                <a:prstDash val="solid"/>
              </a:ln>
              <a:effectLst>
                <a:glow rad="228600">
                  <a:srgbClr val="F9DCAB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572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glow rad="228600">
                    <a:srgbClr val="F9DCA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 highest calling of </a:t>
            </a:r>
            <a:r>
              <a:rPr lang="en-US" sz="48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rgbClr val="F9DCAB"/>
                  </a:glow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leadership</a:t>
            </a:r>
            <a:r>
              <a:rPr lang="en-US" sz="4800" b="1" dirty="0" smtClean="0">
                <a:ln w="13462">
                  <a:solidFill>
                    <a:srgbClr val="002060"/>
                  </a:solidFill>
                  <a:prstDash val="solid"/>
                </a:ln>
                <a:effectLst>
                  <a:glow rad="228600">
                    <a:srgbClr val="F9DCAB"/>
                  </a:glow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pPr algn="r"/>
            <a:r>
              <a:rPr lang="en-US" sz="3200" i="1" dirty="0" smtClean="0">
                <a:ln w="0"/>
                <a:effectLst>
                  <a:glow rad="228600">
                    <a:srgbClr val="F9DCA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Harvey S. Firestone</a:t>
            </a:r>
            <a:endParaRPr lang="en-US" sz="3200" i="1" dirty="0">
              <a:ln w="0"/>
              <a:effectLst>
                <a:glow rad="228600">
                  <a:srgbClr val="F9DCAB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F55657-623F-4BD6-849F-2D86D2B5B21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dirty="0" smtClean="0">
                <a:solidFill>
                  <a:srgbClr val="993300"/>
                </a:solidFill>
              </a:rPr>
              <a:t>Contact information:</a:t>
            </a:r>
            <a:endParaRPr lang="en-US" altLang="en-US" dirty="0" smtClean="0"/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14097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2590800" y="1752600"/>
            <a:ext cx="6096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Javanese Text" panose="02000000000000000000" pitchFamily="2" charset="0"/>
              </a:rPr>
              <a:t>Beverly Payne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Javanese Text" panose="02000000000000000000" pitchFamily="2" charset="0"/>
              </a:rPr>
              <a:t>Administrative Assistant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Javanese Text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Javanese Text" panose="02000000000000000000" pitchFamily="2" charset="0"/>
              </a:rPr>
              <a:t>MHEC-NSP II NURSING LEADERSHIP TOOLKITS GRANT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Javanese Text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Javanese Text" panose="02000000000000000000" pitchFamily="2" charset="0"/>
              </a:rPr>
              <a:t>Conway Hall, Room 353-D1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Javanese Text" panose="02000000000000000000" pitchFamily="2" charset="0"/>
              </a:rPr>
              <a:t>1101 Camden Avenue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Javanese Text" panose="02000000000000000000" pitchFamily="2" charset="0"/>
              </a:rPr>
              <a:t>Salisbury,MD  21801-6860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Javanese Text" panose="02000000000000000000" pitchFamily="2" charset="0"/>
              </a:rPr>
              <a:t>Phone:    (410) 546-2868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Javanese Text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Javanese Text" panose="02000000000000000000" pitchFamily="2" charset="0"/>
              </a:rPr>
              <a:t>Email:  bxpayne@Salisbury.edu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Javanese Text" panose="02000000000000000000" pitchFamily="2" charset="0"/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525463" y="34639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Helvetica" panose="020B0604020202020204" pitchFamily="34" charset="0"/>
              </a:rPr>
              <a:t> </a:t>
            </a:r>
            <a:endParaRPr lang="en-US" altLang="en-US" sz="480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Bahnschrift SemiBold" panose="020B0502040204020203" pitchFamily="34" charset="0"/>
              </a:rPr>
              <a:t>Project purpose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r>
              <a:rPr lang="en-US" dirty="0" smtClean="0">
                <a:latin typeface="Bahnschrift" panose="020B0502040204020203" pitchFamily="34" charset="0"/>
              </a:rPr>
              <a:t>Create web-based learning experiences to </a:t>
            </a:r>
            <a:r>
              <a:rPr lang="en-US" dirty="0">
                <a:latin typeface="Bahnschrift" panose="020B0502040204020203" pitchFamily="34" charset="0"/>
              </a:rPr>
              <a:t>cultivate better skills in leadership and management in conditions of increasing </a:t>
            </a:r>
            <a:r>
              <a:rPr lang="en-US" dirty="0" smtClean="0">
                <a:latin typeface="Bahnschrift" panose="020B0502040204020203" pitchFamily="34" charset="0"/>
              </a:rPr>
              <a:t>uncertainty (IOM, 2011)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Target audiences</a:t>
            </a:r>
          </a:p>
          <a:p>
            <a:pPr lvl="1"/>
            <a:r>
              <a:rPr lang="en-US" dirty="0" smtClean="0">
                <a:latin typeface="Bahnschrift" panose="020B0502040204020203" pitchFamily="34" charset="0"/>
              </a:rPr>
              <a:t>Undergraduate nursing students</a:t>
            </a:r>
          </a:p>
          <a:p>
            <a:pPr lvl="1"/>
            <a:r>
              <a:rPr lang="en-US" dirty="0" smtClean="0">
                <a:latin typeface="Bahnschrift" panose="020B0502040204020203" pitchFamily="34" charset="0"/>
              </a:rPr>
              <a:t>Practicing nurses at partner hospitals  </a:t>
            </a:r>
          </a:p>
          <a:p>
            <a:pPr marL="0" indent="0">
              <a:buNone/>
            </a:pP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AD417-85DE-4927-AA69-31485C75B82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62" y="152400"/>
            <a:ext cx="1688738" cy="5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Collaborating Partners</a:t>
            </a:r>
            <a:endParaRPr lang="en-US" dirty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2BBCE3-97F1-4501-8F0F-20EC5CEB653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806575" y="3159125"/>
            <a:ext cx="5530850" cy="539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93161" tIns="35560" rIns="35560" bIns="35560" spcCol="1270" anchor="ctr"/>
          <a:lstStyle/>
          <a:p>
            <a:pPr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953084"/>
            <a:ext cx="3209925" cy="971550"/>
          </a:xfrm>
          <a:prstGeom prst="rect">
            <a:avLst/>
          </a:prstGeom>
          <a:effectLst>
            <a:glow rad="304800">
              <a:schemeClr val="tx2">
                <a:lumMod val="95000"/>
                <a:lumOff val="5000"/>
                <a:alpha val="75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314" y="1975917"/>
            <a:ext cx="1581371" cy="1495634"/>
          </a:xfrm>
          <a:prstGeom prst="rect">
            <a:avLst/>
          </a:prstGeom>
          <a:effectLst>
            <a:glow rad="304800">
              <a:schemeClr val="tx2">
                <a:lumMod val="95000"/>
                <a:lumOff val="5000"/>
                <a:alpha val="75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140368"/>
            <a:ext cx="2232025" cy="1166732"/>
          </a:xfrm>
          <a:prstGeom prst="rect">
            <a:avLst/>
          </a:prstGeom>
          <a:effectLst>
            <a:glow rad="317500">
              <a:schemeClr val="tx2">
                <a:lumMod val="95000"/>
                <a:lumOff val="5000"/>
                <a:alpha val="76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596" y="111939"/>
            <a:ext cx="1688738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8887A-2CBB-47E1-9423-BC2118D1FD9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Cube 3"/>
          <p:cNvSpPr/>
          <p:nvPr/>
        </p:nvSpPr>
        <p:spPr bwMode="auto">
          <a:xfrm>
            <a:off x="1520066" y="3902186"/>
            <a:ext cx="5486400" cy="2133600"/>
          </a:xfrm>
          <a:prstGeom prst="cube">
            <a:avLst/>
          </a:prstGeom>
          <a:solidFill>
            <a:srgbClr val="E60C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" name="Minus 4"/>
          <p:cNvSpPr/>
          <p:nvPr/>
        </p:nvSpPr>
        <p:spPr bwMode="auto">
          <a:xfrm>
            <a:off x="1143000" y="3581400"/>
            <a:ext cx="6705600" cy="531181"/>
          </a:xfrm>
          <a:prstGeom prst="mathMinus">
            <a:avLst/>
          </a:prstGeom>
          <a:solidFill>
            <a:srgbClr val="E60C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6" name="Flowchart: Delay 5"/>
          <p:cNvSpPr/>
          <p:nvPr/>
        </p:nvSpPr>
        <p:spPr bwMode="auto">
          <a:xfrm rot="2203774">
            <a:off x="7143689" y="2448834"/>
            <a:ext cx="827094" cy="1714910"/>
          </a:xfrm>
          <a:prstGeom prst="flowChartDelay">
            <a:avLst/>
          </a:prstGeom>
          <a:solidFill>
            <a:srgbClr val="E60C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7" name="Flowchart: Data 6"/>
          <p:cNvSpPr/>
          <p:nvPr/>
        </p:nvSpPr>
        <p:spPr bwMode="auto">
          <a:xfrm>
            <a:off x="2055181" y="2438400"/>
            <a:ext cx="5791200" cy="1295400"/>
          </a:xfrm>
          <a:prstGeom prst="flowChartInputOutpu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" name="Minus 7"/>
          <p:cNvSpPr/>
          <p:nvPr/>
        </p:nvSpPr>
        <p:spPr bwMode="auto">
          <a:xfrm>
            <a:off x="2438400" y="2286000"/>
            <a:ext cx="6096000" cy="254017"/>
          </a:xfrm>
          <a:prstGeom prst="mathMinus">
            <a:avLst/>
          </a:prstGeom>
          <a:solidFill>
            <a:srgbClr val="E60C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1" name="Parallelogram 10"/>
          <p:cNvSpPr/>
          <p:nvPr/>
        </p:nvSpPr>
        <p:spPr bwMode="auto">
          <a:xfrm>
            <a:off x="1649843" y="4022326"/>
            <a:ext cx="5222953" cy="435006"/>
          </a:xfrm>
          <a:custGeom>
            <a:avLst/>
            <a:gdLst>
              <a:gd name="connsiteX0" fmla="*/ 0 w 4548250"/>
              <a:gd name="connsiteY0" fmla="*/ 426130 h 426130"/>
              <a:gd name="connsiteX1" fmla="*/ 106533 w 4548250"/>
              <a:gd name="connsiteY1" fmla="*/ 0 h 426130"/>
              <a:gd name="connsiteX2" fmla="*/ 4548250 w 4548250"/>
              <a:gd name="connsiteY2" fmla="*/ 0 h 426130"/>
              <a:gd name="connsiteX3" fmla="*/ 4441718 w 4548250"/>
              <a:gd name="connsiteY3" fmla="*/ 426130 h 426130"/>
              <a:gd name="connsiteX4" fmla="*/ 0 w 4548250"/>
              <a:gd name="connsiteY4" fmla="*/ 426130 h 426130"/>
              <a:gd name="connsiteX0" fmla="*/ 0 w 4548250"/>
              <a:gd name="connsiteY0" fmla="*/ 426130 h 426130"/>
              <a:gd name="connsiteX1" fmla="*/ 168676 w 4548250"/>
              <a:gd name="connsiteY1" fmla="*/ 44389 h 426130"/>
              <a:gd name="connsiteX2" fmla="*/ 4548250 w 4548250"/>
              <a:gd name="connsiteY2" fmla="*/ 0 h 426130"/>
              <a:gd name="connsiteX3" fmla="*/ 4441718 w 4548250"/>
              <a:gd name="connsiteY3" fmla="*/ 426130 h 426130"/>
              <a:gd name="connsiteX4" fmla="*/ 0 w 4548250"/>
              <a:gd name="connsiteY4" fmla="*/ 426130 h 426130"/>
              <a:gd name="connsiteX0" fmla="*/ 0 w 4779070"/>
              <a:gd name="connsiteY0" fmla="*/ 355108 h 426130"/>
              <a:gd name="connsiteX1" fmla="*/ 399496 w 4779070"/>
              <a:gd name="connsiteY1" fmla="*/ 44389 h 426130"/>
              <a:gd name="connsiteX2" fmla="*/ 4779070 w 4779070"/>
              <a:gd name="connsiteY2" fmla="*/ 0 h 426130"/>
              <a:gd name="connsiteX3" fmla="*/ 4672538 w 4779070"/>
              <a:gd name="connsiteY3" fmla="*/ 426130 h 426130"/>
              <a:gd name="connsiteX4" fmla="*/ 0 w 4779070"/>
              <a:gd name="connsiteY4" fmla="*/ 355108 h 426130"/>
              <a:gd name="connsiteX0" fmla="*/ 0 w 5027645"/>
              <a:gd name="connsiteY0" fmla="*/ 310719 h 381741"/>
              <a:gd name="connsiteX1" fmla="*/ 399496 w 5027645"/>
              <a:gd name="connsiteY1" fmla="*/ 0 h 381741"/>
              <a:gd name="connsiteX2" fmla="*/ 5027645 w 5027645"/>
              <a:gd name="connsiteY2" fmla="*/ 0 h 381741"/>
              <a:gd name="connsiteX3" fmla="*/ 4672538 w 5027645"/>
              <a:gd name="connsiteY3" fmla="*/ 381741 h 381741"/>
              <a:gd name="connsiteX4" fmla="*/ 0 w 5027645"/>
              <a:gd name="connsiteY4" fmla="*/ 310719 h 381741"/>
              <a:gd name="connsiteX0" fmla="*/ 0 w 5080911"/>
              <a:gd name="connsiteY0" fmla="*/ 390618 h 390618"/>
              <a:gd name="connsiteX1" fmla="*/ 452762 w 5080911"/>
              <a:gd name="connsiteY1" fmla="*/ 0 h 390618"/>
              <a:gd name="connsiteX2" fmla="*/ 5080911 w 5080911"/>
              <a:gd name="connsiteY2" fmla="*/ 0 h 390618"/>
              <a:gd name="connsiteX3" fmla="*/ 4725804 w 5080911"/>
              <a:gd name="connsiteY3" fmla="*/ 381741 h 390618"/>
              <a:gd name="connsiteX4" fmla="*/ 0 w 5080911"/>
              <a:gd name="connsiteY4" fmla="*/ 390618 h 390618"/>
              <a:gd name="connsiteX0" fmla="*/ 0 w 5080911"/>
              <a:gd name="connsiteY0" fmla="*/ 426129 h 426129"/>
              <a:gd name="connsiteX1" fmla="*/ 372863 w 5080911"/>
              <a:gd name="connsiteY1" fmla="*/ 0 h 426129"/>
              <a:gd name="connsiteX2" fmla="*/ 5080911 w 5080911"/>
              <a:gd name="connsiteY2" fmla="*/ 35511 h 426129"/>
              <a:gd name="connsiteX3" fmla="*/ 4725804 w 5080911"/>
              <a:gd name="connsiteY3" fmla="*/ 417252 h 426129"/>
              <a:gd name="connsiteX4" fmla="*/ 0 w 5080911"/>
              <a:gd name="connsiteY4" fmla="*/ 426129 h 426129"/>
              <a:gd name="connsiteX0" fmla="*/ 0 w 5151932"/>
              <a:gd name="connsiteY0" fmla="*/ 426129 h 426129"/>
              <a:gd name="connsiteX1" fmla="*/ 372863 w 5151932"/>
              <a:gd name="connsiteY1" fmla="*/ 0 h 426129"/>
              <a:gd name="connsiteX2" fmla="*/ 5151932 w 5151932"/>
              <a:gd name="connsiteY2" fmla="*/ 8878 h 426129"/>
              <a:gd name="connsiteX3" fmla="*/ 4725804 w 5151932"/>
              <a:gd name="connsiteY3" fmla="*/ 417252 h 426129"/>
              <a:gd name="connsiteX4" fmla="*/ 0 w 5151932"/>
              <a:gd name="connsiteY4" fmla="*/ 426129 h 426129"/>
              <a:gd name="connsiteX0" fmla="*/ 0 w 5222953"/>
              <a:gd name="connsiteY0" fmla="*/ 435006 h 435006"/>
              <a:gd name="connsiteX1" fmla="*/ 443884 w 5222953"/>
              <a:gd name="connsiteY1" fmla="*/ 0 h 435006"/>
              <a:gd name="connsiteX2" fmla="*/ 5222953 w 5222953"/>
              <a:gd name="connsiteY2" fmla="*/ 8878 h 435006"/>
              <a:gd name="connsiteX3" fmla="*/ 4796825 w 5222953"/>
              <a:gd name="connsiteY3" fmla="*/ 417252 h 435006"/>
              <a:gd name="connsiteX4" fmla="*/ 0 w 5222953"/>
              <a:gd name="connsiteY4" fmla="*/ 435006 h 4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953" h="435006">
                <a:moveTo>
                  <a:pt x="0" y="435006"/>
                </a:moveTo>
                <a:lnTo>
                  <a:pt x="443884" y="0"/>
                </a:lnTo>
                <a:lnTo>
                  <a:pt x="5222953" y="8878"/>
                </a:lnTo>
                <a:lnTo>
                  <a:pt x="4796825" y="417252"/>
                </a:lnTo>
                <a:lnTo>
                  <a:pt x="0" y="43500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3" name="Minus 12"/>
          <p:cNvSpPr/>
          <p:nvPr/>
        </p:nvSpPr>
        <p:spPr bwMode="auto">
          <a:xfrm rot="18734756">
            <a:off x="1739112" y="3006541"/>
            <a:ext cx="1808026" cy="88541"/>
          </a:xfrm>
          <a:custGeom>
            <a:avLst/>
            <a:gdLst>
              <a:gd name="connsiteX0" fmla="*/ 347320 w 2620292"/>
              <a:gd name="connsiteY0" fmla="*/ 104060 h 272120"/>
              <a:gd name="connsiteX1" fmla="*/ 2272972 w 2620292"/>
              <a:gd name="connsiteY1" fmla="*/ 104060 h 272120"/>
              <a:gd name="connsiteX2" fmla="*/ 2272972 w 2620292"/>
              <a:gd name="connsiteY2" fmla="*/ 168060 h 272120"/>
              <a:gd name="connsiteX3" fmla="*/ 347320 w 2620292"/>
              <a:gd name="connsiteY3" fmla="*/ 168060 h 272120"/>
              <a:gd name="connsiteX4" fmla="*/ 347320 w 2620292"/>
              <a:gd name="connsiteY4" fmla="*/ 104060 h 272120"/>
              <a:gd name="connsiteX0" fmla="*/ 0 w 1925652"/>
              <a:gd name="connsiteY0" fmla="*/ 0 h 88541"/>
              <a:gd name="connsiteX1" fmla="*/ 1925652 w 1925652"/>
              <a:gd name="connsiteY1" fmla="*/ 0 h 88541"/>
              <a:gd name="connsiteX2" fmla="*/ 1925652 w 1925652"/>
              <a:gd name="connsiteY2" fmla="*/ 64000 h 88541"/>
              <a:gd name="connsiteX3" fmla="*/ 118230 w 1925652"/>
              <a:gd name="connsiteY3" fmla="*/ 88541 h 88541"/>
              <a:gd name="connsiteX4" fmla="*/ 0 w 1925652"/>
              <a:gd name="connsiteY4" fmla="*/ 0 h 88541"/>
              <a:gd name="connsiteX0" fmla="*/ 0 w 1808026"/>
              <a:gd name="connsiteY0" fmla="*/ 37082 h 88541"/>
              <a:gd name="connsiteX1" fmla="*/ 1808026 w 1808026"/>
              <a:gd name="connsiteY1" fmla="*/ 0 h 88541"/>
              <a:gd name="connsiteX2" fmla="*/ 1808026 w 1808026"/>
              <a:gd name="connsiteY2" fmla="*/ 64000 h 88541"/>
              <a:gd name="connsiteX3" fmla="*/ 604 w 1808026"/>
              <a:gd name="connsiteY3" fmla="*/ 88541 h 88541"/>
              <a:gd name="connsiteX4" fmla="*/ 0 w 1808026"/>
              <a:gd name="connsiteY4" fmla="*/ 37082 h 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026" h="88541">
                <a:moveTo>
                  <a:pt x="0" y="37082"/>
                </a:moveTo>
                <a:lnTo>
                  <a:pt x="1808026" y="0"/>
                </a:lnTo>
                <a:lnTo>
                  <a:pt x="1808026" y="64000"/>
                </a:lnTo>
                <a:lnTo>
                  <a:pt x="604" y="88541"/>
                </a:lnTo>
                <a:cubicBezTo>
                  <a:pt x="403" y="71388"/>
                  <a:pt x="201" y="54235"/>
                  <a:pt x="0" y="37082"/>
                </a:cubicBezTo>
                <a:close/>
              </a:path>
            </a:pathLst>
          </a:custGeom>
          <a:solidFill>
            <a:srgbClr val="E60C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 rot="5400000">
            <a:off x="3986345" y="4536670"/>
            <a:ext cx="304800" cy="245148"/>
          </a:xfrm>
          <a:prstGeom prst="homePlate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4701516" y="446368"/>
            <a:ext cx="4115490" cy="2093649"/>
          </a:xfrm>
          <a:prstGeom prst="flowChartConnector">
            <a:avLst/>
          </a:prstGeom>
          <a:solidFill>
            <a:schemeClr val="bg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Interprofessional</a:t>
            </a:r>
            <a:endParaRPr kumimoji="1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ahnschrift SemiBold" panose="020B0502040204020203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FF00"/>
                </a:solidFill>
                <a:latin typeface="Bahnschrift SemiBold" panose="020B0502040204020203" pitchFamily="34" charset="0"/>
              </a:rPr>
              <a:t>Collaboration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ahnschrift SemiBold" panose="020B0502040204020203" pitchFamily="34" charset="0"/>
            </a:endParaRPr>
          </a:p>
        </p:txBody>
      </p:sp>
      <p:sp>
        <p:nvSpPr>
          <p:cNvPr id="18" name="Flowchart: Terminator 17"/>
          <p:cNvSpPr/>
          <p:nvPr/>
        </p:nvSpPr>
        <p:spPr bwMode="auto">
          <a:xfrm>
            <a:off x="4115885" y="4572388"/>
            <a:ext cx="45719" cy="119866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9" name="Flowchart: Delay 18"/>
          <p:cNvSpPr/>
          <p:nvPr/>
        </p:nvSpPr>
        <p:spPr bwMode="auto">
          <a:xfrm rot="5400000">
            <a:off x="2318140" y="4501393"/>
            <a:ext cx="326996" cy="238876"/>
          </a:xfrm>
          <a:prstGeom prst="flowChartDelay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0" name="Flowchart: Delay 19"/>
          <p:cNvSpPr/>
          <p:nvPr/>
        </p:nvSpPr>
        <p:spPr bwMode="auto">
          <a:xfrm rot="5400000">
            <a:off x="5454920" y="4496953"/>
            <a:ext cx="325986" cy="230474"/>
          </a:xfrm>
          <a:prstGeom prst="flowChartDelay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752" y="5520393"/>
            <a:ext cx="7138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What’s in your </a:t>
            </a:r>
            <a:r>
              <a:rPr lang="en-US" sz="5400" dirty="0" smtClean="0">
                <a:ln w="19050">
                  <a:noFill/>
                </a:ln>
                <a:solidFill>
                  <a:srgbClr val="FFFFFF"/>
                </a:solidFill>
                <a:latin typeface="Bahnschrift Light" panose="020B0502040204020203" pitchFamily="34" charset="0"/>
              </a:rPr>
              <a:t>Toolkit</a:t>
            </a:r>
            <a:r>
              <a:rPr lang="en-US" sz="5400" dirty="0" smtClean="0">
                <a:solidFill>
                  <a:srgbClr val="FFFFFF"/>
                </a:solidFill>
                <a:latin typeface="Bahnschrift Light" panose="020B0502040204020203" pitchFamily="34" charset="0"/>
              </a:rPr>
              <a:t>?</a:t>
            </a:r>
            <a:endParaRPr lang="en-US" sz="5400" dirty="0">
              <a:solidFill>
                <a:srgbClr val="FFFFFF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1020563" y="525910"/>
            <a:ext cx="2514600" cy="2093649"/>
          </a:xfrm>
          <a:prstGeom prst="flowChartConnector">
            <a:avLst/>
          </a:prstGeom>
          <a:solidFill>
            <a:schemeClr val="bg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FF00"/>
                </a:solidFill>
                <a:latin typeface="Bahnschrift SemiBold" panose="020B0502040204020203" pitchFamily="34" charset="0"/>
              </a:rPr>
              <a:t>Advocacy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ahnschrift SemiBold" panose="020B0502040204020203" pitchFamily="34" charset="0"/>
            </a:endParaRPr>
          </a:p>
        </p:txBody>
      </p:sp>
      <p:sp>
        <p:nvSpPr>
          <p:cNvPr id="16" name="Explosion 1 15"/>
          <p:cNvSpPr/>
          <p:nvPr/>
        </p:nvSpPr>
        <p:spPr bwMode="auto">
          <a:xfrm>
            <a:off x="1724408" y="2500623"/>
            <a:ext cx="5010046" cy="2498326"/>
          </a:xfrm>
          <a:prstGeom prst="irregularSeal1">
            <a:avLst/>
          </a:prstGeom>
          <a:solidFill>
            <a:schemeClr val="bg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Conflict</a:t>
            </a:r>
            <a:r>
              <a:rPr kumimoji="1" lang="en-US" sz="28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ahnschrift SemiBold" panose="020B0502040204020203" pitchFamily="34" charset="0"/>
              </a:rPr>
              <a:t> Management</a:t>
            </a:r>
            <a:endParaRPr kumimoji="1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772400" cy="762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latin typeface="Bahnschrift" panose="020B0502040204020203" pitchFamily="34" charset="0"/>
              </a:rPr>
              <a:t>Toolkits include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Bahnschrift SemiBold" panose="020B0502040204020203" pitchFamily="34" charset="0"/>
              </a:rPr>
              <a:t>Learner objectives</a:t>
            </a:r>
          </a:p>
          <a:p>
            <a:pPr>
              <a:defRPr/>
            </a:pPr>
            <a:r>
              <a:rPr lang="en-US" dirty="0" smtClean="0">
                <a:latin typeface="Bahnschrift SemiBold" panose="020B0502040204020203" pitchFamily="34" charset="0"/>
              </a:rPr>
              <a:t>Materials for educators</a:t>
            </a:r>
          </a:p>
          <a:p>
            <a:pPr>
              <a:defRPr/>
            </a:pPr>
            <a:r>
              <a:rPr lang="en-US" dirty="0" smtClean="0">
                <a:latin typeface="Bahnschrift SemiBold" panose="020B0502040204020203" pitchFamily="34" charset="0"/>
              </a:rPr>
              <a:t>Video vignettes enacted by Standardized Patients (SP’s) </a:t>
            </a:r>
          </a:p>
          <a:p>
            <a:pPr lvl="1">
              <a:defRPr/>
            </a:pPr>
            <a:r>
              <a:rPr lang="en-US" dirty="0" smtClean="0">
                <a:latin typeface="Bahnschrift SemiBold" panose="020B0502040204020203" pitchFamily="34" charset="0"/>
              </a:rPr>
              <a:t>Show effective and ineffective communication</a:t>
            </a:r>
          </a:p>
          <a:p>
            <a:pPr>
              <a:defRPr/>
            </a:pPr>
            <a:r>
              <a:rPr lang="en-US" dirty="0" smtClean="0">
                <a:latin typeface="Bahnschrift SemiBold" panose="020B0502040204020203" pitchFamily="34" charset="0"/>
              </a:rPr>
              <a:t>Activities to encourage: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Bahnschrift SemiBold" panose="020B0502040204020203" pitchFamily="34" charset="0"/>
              </a:rPr>
              <a:t>Practice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Bahnschrift SemiBold" panose="020B0502040204020203" pitchFamily="34" charset="0"/>
              </a:rPr>
              <a:t>Critique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Bahnschrift SemiBold" panose="020B0502040204020203" pitchFamily="34" charset="0"/>
              </a:rPr>
              <a:t>Refinement of leadership skills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Bahnschrift SemiBold" panose="020B0502040204020203" pitchFamily="34" charset="0"/>
              </a:rPr>
              <a:t> References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4F65EE-5F2F-4B93-9097-9ADFB464E99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62" y="157672"/>
            <a:ext cx="1688738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-533400"/>
            <a:ext cx="4038600" cy="1922760"/>
          </a:xfrm>
        </p:spPr>
        <p:txBody>
          <a:bodyPr/>
          <a:lstStyle/>
          <a:p>
            <a:pPr algn="ctr">
              <a:defRPr/>
            </a:pPr>
            <a:r>
              <a:rPr lang="en-US" sz="5400" b="0" dirty="0" smtClean="0">
                <a:latin typeface="Bahnschrift Light" panose="020B0502040204020203"/>
              </a:rPr>
              <a:t>Themes</a:t>
            </a:r>
            <a:endParaRPr lang="en-US" sz="5400" b="0" dirty="0">
              <a:solidFill>
                <a:schemeClr val="accent4"/>
              </a:solidFill>
              <a:latin typeface="Bahnschrift Light" panose="020B0502040204020203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"/>
          <a:stretch/>
        </p:blipFill>
        <p:spPr>
          <a:xfrm>
            <a:off x="4724400" y="3147612"/>
            <a:ext cx="3886200" cy="2567388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  <a:softEdge rad="12700"/>
          </a:effectLst>
        </p:spPr>
      </p:pic>
      <p:sp>
        <p:nvSpPr>
          <p:cNvPr id="215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2B487A-D9A7-4B1E-AE8D-D0952A5CDBF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5" y="1733729"/>
            <a:ext cx="4191000" cy="3124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4807803"/>
            <a:ext cx="4190999" cy="830997"/>
          </a:xfrm>
          <a:prstGeom prst="rect">
            <a:avLst/>
          </a:prstGeom>
          <a:gradFill flip="none" rotWithShape="1">
            <a:gsLst>
              <a:gs pos="0">
                <a:srgbClr val="F7D493"/>
              </a:gs>
              <a:gs pos="0">
                <a:srgbClr val="F6D08B"/>
              </a:gs>
              <a:gs pos="35000">
                <a:srgbClr val="E3B9A8"/>
              </a:gs>
              <a:gs pos="65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Light" panose="020B0502040204020203" pitchFamily="34" charset="0"/>
              </a:rPr>
              <a:t>Preparing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Bahnschrift Light" panose="020B0502040204020203" pitchFamily="34" charset="0"/>
              </a:rPr>
              <a:t>for interprofessional workplace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46260"/>
            <a:ext cx="2971800" cy="2778050"/>
          </a:xfrm>
          <a:prstGeom prst="rect">
            <a:avLst/>
          </a:prstGeom>
        </p:spPr>
      </p:pic>
      <p:sp useBgFill="1">
        <p:nvSpPr>
          <p:cNvPr id="19" name="TextBox 18"/>
          <p:cNvSpPr txBox="1"/>
          <p:nvPr/>
        </p:nvSpPr>
        <p:spPr>
          <a:xfrm>
            <a:off x="4953000" y="2286000"/>
            <a:ext cx="3124200" cy="830263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Interacting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rPr>
              <a:t>with diverse populations</a:t>
            </a:r>
          </a:p>
        </p:txBody>
      </p:sp>
      <p:sp>
        <p:nvSpPr>
          <p:cNvPr id="21515" name="TextBox 19"/>
          <p:cNvSpPr txBox="1">
            <a:spLocks noChangeArrowheads="1"/>
          </p:cNvSpPr>
          <p:nvPr/>
        </p:nvSpPr>
        <p:spPr bwMode="auto">
          <a:xfrm>
            <a:off x="4572000" y="5181600"/>
            <a:ext cx="4343400" cy="1200329"/>
          </a:xfrm>
          <a:prstGeom prst="rect">
            <a:avLst/>
          </a:prstGeom>
          <a:gradFill flip="none" rotWithShape="1">
            <a:gsLst>
              <a:gs pos="15000">
                <a:srgbClr val="FDEACA"/>
              </a:gs>
              <a:gs pos="80000">
                <a:srgbClr val="F6D08B">
                  <a:alpha val="83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softEdge rad="101600"/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ゴシック" pitchFamily="-92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  <a:latin typeface="Bahnschrift Light" panose="020B0502040204020203" pitchFamily="34" charset="0"/>
              </a:rPr>
              <a:t>Dealing </a:t>
            </a:r>
            <a:r>
              <a:rPr lang="en-US" altLang="en-US" sz="2400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  <a:latin typeface="Bahnschrift Light" panose="020B0502040204020203" pitchFamily="34" charset="0"/>
              </a:rPr>
              <a:t>with common behaviors that arise in stressful work environments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4038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838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Bahnschrift Light" panose="020B0502040204020203"/>
              </a:rPr>
              <a:t>Leadership Toolkits Part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43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ahnschrift Light" panose="020B0502040204020203" pitchFamily="34" charset="0"/>
              </a:rPr>
              <a:t>Integrated the leadership concepts into existing behavioral health toolkits: </a:t>
            </a:r>
          </a:p>
          <a:p>
            <a:pPr lvl="1"/>
            <a:r>
              <a:rPr lang="en-US" i="1" dirty="0" smtClean="0">
                <a:ln>
                  <a:solidFill>
                    <a:schemeClr val="tx1"/>
                  </a:solidFill>
                </a:ln>
                <a:latin typeface="Bahnschrift Light" panose="020B0502040204020203"/>
              </a:rPr>
              <a:t> 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latin typeface="Bahnschrift SemiLight" panose="020B0502040204020203" pitchFamily="34" charset="0"/>
              </a:rPr>
              <a:t>Therapeutic  Communication and Professional Boundaries(IPC)</a:t>
            </a:r>
          </a:p>
          <a:p>
            <a:pPr lvl="1"/>
            <a:r>
              <a:rPr lang="en-US" i="1" dirty="0" smtClean="0">
                <a:ln>
                  <a:solidFill>
                    <a:schemeClr val="tx1"/>
                  </a:solidFill>
                </a:ln>
                <a:latin typeface="Bahnschrift SemiLight" panose="020B0502040204020203" pitchFamily="34" charset="0"/>
              </a:rPr>
              <a:t>Substance Misuse (Conflict Management)</a:t>
            </a:r>
          </a:p>
          <a:p>
            <a:pPr marL="457200" lvl="1" indent="0">
              <a:buNone/>
            </a:pPr>
            <a:endParaRPr lang="en-US" i="1" dirty="0" smtClean="0">
              <a:ln>
                <a:solidFill>
                  <a:schemeClr val="tx1"/>
                </a:solidFill>
              </a:ln>
              <a:latin typeface="Bahnschrift Light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A099D-E392-40C5-B613-B856C1A2293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347" y="167568"/>
            <a:ext cx="1688738" cy="548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88248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hnschrift Light" panose="020B0502040204020203" pitchFamily="34" charset="0"/>
              </a:rPr>
              <a:t>Currently integrating advocacy into</a:t>
            </a:r>
            <a:r>
              <a:rPr lang="en-US" sz="3200" dirty="0" smtClean="0">
                <a:latin typeface="Bahnschrift SemiLight" panose="020B0502040204020203" pitchFamily="3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i="1" dirty="0" smtClean="0">
                <a:ln>
                  <a:solidFill>
                    <a:schemeClr val="tx1"/>
                  </a:solidFill>
                </a:ln>
                <a:latin typeface="Bahnschrift SemiLight" panose="020B0502040204020203" pitchFamily="34" charset="0"/>
              </a:rPr>
              <a:t>Hallucinations and Delusions</a:t>
            </a:r>
            <a:endParaRPr lang="en-US" sz="2800" i="1" dirty="0">
              <a:ln>
                <a:solidFill>
                  <a:schemeClr val="tx1"/>
                </a:solidFill>
              </a:ln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r>
              <a:rPr lang="en-US" dirty="0">
                <a:latin typeface="Bahnschrift Light" panose="020B0502040204020203"/>
              </a:rPr>
              <a:t>Leadership Toolkits </a:t>
            </a:r>
            <a:r>
              <a:rPr lang="en-US" dirty="0" smtClean="0">
                <a:latin typeface="Bahnschrift Light" panose="020B0502040204020203"/>
              </a:rPr>
              <a:t>Part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Bahnschrift Light" panose="020B0502040204020203" pitchFamily="34" charset="0"/>
              </a:rPr>
              <a:t>Develop new toolkits</a:t>
            </a:r>
          </a:p>
          <a:p>
            <a:pPr lvl="1"/>
            <a:r>
              <a:rPr lang="en-US" sz="2400" dirty="0" err="1" smtClean="0">
                <a:latin typeface="Bahnschrift Light" panose="020B0502040204020203" pitchFamily="34" charset="0"/>
              </a:rPr>
              <a:t>Interprofessional</a:t>
            </a:r>
            <a:r>
              <a:rPr lang="en-US" sz="2400" dirty="0" smtClean="0">
                <a:latin typeface="Bahnschrift Light" panose="020B0502040204020203" pitchFamily="34" charset="0"/>
              </a:rPr>
              <a:t> collaboration (IPC) in EOL decision making</a:t>
            </a:r>
          </a:p>
          <a:p>
            <a:pPr lvl="1"/>
            <a:r>
              <a:rPr lang="en-US" sz="2400" dirty="0" smtClean="0">
                <a:latin typeface="Bahnschrift Light" panose="020B0502040204020203" pitchFamily="34" charset="0"/>
              </a:rPr>
              <a:t>Conflict management in post-op care </a:t>
            </a:r>
          </a:p>
          <a:p>
            <a:r>
              <a:rPr lang="en-US" dirty="0" smtClean="0">
                <a:latin typeface="Bahnschrift Light" panose="020B0502040204020203" pitchFamily="34" charset="0"/>
              </a:rPr>
              <a:t>Implement with undergraduate nursing students and refine as needed</a:t>
            </a:r>
          </a:p>
          <a:p>
            <a:r>
              <a:rPr lang="en-US" dirty="0" smtClean="0">
                <a:latin typeface="Bahnschrift Light" panose="020B0502040204020203" pitchFamily="34" charset="0"/>
              </a:rPr>
              <a:t>Share with hospital partners for:  </a:t>
            </a:r>
            <a:endParaRPr lang="en-US" dirty="0">
              <a:latin typeface="Bahnschrift Light" panose="020B0502040204020203" pitchFamily="34" charset="0"/>
            </a:endParaRPr>
          </a:p>
          <a:p>
            <a:pPr lvl="1"/>
            <a:r>
              <a:rPr lang="en-US" sz="2400" dirty="0">
                <a:latin typeface="Bahnschrift Light" panose="020B0502040204020203" pitchFamily="34" charset="0"/>
              </a:rPr>
              <a:t>New graduate orientation/residency programs</a:t>
            </a:r>
          </a:p>
          <a:p>
            <a:pPr lvl="1"/>
            <a:r>
              <a:rPr lang="en-US" sz="2400" dirty="0" smtClean="0">
                <a:latin typeface="Bahnschrift Light" panose="020B0502040204020203" pitchFamily="34" charset="0"/>
              </a:rPr>
              <a:t>Onboarding </a:t>
            </a:r>
            <a:r>
              <a:rPr lang="en-US" sz="2400" dirty="0">
                <a:latin typeface="Bahnschrift Light" panose="020B0502040204020203" pitchFamily="34" charset="0"/>
              </a:rPr>
              <a:t>new </a:t>
            </a:r>
            <a:r>
              <a:rPr lang="en-US" sz="2400" dirty="0" smtClean="0">
                <a:latin typeface="Bahnschrift Light" panose="020B0502040204020203" pitchFamily="34" charset="0"/>
              </a:rPr>
              <a:t>nurses </a:t>
            </a:r>
            <a:endParaRPr lang="en-US" sz="2400" dirty="0">
              <a:latin typeface="Bahnschrift Light" panose="020B0502040204020203" pitchFamily="34" charset="0"/>
            </a:endParaRPr>
          </a:p>
          <a:p>
            <a:pPr lvl="1"/>
            <a:r>
              <a:rPr lang="en-US" sz="2400" dirty="0" smtClean="0">
                <a:latin typeface="Bahnschrift Light" panose="020B0502040204020203" pitchFamily="34" charset="0"/>
              </a:rPr>
              <a:t>Ongoing professional development</a:t>
            </a:r>
            <a:endParaRPr lang="en-US" sz="2400" dirty="0">
              <a:latin typeface="Bahnschrift Light" panose="020B0502040204020203" pitchFamily="34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AD417-85DE-4927-AA69-31485C75B82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831" y="120511"/>
            <a:ext cx="1688738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Blue Horizon">
  <a:themeElements>
    <a:clrScheme name="Blue Horizon 3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EEA521"/>
      </a:accent1>
      <a:accent2>
        <a:srgbClr val="F8CD7B"/>
      </a:accent2>
      <a:accent3>
        <a:srgbClr val="F2F3F2"/>
      </a:accent3>
      <a:accent4>
        <a:srgbClr val="000000"/>
      </a:accent4>
      <a:accent5>
        <a:srgbClr val="F5CFAB"/>
      </a:accent5>
      <a:accent6>
        <a:srgbClr val="E1BA6F"/>
      </a:accent6>
      <a:hlink>
        <a:srgbClr val="601114"/>
      </a:hlink>
      <a:folHlink>
        <a:srgbClr val="536EA5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3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EEA521"/>
        </a:accent1>
        <a:accent2>
          <a:srgbClr val="F8CD7B"/>
        </a:accent2>
        <a:accent3>
          <a:srgbClr val="F2F3F2"/>
        </a:accent3>
        <a:accent4>
          <a:srgbClr val="000000"/>
        </a:accent4>
        <a:accent5>
          <a:srgbClr val="F5CFAB"/>
        </a:accent5>
        <a:accent6>
          <a:srgbClr val="E1BA6F"/>
        </a:accent6>
        <a:hlink>
          <a:srgbClr val="601114"/>
        </a:hlink>
        <a:folHlink>
          <a:srgbClr val="536E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3625</TotalTime>
  <Words>616</Words>
  <Application>Microsoft Office PowerPoint</Application>
  <PresentationFormat>On-screen Show (4:3)</PresentationFormat>
  <Paragraphs>144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Blue Horizon</vt:lpstr>
      <vt:lpstr>TOOLKITS FOR NURSING LEADERSHIP DEVELOPMENT  MHEC NSP II Project Director’s Meeting </vt:lpstr>
      <vt:lpstr>PowerPoint Presentation</vt:lpstr>
      <vt:lpstr>Project purpose</vt:lpstr>
      <vt:lpstr>Collaborating Partners</vt:lpstr>
      <vt:lpstr>PowerPoint Presentation</vt:lpstr>
      <vt:lpstr>Toolkits include:</vt:lpstr>
      <vt:lpstr>Themes</vt:lpstr>
      <vt:lpstr>Leadership Toolkits Part 1 </vt:lpstr>
      <vt:lpstr>Leadership Toolkits Part 2 </vt:lpstr>
      <vt:lpstr>PowerPoint Presentation</vt:lpstr>
      <vt:lpstr>Year Two Successes (2018-19)</vt:lpstr>
      <vt:lpstr>Challenges</vt:lpstr>
      <vt:lpstr>https://webapps.salisbury.edu/leadershiptoolkit/</vt:lpstr>
      <vt:lpstr>Faculty email address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REFERENCES:</vt:lpstr>
      <vt:lpstr>PowerPoint Presentation</vt:lpstr>
      <vt:lpstr>Contact information: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Beverly Payne</dc:creator>
  <cp:lastModifiedBy>Kimberly Ford</cp:lastModifiedBy>
  <cp:revision>260</cp:revision>
  <cp:lastPrinted>2007-10-11T16:33:30Z</cp:lastPrinted>
  <dcterms:created xsi:type="dcterms:W3CDTF">1904-01-01T00:00:00Z</dcterms:created>
  <dcterms:modified xsi:type="dcterms:W3CDTF">2019-04-18T16:08:41Z</dcterms:modified>
</cp:coreProperties>
</file>