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263" r:id="rId3"/>
    <p:sldId id="259" r:id="rId4"/>
    <p:sldId id="278" r:id="rId5"/>
    <p:sldId id="279" r:id="rId6"/>
    <p:sldId id="268" r:id="rId7"/>
    <p:sldId id="276" r:id="rId8"/>
    <p:sldId id="269" r:id="rId9"/>
    <p:sldId id="281" r:id="rId10"/>
    <p:sldId id="280" r:id="rId11"/>
    <p:sldId id="28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a P. Reid" initials="TPR" lastIdx="7" clrIdx="0"/>
  <p:cmAuthor id="1" name="Lisa Seldomridge" initials="LS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6C84D-0D50-4466-8483-525952B5DC2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3AECB-02DE-4AA5-9DB9-365582C8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4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9385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784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678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46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7269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59A6B2-384C-4E50-A883-FE8CB7D394DF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192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3473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3787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5243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202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9246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Adapted from established 16-hour curriculum (Health Alliance of Mid America LLC 2008); at</a:t>
            </a:r>
            <a:r>
              <a:rPr lang="en-US" altLang="en-US" baseline="0" dirty="0" smtClean="0"/>
              <a:t> first meeting, obtained consent for </a:t>
            </a:r>
            <a:r>
              <a:rPr lang="en-US" altLang="en-US" baseline="0" dirty="0" err="1" smtClean="0"/>
              <a:t>videorecording</a:t>
            </a:r>
            <a:r>
              <a:rPr lang="en-US" altLang="en-US" baseline="0" dirty="0" smtClean="0"/>
              <a:t> and to use survey data for research presentations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941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1"/>
            <a:ext cx="10363200" cy="1470025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32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C6709-B96C-4E20-9479-747AAA459CB6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5225"/>
            <a:ext cx="426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21600" y="6245225"/>
            <a:ext cx="1524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4540A-7962-498E-B90E-56DFCBAC8B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8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17F7-BCC4-47B7-B5B3-6CC25FF2A95A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BFBE-7489-4D65-A6F3-0D7750F2B1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2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274639"/>
            <a:ext cx="2641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274639"/>
            <a:ext cx="7721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C213-99F1-4060-A71C-FF0493C195BE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BEF4-EC13-4833-A00B-9DE2A3219F7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A78A1-69E2-4CFD-842F-78CAF49440A4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3B540-DDF0-4D92-A9AF-E7D1A9BCE6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4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3746F-3257-47EF-9F03-105DED9A1A32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E52A-15ED-4635-A6CC-3587EFA1F2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3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600201"/>
            <a:ext cx="502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00201"/>
            <a:ext cx="502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43CC-E6EB-44EA-9347-F64EEADF1AB9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63E07-D3D1-408F-B372-58DCFEFC07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4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5242C-ADE1-4DDD-A4EF-96797B083F1D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C5069-2B93-4710-9966-2AC4131B0C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7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94153-B922-460D-A8BC-1E2A35C5F675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F245-7CA7-44BA-94D0-3F0484EF8EE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2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4333-AC88-4B36-847E-B715BDB7316B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2FE5-E826-4770-8C15-473ED6ED2FC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1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DBC8C-C95F-4A39-9B22-35389A8FB874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99B6-6B4B-40BD-8439-7B3EE09288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B392-BD5D-4EB2-AFEC-333ECC91512C}" type="datetime1">
              <a:rPr lang="en-US">
                <a:solidFill>
                  <a:srgbClr val="000000"/>
                </a:solidFill>
              </a:rPr>
              <a:pPr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7C24-1D1C-4FB1-AE2E-7E60918562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8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274638"/>
            <a:ext cx="1056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00201"/>
            <a:ext cx="10261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245225"/>
            <a:ext cx="2743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0BA25EE-E2B7-4AE2-8C15-7DA1025CD6CF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4/18/2019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6EECF9-E592-4EAC-9194-DF9048E9792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532403" y="3325072"/>
            <a:ext cx="8229600" cy="305829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NSPII Director’s Meeting</a:t>
            </a:r>
            <a:b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3/8/2019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 A. Seldomridge, PhD, RN, CNE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Judith M. Jarosinski, PhD, RN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Tina P. Reid, </a:t>
            </a:r>
            <a:r>
              <a:rPr lang="en-US" alt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EdD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RN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Beverly Payne, BA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Brad Hauck, MHS</a:t>
            </a: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12883B-7AE7-4BF9-BBB6-F9F9723E756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403" y="1058050"/>
            <a:ext cx="8229600" cy="22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Mentorship Focus Groups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Data collection with current one to one mentorship participants will continue until their 1 year commitment is complete.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At the end of the mentorship focus groups in 2020, we will have data on over 100 mentorship participants, or more than 50+ mentor pairs.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Findings from focus groups about the mentorship experience will be analyzed and results disseminated when available. </a:t>
            </a:r>
            <a:endParaRPr lang="en-US" altLang="en-US" sz="200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en-US" sz="1600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Partner/Affiliate Benefits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Access to our database of academy completers that have been specifically trained as adjunct clinical faculty members, located right in your area!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Potential to have one of your faculty teach in an academy to provide participants with detailed information about your school.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Help recruit applicants for academies located in your region, can send current adjuncts who are new/need additional training!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Offer shadowing experiences for academy graduates interested in teaching for your program!</a:t>
            </a:r>
            <a:endParaRPr lang="en-US" altLang="en-US" sz="200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en-US" sz="1600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106019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Questions?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399" y="1828800"/>
            <a:ext cx="9527177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sz="36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3600" dirty="0" smtClean="0"/>
              <a:t>Interested </a:t>
            </a:r>
            <a:r>
              <a:rPr lang="en-US" altLang="en-US" sz="3600" dirty="0"/>
              <a:t>in being a partner with </a:t>
            </a:r>
            <a:r>
              <a:rPr lang="en-US" altLang="en-US" sz="3600" dirty="0" smtClean="0"/>
              <a:t>ESFAMI or offering </a:t>
            </a:r>
            <a:r>
              <a:rPr lang="en-US" altLang="en-US" sz="3600" dirty="0"/>
              <a:t>s</a:t>
            </a:r>
            <a:r>
              <a:rPr lang="en-US" altLang="en-US" sz="3600" dirty="0" smtClean="0"/>
              <a:t>hadowing experiences? </a:t>
            </a:r>
            <a:endParaRPr lang="en-US" altLang="en-US" sz="3600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3600" dirty="0"/>
              <a:t>Contact Bradley Hauck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dirty="0" smtClean="0"/>
              <a:t>ESFAMI@Salisbury.edu</a:t>
            </a:r>
            <a:endParaRPr lang="en-US" altLang="en-US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443-397-5064</a:t>
            </a:r>
            <a:endParaRPr lang="en-US" dirty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9128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93799" y="1828800"/>
            <a:ext cx="10157823" cy="489267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4000" dirty="0" smtClean="0">
                <a:solidFill>
                  <a:srgbClr val="953735"/>
                </a:solidFill>
              </a:rPr>
              <a:t>ES-FAMI and what we do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4000" dirty="0" smtClean="0">
                <a:solidFill>
                  <a:srgbClr val="953735"/>
                </a:solidFill>
              </a:rPr>
              <a:t>What’s new?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rgbClr val="953735"/>
                </a:solidFill>
              </a:rPr>
              <a:t>Over the Bridge Expansion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953735"/>
                </a:solidFill>
              </a:rPr>
              <a:t>FAMI of Central MD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953735"/>
                </a:solidFill>
              </a:rPr>
              <a:t>FAMI of Western MD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rgbClr val="953735"/>
                </a:solidFill>
              </a:rPr>
              <a:t>Re-envisioned Group Mentoring Initiative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rgbClr val="953735"/>
                </a:solidFill>
              </a:rPr>
              <a:t>Mentorship Focus Groups</a:t>
            </a:r>
          </a:p>
          <a:p>
            <a:pPr marL="0" indent="0" eaLnBrk="1" hangingPunct="1">
              <a:buNone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12883B-7AE7-4BF9-BBB6-F9F9723E756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695700" y="609600"/>
            <a:ext cx="5715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We Do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822960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/>
              <a:t>Prepare expert nurse clinicians to become </a:t>
            </a:r>
            <a:r>
              <a:rPr lang="en-US" altLang="en-US" sz="2800" dirty="0" smtClean="0"/>
              <a:t>educators.</a:t>
            </a:r>
            <a:endParaRPr lang="en-US" altLang="en-US" sz="2800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/>
              <a:t>Increase the diversity of available part-time clinical </a:t>
            </a:r>
            <a:r>
              <a:rPr lang="en-US" altLang="en-US" sz="2800" dirty="0" smtClean="0"/>
              <a:t>faculty.</a:t>
            </a:r>
            <a:endParaRPr lang="en-US" altLang="en-US" sz="2800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 smtClean="0"/>
              <a:t>Encourage </a:t>
            </a:r>
            <a:r>
              <a:rPr lang="en-US" altLang="en-US" sz="2800" dirty="0"/>
              <a:t>educational advancement of Academy </a:t>
            </a:r>
            <a:r>
              <a:rPr lang="en-US" altLang="en-US" sz="2800" dirty="0" smtClean="0"/>
              <a:t>graduates.</a:t>
            </a:r>
            <a:endParaRPr lang="en-US" altLang="en-US" sz="2800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/>
              <a:t>Create a database of available part-time faculty for </a:t>
            </a:r>
            <a:r>
              <a:rPr lang="en-US" altLang="en-US" sz="2800" dirty="0" smtClean="0"/>
              <a:t>Maryland.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800" dirty="0" smtClean="0"/>
              <a:t>Successfully preparing clinicians for adjunct teaching positions since 2011. </a:t>
            </a:r>
            <a:endParaRPr lang="en-US" altLang="en-US" sz="2800" dirty="0"/>
          </a:p>
          <a:p>
            <a:pPr marL="0" indent="0" eaLnBrk="1" hangingPunct="1">
              <a:buNone/>
              <a:defRPr/>
            </a:pPr>
            <a:r>
              <a:rPr lang="en-US" altLang="en-US" sz="2800" dirty="0"/>
              <a:t>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33583E-8738-4785-9278-4530BAF0A78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Over the Bridge Expansion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Towson </a:t>
            </a:r>
            <a:r>
              <a:rPr lang="en-US" altLang="en-US" sz="2400" dirty="0"/>
              <a:t>University </a:t>
            </a:r>
            <a:r>
              <a:rPr lang="en-US" altLang="en-US" sz="2400" dirty="0" smtClean="0"/>
              <a:t>identified as partners for first </a:t>
            </a:r>
            <a:r>
              <a:rPr lang="en-US" altLang="en-US" sz="2400" dirty="0"/>
              <a:t>satellite </a:t>
            </a:r>
            <a:r>
              <a:rPr lang="en-US" altLang="en-US" sz="2400" dirty="0" smtClean="0"/>
              <a:t>location.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000" dirty="0" smtClean="0"/>
              <a:t>First </a:t>
            </a:r>
            <a:r>
              <a:rPr lang="en-US" altLang="en-US" sz="2000" dirty="0"/>
              <a:t>satellite academy </a:t>
            </a:r>
            <a:r>
              <a:rPr lang="en-US" altLang="en-US" sz="2000" dirty="0" smtClean="0"/>
              <a:t>held in </a:t>
            </a:r>
            <a:r>
              <a:rPr lang="en-US" altLang="en-US" sz="2000" dirty="0"/>
              <a:t>August 2018.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Allegany College of Maryland, Hood College, Frostburg State University, and University System of Maryland at Hagerstown named as partners for the second satellite location.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Previous amendment scheduled one academy per fiscal year per satellite location.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New expansion efforts will double the number of academies at each satellite locations every year.</a:t>
            </a: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8382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Over the Bridge Expansion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1765429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New program changes increase participants from 40 to 70 at satellite academy locations.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Total of 11 academies scheduled in FY19 and FY20, increased from 4 in original ESFAMI grant.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Fiscal Year 2018-2019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1600" dirty="0" smtClean="0"/>
              <a:t>ESFAMI- Salisbury University location- 2 academies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1600" dirty="0" smtClean="0"/>
              <a:t>FAMI of Central MD- Towson University location – 2 academies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1600" dirty="0" smtClean="0"/>
              <a:t>FAMI of Western MD- USM @ Hagerstown location – 1 academy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/>
              <a:t>Fiscal Year 2019-2020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1600" dirty="0"/>
              <a:t>ESFAMI- Salisbury University – 2 academies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1600" dirty="0"/>
              <a:t>FAMI of Central MD – Towson University – 2 academies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1600" dirty="0"/>
              <a:t>FAMI of Western MD – USM @ Hagerstown – 2 academies</a:t>
            </a:r>
          </a:p>
          <a:p>
            <a:pPr marL="0" indent="0" eaLnBrk="1" hangingPunct="1">
              <a:buNone/>
              <a:defRPr/>
            </a:pPr>
            <a:endParaRPr lang="en-US" altLang="en-US" sz="20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sz="24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9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100113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FAMI of Central Maryland- Towson University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2316978"/>
            <a:ext cx="7772400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Launched at Towson University in with 10 graduates</a:t>
            </a:r>
            <a:endParaRPr lang="en-US" altLang="en-US" sz="2400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August </a:t>
            </a:r>
            <a:r>
              <a:rPr lang="en-US" altLang="en-US" sz="2400" dirty="0"/>
              <a:t>15-September 12, </a:t>
            </a:r>
            <a:r>
              <a:rPr lang="en-US" altLang="en-US" sz="2400" dirty="0" smtClean="0"/>
              <a:t>2018.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Due to success, further academies were added as follows: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Second academy scheduled for March 2019.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Third academy scheduled for July/August 2019.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Fourth academy scheduled for Spring 2020.</a:t>
            </a: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3"/>
            <a:ext cx="3329423" cy="91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100113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FAMI of Western Maryland – USM Hagerstown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038662" y="2144131"/>
            <a:ext cx="8172138" cy="4467068"/>
          </a:xfrm>
        </p:spPr>
        <p:txBody>
          <a:bodyPr/>
          <a:lstStyle/>
          <a:p>
            <a:pPr marL="914400" lvl="2" indent="0" eaLnBrk="1" hangingPunct="1">
              <a:buNone/>
              <a:defRPr/>
            </a:pPr>
            <a:endParaRPr lang="en-US" altLang="en-US" sz="16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sz="2400" dirty="0" smtClean="0"/>
          </a:p>
          <a:p>
            <a:pPr marL="0" indent="0" eaLnBrk="1" hangingPunct="1">
              <a:buNone/>
              <a:defRPr/>
            </a:pPr>
            <a:endParaRPr lang="en-US" altLang="en-US" sz="2400" dirty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316360" cy="91356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38531" y="2371438"/>
            <a:ext cx="7772400" cy="423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kern="0" dirty="0" smtClean="0"/>
              <a:t>New partnership with Allegany College of Maryland, Frostburg State University, Hood College, and University System of Maryland Higher Education Campus, with continued support from Towson University.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kern="0" dirty="0" smtClean="0"/>
              <a:t>First academy May 15 – June 12</a:t>
            </a:r>
            <a:r>
              <a:rPr lang="en-US" altLang="en-US" sz="2400" kern="0" baseline="30000" dirty="0" smtClean="0"/>
              <a:t>th</a:t>
            </a:r>
            <a:r>
              <a:rPr lang="en-US" altLang="en-US" sz="2400" kern="0" dirty="0" smtClean="0"/>
              <a:t> at USMH Campus in Hagerstown, MD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kern="0" dirty="0" smtClean="0"/>
              <a:t>Second academy scheduled for Fall 2019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kern="0" dirty="0" smtClean="0"/>
              <a:t>Third academy scheduled for Spring 2020. </a:t>
            </a:r>
          </a:p>
          <a:p>
            <a:pPr marL="0" indent="0" eaLnBrk="1" hangingPunct="1">
              <a:buNone/>
              <a:defRPr/>
            </a:pPr>
            <a:endParaRPr lang="en-US" alt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4262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293223" y="1096699"/>
            <a:ext cx="10620103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Re-envisioned Group Mentoring Activities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399" y="2468880"/>
            <a:ext cx="8756469" cy="4695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Funding needed to support additional statewide academies.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ESFAMI administrative team determined that most cost-effective option was to re-envision the mentorship experience.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One to one mentorship will be phased out and group mentoring activities will be integrated into all future academies.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Group mentorship activities had been part of original ESFAMI program from 2011-2016.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en-US" sz="1600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11228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Group Mentorship Improvements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438400" y="2508069"/>
            <a:ext cx="7724503" cy="402336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Group mentoring activities will take place during the final academy night, called the Mentorship Night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Activities will replace the explanation of the structure and responsibilities of the one to one mentorship.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Will incorporate the best activities from one to one mentorship-what to look for in a mentor, individual VARK analysis, and resources on finding mentors among other group activities.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 sz="2400" dirty="0" smtClean="0"/>
              <a:t>Continue to facilitate “shadowing” experiences with experienced faculty.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en-US" sz="1600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en-US" dirty="0" smtClean="0">
              <a:solidFill>
                <a:srgbClr val="953735"/>
              </a:solidFill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F87901-146A-4E62-8B1E-6FBCACCF96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6" y="95262"/>
            <a:ext cx="3447784" cy="9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</TotalTime>
  <Words>958</Words>
  <Application>Microsoft Office PowerPoint</Application>
  <PresentationFormat>Custom</PresentationFormat>
  <Paragraphs>94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NSPII Director’s Meeting 3/8/2019 Lisa A. Seldomridge, PhD, RN, CNE Judith M. Jarosinski, PhD, RN Tina P. Reid, EdD, RN Beverly Payne, BA Brad Hauck, MHS</vt:lpstr>
      <vt:lpstr>Agenda</vt:lpstr>
      <vt:lpstr>What We Do</vt:lpstr>
      <vt:lpstr>Over the Bridge Expansion</vt:lpstr>
      <vt:lpstr>Over the Bridge Expansion</vt:lpstr>
      <vt:lpstr>FAMI of Central Maryland- Towson University</vt:lpstr>
      <vt:lpstr>FAMI of Western Maryland – USM Hagerstown</vt:lpstr>
      <vt:lpstr>Re-envisioned Group Mentoring Activities</vt:lpstr>
      <vt:lpstr>Group Mentorship Improvements</vt:lpstr>
      <vt:lpstr>Mentorship Focus Groups</vt:lpstr>
      <vt:lpstr>Partner/Affiliate Benefits</vt:lpstr>
      <vt:lpstr>Questions? </vt:lpstr>
    </vt:vector>
  </TitlesOfParts>
  <Company>Salisbury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Zahn</dc:creator>
  <cp:lastModifiedBy>Kimberly Ford</cp:lastModifiedBy>
  <cp:revision>79</cp:revision>
  <dcterms:created xsi:type="dcterms:W3CDTF">2017-09-13T13:48:32Z</dcterms:created>
  <dcterms:modified xsi:type="dcterms:W3CDTF">2019-04-18T17:33:10Z</dcterms:modified>
</cp:coreProperties>
</file>