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65" r:id="rId5"/>
    <p:sldId id="308" r:id="rId6"/>
    <p:sldId id="337" r:id="rId7"/>
    <p:sldId id="326" r:id="rId8"/>
    <p:sldId id="331" r:id="rId9"/>
    <p:sldId id="332" r:id="rId10"/>
    <p:sldId id="338" r:id="rId11"/>
    <p:sldId id="325" r:id="rId12"/>
    <p:sldId id="333" r:id="rId13"/>
    <p:sldId id="334" r:id="rId14"/>
    <p:sldId id="343" r:id="rId15"/>
    <p:sldId id="339" r:id="rId16"/>
    <p:sldId id="340" r:id="rId17"/>
    <p:sldId id="342" r:id="rId18"/>
    <p:sldId id="327" r:id="rId19"/>
    <p:sldId id="335" r:id="rId20"/>
    <p:sldId id="345" r:id="rId21"/>
    <p:sldId id="346" r:id="rId22"/>
    <p:sldId id="328" r:id="rId23"/>
    <p:sldId id="320" r:id="rId24"/>
    <p:sldId id="329" r:id="rId25"/>
    <p:sldId id="323" r:id="rId26"/>
    <p:sldId id="324" r:id="rId27"/>
    <p:sldId id="344" r:id="rId28"/>
    <p:sldId id="347" r:id="rId29"/>
  </p:sldIdLst>
  <p:sldSz cx="12188825"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9" pos="383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559" autoAdjust="0"/>
  </p:normalViewPr>
  <p:slideViewPr>
    <p:cSldViewPr showGuides="1">
      <p:cViewPr>
        <p:scale>
          <a:sx n="105" d="100"/>
          <a:sy n="105" d="100"/>
        </p:scale>
        <p:origin x="-78" y="-258"/>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8" d="100"/>
          <a:sy n="68" d="100"/>
        </p:scale>
        <p:origin x="2592"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smtClean="0"/>
              <a:t>Total # of Dual</a:t>
            </a:r>
            <a:r>
              <a:rPr lang="en-US" sz="2000" b="1" baseline="0" dirty="0" smtClean="0"/>
              <a:t> Enrollment partners/Articulation Agreements beyond baseline</a:t>
            </a:r>
            <a:endParaRPr lang="en-US" sz="2000" b="1" dirty="0"/>
          </a:p>
        </c:rich>
      </c:tx>
      <c:layout/>
      <c:overlay val="0"/>
      <c:spPr>
        <a:noFill/>
        <a:ln>
          <a:noFill/>
        </a:ln>
        <a:effectLst/>
      </c:spPr>
    </c:title>
    <c:autoTitleDeleted val="0"/>
    <c:plotArea>
      <c:layout>
        <c:manualLayout>
          <c:layoutTarget val="inner"/>
          <c:xMode val="edge"/>
          <c:yMode val="edge"/>
          <c:x val="6.6861111111111107E-2"/>
          <c:y val="0.18865591397849463"/>
          <c:w val="0.8664722222222222"/>
          <c:h val="0.66449623232579802"/>
        </c:manualLayout>
      </c:layout>
      <c:lineChart>
        <c:grouping val="standard"/>
        <c:varyColors val="0"/>
        <c:ser>
          <c:idx val="0"/>
          <c:order val="0"/>
          <c:tx>
            <c:strRef>
              <c:f>Sheet1!$B$1</c:f>
              <c:strCache>
                <c:ptCount val="1"/>
                <c:pt idx="0">
                  <c:v>HCC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FY16</c:v>
                </c:pt>
                <c:pt idx="1">
                  <c:v>FY17</c:v>
                </c:pt>
                <c:pt idx="2">
                  <c:v>FY18</c:v>
                </c:pt>
              </c:strCache>
            </c:strRef>
          </c:cat>
          <c:val>
            <c:numRef>
              <c:f>Sheet1!$B$2:$B$4</c:f>
              <c:numCache>
                <c:formatCode>General</c:formatCode>
                <c:ptCount val="3"/>
                <c:pt idx="0">
                  <c:v>1</c:v>
                </c:pt>
                <c:pt idx="1">
                  <c:v>1</c:v>
                </c:pt>
                <c:pt idx="2">
                  <c:v>4</c:v>
                </c:pt>
              </c:numCache>
            </c:numRef>
          </c:val>
          <c:smooth val="0"/>
          <c:extLst xmlns:c16r2="http://schemas.microsoft.com/office/drawing/2015/06/chart">
            <c:ext xmlns:c16="http://schemas.microsoft.com/office/drawing/2014/chart" uri="{C3380CC4-5D6E-409C-BE32-E72D297353CC}">
              <c16:uniqueId val="{00000000-A002-46D8-9C0E-FD0C07FBA6F2}"/>
            </c:ext>
          </c:extLst>
        </c:ser>
        <c:ser>
          <c:idx val="1"/>
          <c:order val="1"/>
          <c:tx>
            <c:strRef>
              <c:f>Sheet1!$C$1</c:f>
              <c:strCache>
                <c:ptCount val="1"/>
                <c:pt idx="0">
                  <c:v>CC</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FY16</c:v>
                </c:pt>
                <c:pt idx="1">
                  <c:v>FY17</c:v>
                </c:pt>
                <c:pt idx="2">
                  <c:v>FY18</c:v>
                </c:pt>
              </c:strCache>
            </c:strRef>
          </c:cat>
          <c:val>
            <c:numRef>
              <c:f>Sheet1!$C$2:$C$4</c:f>
              <c:numCache>
                <c:formatCode>General</c:formatCode>
                <c:ptCount val="3"/>
                <c:pt idx="0">
                  <c:v>1</c:v>
                </c:pt>
                <c:pt idx="1">
                  <c:v>3</c:v>
                </c:pt>
                <c:pt idx="2">
                  <c:v>6</c:v>
                </c:pt>
              </c:numCache>
            </c:numRef>
          </c:val>
          <c:smooth val="0"/>
          <c:extLst xmlns:c16r2="http://schemas.microsoft.com/office/drawing/2015/06/chart">
            <c:ext xmlns:c16="http://schemas.microsoft.com/office/drawing/2014/chart" uri="{C3380CC4-5D6E-409C-BE32-E72D297353CC}">
              <c16:uniqueId val="{00000001-A002-46D8-9C0E-FD0C07FBA6F2}"/>
            </c:ext>
          </c:extLst>
        </c:ser>
        <c:dLbls>
          <c:showLegendKey val="0"/>
          <c:showVal val="1"/>
          <c:showCatName val="0"/>
          <c:showSerName val="0"/>
          <c:showPercent val="0"/>
          <c:showBubbleSize val="0"/>
        </c:dLbls>
        <c:marker val="1"/>
        <c:smooth val="0"/>
        <c:axId val="86239488"/>
        <c:axId val="86253568"/>
      </c:lineChart>
      <c:catAx>
        <c:axId val="862394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253568"/>
        <c:crosses val="autoZero"/>
        <c:auto val="1"/>
        <c:lblAlgn val="ctr"/>
        <c:lblOffset val="100"/>
        <c:noMultiLvlLbl val="0"/>
      </c:catAx>
      <c:valAx>
        <c:axId val="86253568"/>
        <c:scaling>
          <c:orientation val="minMax"/>
          <c:max val="8"/>
        </c:scaling>
        <c:delete val="0"/>
        <c:axPos val="l"/>
        <c:majorGridlines>
          <c:spPr>
            <a:ln w="9525" cap="flat" cmpd="sng" algn="ctr">
              <a:solidFill>
                <a:schemeClr val="accent1">
                  <a:alpha val="18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2394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2000"/>
            </a:pPr>
            <a:r>
              <a:rPr lang="en-US" sz="2000" baseline="0" dirty="0" smtClean="0"/>
              <a:t>Total # of matriculated students by semester </a:t>
            </a:r>
            <a:endParaRPr lang="en-US" sz="2000" dirty="0"/>
          </a:p>
        </c:rich>
      </c:tx>
      <c:layout/>
      <c:overlay val="0"/>
    </c:title>
    <c:autoTitleDeleted val="0"/>
    <c:plotArea>
      <c:layout>
        <c:manualLayout>
          <c:layoutTarget val="inner"/>
          <c:xMode val="edge"/>
          <c:yMode val="edge"/>
          <c:x val="9.1630905511811023E-2"/>
          <c:y val="0.1415159742963164"/>
          <c:w val="0.85855577427821528"/>
          <c:h val="0.66978188071318678"/>
        </c:manualLayout>
      </c:layout>
      <c:barChart>
        <c:barDir val="col"/>
        <c:grouping val="stacked"/>
        <c:varyColors val="0"/>
        <c:ser>
          <c:idx val="0"/>
          <c:order val="0"/>
          <c:tx>
            <c:strRef>
              <c:f>Sheet1!$B$1</c:f>
              <c:strCache>
                <c:ptCount val="1"/>
                <c:pt idx="0">
                  <c:v>HCC</c:v>
                </c:pt>
              </c:strCache>
            </c:strRef>
          </c:tx>
          <c:invertIfNegative val="0"/>
          <c:dLbls>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Sheet1!$A$2:$A$7</c:f>
              <c:strCache>
                <c:ptCount val="6"/>
                <c:pt idx="0">
                  <c:v>Summer 2016</c:v>
                </c:pt>
                <c:pt idx="1">
                  <c:v>Fall 2016</c:v>
                </c:pt>
                <c:pt idx="2">
                  <c:v>Spring 2017</c:v>
                </c:pt>
                <c:pt idx="3">
                  <c:v>Summer 2017</c:v>
                </c:pt>
                <c:pt idx="4">
                  <c:v>Fall 2017</c:v>
                </c:pt>
                <c:pt idx="5">
                  <c:v>Spring 2018</c:v>
                </c:pt>
              </c:strCache>
            </c:strRef>
          </c:cat>
          <c:val>
            <c:numRef>
              <c:f>Sheet1!$B$2:$B$7</c:f>
              <c:numCache>
                <c:formatCode>General</c:formatCode>
                <c:ptCount val="6"/>
                <c:pt idx="0">
                  <c:v>29</c:v>
                </c:pt>
                <c:pt idx="1">
                  <c:v>51</c:v>
                </c:pt>
                <c:pt idx="2">
                  <c:v>75</c:v>
                </c:pt>
                <c:pt idx="3">
                  <c:v>86</c:v>
                </c:pt>
                <c:pt idx="4">
                  <c:v>113</c:v>
                </c:pt>
                <c:pt idx="5">
                  <c:v>130</c:v>
                </c:pt>
              </c:numCache>
            </c:numRef>
          </c:val>
          <c:extLst xmlns:c16r2="http://schemas.microsoft.com/office/drawing/2015/06/chart">
            <c:ext xmlns:c16="http://schemas.microsoft.com/office/drawing/2014/chart" uri="{C3380CC4-5D6E-409C-BE32-E72D297353CC}">
              <c16:uniqueId val="{00000000-6DA3-4D53-A73A-848C39B438CE}"/>
            </c:ext>
          </c:extLst>
        </c:ser>
        <c:ser>
          <c:idx val="1"/>
          <c:order val="1"/>
          <c:tx>
            <c:strRef>
              <c:f>Sheet1!$C$1</c:f>
              <c:strCache>
                <c:ptCount val="1"/>
                <c:pt idx="0">
                  <c:v>CC</c:v>
                </c:pt>
              </c:strCache>
            </c:strRef>
          </c:tx>
          <c:invertIfNegative val="0"/>
          <c:dLbls>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Sheet1!$A$2:$A$7</c:f>
              <c:strCache>
                <c:ptCount val="6"/>
                <c:pt idx="0">
                  <c:v>Summer 2016</c:v>
                </c:pt>
                <c:pt idx="1">
                  <c:v>Fall 2016</c:v>
                </c:pt>
                <c:pt idx="2">
                  <c:v>Spring 2017</c:v>
                </c:pt>
                <c:pt idx="3">
                  <c:v>Summer 2017</c:v>
                </c:pt>
                <c:pt idx="4">
                  <c:v>Fall 2017</c:v>
                </c:pt>
                <c:pt idx="5">
                  <c:v>Spring 2018</c:v>
                </c:pt>
              </c:strCache>
            </c:strRef>
          </c:cat>
          <c:val>
            <c:numRef>
              <c:f>Sheet1!$C$2:$C$7</c:f>
              <c:numCache>
                <c:formatCode>General</c:formatCode>
                <c:ptCount val="6"/>
                <c:pt idx="0">
                  <c:v>1</c:v>
                </c:pt>
                <c:pt idx="1">
                  <c:v>10</c:v>
                </c:pt>
                <c:pt idx="2">
                  <c:v>10</c:v>
                </c:pt>
                <c:pt idx="3">
                  <c:v>10</c:v>
                </c:pt>
                <c:pt idx="4">
                  <c:v>25</c:v>
                </c:pt>
                <c:pt idx="5">
                  <c:v>23</c:v>
                </c:pt>
              </c:numCache>
            </c:numRef>
          </c:val>
          <c:extLst xmlns:c16r2="http://schemas.microsoft.com/office/drawing/2015/06/chart">
            <c:ext xmlns:c16="http://schemas.microsoft.com/office/drawing/2014/chart" uri="{C3380CC4-5D6E-409C-BE32-E72D297353CC}">
              <c16:uniqueId val="{00000001-6DA3-4D53-A73A-848C39B438CE}"/>
            </c:ext>
          </c:extLst>
        </c:ser>
        <c:dLbls>
          <c:dLblPos val="ctr"/>
          <c:showLegendKey val="0"/>
          <c:showVal val="1"/>
          <c:showCatName val="0"/>
          <c:showSerName val="0"/>
          <c:showPercent val="0"/>
          <c:showBubbleSize val="0"/>
        </c:dLbls>
        <c:gapWidth val="150"/>
        <c:overlap val="100"/>
        <c:axId val="86298624"/>
        <c:axId val="86300160"/>
      </c:barChart>
      <c:catAx>
        <c:axId val="86298624"/>
        <c:scaling>
          <c:orientation val="minMax"/>
        </c:scaling>
        <c:delete val="0"/>
        <c:axPos val="b"/>
        <c:numFmt formatCode="General" sourceLinked="0"/>
        <c:majorTickMark val="out"/>
        <c:minorTickMark val="none"/>
        <c:tickLblPos val="nextTo"/>
        <c:txPr>
          <a:bodyPr/>
          <a:lstStyle/>
          <a:p>
            <a:pPr>
              <a:defRPr sz="1200"/>
            </a:pPr>
            <a:endParaRPr lang="en-US"/>
          </a:p>
        </c:txPr>
        <c:crossAx val="86300160"/>
        <c:crosses val="autoZero"/>
        <c:auto val="1"/>
        <c:lblAlgn val="ctr"/>
        <c:lblOffset val="100"/>
        <c:noMultiLvlLbl val="0"/>
      </c:catAx>
      <c:valAx>
        <c:axId val="86300160"/>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86298624"/>
        <c:crosses val="autoZero"/>
        <c:crossBetween val="between"/>
      </c:valAx>
    </c:plotArea>
    <c:legend>
      <c:legendPos val="r"/>
      <c:layout>
        <c:manualLayout>
          <c:xMode val="edge"/>
          <c:yMode val="edge"/>
          <c:x val="0.12481353893263342"/>
          <c:y val="0.15233460041632726"/>
          <c:w val="0.1245976309412936"/>
          <c:h val="0.1995401279065469"/>
        </c:manualLayout>
      </c:layout>
      <c:overlay val="0"/>
      <c:txPr>
        <a:bodyPr/>
        <a:lstStyle/>
        <a:p>
          <a:pPr>
            <a:defRPr sz="1200"/>
          </a:pPr>
          <a:endParaRPr lang="en-US"/>
        </a:p>
      </c:txPr>
    </c:legend>
    <c:plotVisOnly val="1"/>
    <c:dispBlanksAs val="gap"/>
    <c:showDLblsOverMax val="0"/>
  </c:chart>
  <c:txPr>
    <a:bodyPr/>
    <a:lstStyle/>
    <a:p>
      <a:pPr>
        <a:defRPr sz="1800">
          <a:latin typeface="Century Gothic" panose="020B0502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effectLst>
                  <a:outerShdw blurRad="38100" dist="38100" dir="2700000" algn="tl">
                    <a:srgbClr val="000000">
                      <a:alpha val="43137"/>
                    </a:srgbClr>
                  </a:outerShdw>
                </a:effectLst>
                <a:latin typeface="Century Gothic" panose="020B0502020202020204" pitchFamily="34" charset="0"/>
                <a:ea typeface="+mn-ea"/>
                <a:cs typeface="+mn-cs"/>
              </a:defRPr>
            </a:pPr>
            <a:r>
              <a:rPr lang="en-US" sz="1400" b="1" dirty="0" smtClean="0">
                <a:effectLst>
                  <a:outerShdw blurRad="38100" dist="38100" dir="2700000" algn="tl">
                    <a:srgbClr val="000000">
                      <a:alpha val="43137"/>
                    </a:srgbClr>
                  </a:outerShdw>
                </a:effectLst>
              </a:rPr>
              <a:t>Average retention vs. Attrition</a:t>
            </a:r>
            <a:endParaRPr lang="en-US" sz="1400" b="1" dirty="0">
              <a:effectLst>
                <a:outerShdw blurRad="38100" dist="38100" dir="2700000" algn="tl">
                  <a:srgbClr val="000000">
                    <a:alpha val="43137"/>
                  </a:srgbClr>
                </a:outerShdw>
              </a:effectLst>
            </a:endParaRPr>
          </a:p>
        </c:rich>
      </c:tx>
      <c:overlay val="0"/>
      <c:spPr>
        <a:noFill/>
        <a:ln>
          <a:noFill/>
        </a:ln>
        <a:effectLst/>
      </c:spPr>
    </c:title>
    <c:autoTitleDeleted val="0"/>
    <c:plotArea>
      <c:layout/>
      <c:pieChart>
        <c:varyColors val="1"/>
        <c:ser>
          <c:idx val="0"/>
          <c:order val="0"/>
          <c:tx>
            <c:strRef>
              <c:f>Sheet1!$B$1</c:f>
              <c:strCache>
                <c:ptCount val="1"/>
                <c:pt idx="0">
                  <c:v>Retention versus Attrition</c:v>
                </c:pt>
              </c:strCache>
            </c:strRef>
          </c:tx>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1A09-47B7-80A1-DC5592EA50EF}"/>
              </c:ext>
            </c:extLst>
          </c:dPt>
          <c:dPt>
            <c:idx val="1"/>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3-1A09-47B7-80A1-DC5592EA50EF}"/>
              </c:ext>
            </c:extLst>
          </c:dPt>
          <c:dLbls>
            <c:dLbl>
              <c:idx val="1"/>
              <c:layout>
                <c:manualLayout>
                  <c:x val="-3.1807361289141231E-2"/>
                  <c:y val="0.11687723617910036"/>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1A09-47B7-80A1-DC5592EA50EF}"/>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n-US"/>
              </a:p>
            </c:txPr>
            <c:dLblPos val="bestFit"/>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Sheet1!$A$2:$A$3</c:f>
              <c:strCache>
                <c:ptCount val="2"/>
                <c:pt idx="0">
                  <c:v>retention</c:v>
                </c:pt>
                <c:pt idx="1">
                  <c:v>attrition</c:v>
                </c:pt>
              </c:strCache>
            </c:strRef>
          </c:cat>
          <c:val>
            <c:numRef>
              <c:f>Sheet1!$B$2:$B$3</c:f>
              <c:numCache>
                <c:formatCode>0.00%</c:formatCode>
                <c:ptCount val="2"/>
                <c:pt idx="0">
                  <c:v>0.98099999999999998</c:v>
                </c:pt>
                <c:pt idx="1">
                  <c:v>1.8800000000000001E-2</c:v>
                </c:pt>
              </c:numCache>
            </c:numRef>
          </c:val>
          <c:extLst xmlns:c16r2="http://schemas.microsoft.com/office/drawing/2015/06/chart">
            <c:ext xmlns:c16="http://schemas.microsoft.com/office/drawing/2014/chart" uri="{C3380CC4-5D6E-409C-BE32-E72D297353CC}">
              <c16:uniqueId val="{00000004-1A09-47B7-80A1-DC5592EA50EF}"/>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1717614464858561"/>
          <c:y val="0.58250115794349233"/>
          <c:w val="0.29031776027996503"/>
          <c:h val="0.295885718185520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2000" b="0">
          <a:solidFill>
            <a:schemeClr val="tx1"/>
          </a:solidFill>
          <a:latin typeface="Century Gothic" panose="020B0502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48239A-639B-4184-871C-729972059C91}" type="doc">
      <dgm:prSet loTypeId="urn:microsoft.com/office/officeart/2005/8/layout/arrow2" loCatId="process" qsTypeId="urn:microsoft.com/office/officeart/2005/8/quickstyle/simple1" qsCatId="simple" csTypeId="urn:microsoft.com/office/officeart/2005/8/colors/accent1_4" csCatId="accent1" phldr="1"/>
      <dgm:spPr/>
    </dgm:pt>
    <dgm:pt modelId="{1D39E9EA-0346-458B-BDB1-CC0F764AE799}">
      <dgm:prSet phldrT="[Text]"/>
      <dgm:spPr/>
      <dgm:t>
        <a:bodyPr/>
        <a:lstStyle/>
        <a:p>
          <a:r>
            <a:rPr lang="en-US" b="0" dirty="0" smtClean="0">
              <a:effectLst>
                <a:outerShdw blurRad="38100" dist="38100" dir="2700000" algn="tl">
                  <a:srgbClr val="000000">
                    <a:alpha val="43137"/>
                  </a:srgbClr>
                </a:outerShdw>
              </a:effectLst>
            </a:rPr>
            <a:t>December 2017 = 1 degree completed </a:t>
          </a:r>
          <a:endParaRPr lang="en-US" b="0" dirty="0">
            <a:effectLst>
              <a:outerShdw blurRad="38100" dist="38100" dir="2700000" algn="tl">
                <a:srgbClr val="000000">
                  <a:alpha val="43137"/>
                </a:srgbClr>
              </a:outerShdw>
            </a:effectLst>
          </a:endParaRPr>
        </a:p>
      </dgm:t>
    </dgm:pt>
    <dgm:pt modelId="{C3C3F8B0-C4BC-422A-B137-A37247F2497E}" type="parTrans" cxnId="{8F6CC499-7D34-4764-A8CD-75D1E973E969}">
      <dgm:prSet/>
      <dgm:spPr/>
      <dgm:t>
        <a:bodyPr/>
        <a:lstStyle/>
        <a:p>
          <a:endParaRPr lang="en-US"/>
        </a:p>
      </dgm:t>
    </dgm:pt>
    <dgm:pt modelId="{30037BB1-9B23-417D-956E-5FF4841522FA}" type="sibTrans" cxnId="{8F6CC499-7D34-4764-A8CD-75D1E973E969}">
      <dgm:prSet/>
      <dgm:spPr/>
      <dgm:t>
        <a:bodyPr/>
        <a:lstStyle/>
        <a:p>
          <a:endParaRPr lang="en-US"/>
        </a:p>
      </dgm:t>
    </dgm:pt>
    <dgm:pt modelId="{0768E456-0E7D-44FC-83FD-47D242CA7909}">
      <dgm:prSet phldrT="[Text]"/>
      <dgm:spPr/>
      <dgm:t>
        <a:bodyPr/>
        <a:lstStyle/>
        <a:p>
          <a:r>
            <a:rPr lang="en-US" b="0" dirty="0" smtClean="0">
              <a:effectLst>
                <a:outerShdw blurRad="38100" dist="38100" dir="2700000" algn="tl">
                  <a:srgbClr val="000000">
                    <a:alpha val="43137"/>
                  </a:srgbClr>
                </a:outerShdw>
              </a:effectLst>
            </a:rPr>
            <a:t>May 2018 = 17 degrees completed</a:t>
          </a:r>
          <a:endParaRPr lang="en-US" b="0" dirty="0">
            <a:effectLst>
              <a:outerShdw blurRad="38100" dist="38100" dir="2700000" algn="tl">
                <a:srgbClr val="000000">
                  <a:alpha val="43137"/>
                </a:srgbClr>
              </a:outerShdw>
            </a:effectLst>
          </a:endParaRPr>
        </a:p>
      </dgm:t>
    </dgm:pt>
    <dgm:pt modelId="{FDFF80DE-A857-4CCF-821D-7F7D888BB004}" type="parTrans" cxnId="{C9DA66BB-01D2-4315-A516-AF2B54BE889C}">
      <dgm:prSet/>
      <dgm:spPr/>
      <dgm:t>
        <a:bodyPr/>
        <a:lstStyle/>
        <a:p>
          <a:endParaRPr lang="en-US"/>
        </a:p>
      </dgm:t>
    </dgm:pt>
    <dgm:pt modelId="{6018DD22-8DBE-4267-9EB7-FB60FB232B79}" type="sibTrans" cxnId="{C9DA66BB-01D2-4315-A516-AF2B54BE889C}">
      <dgm:prSet/>
      <dgm:spPr/>
      <dgm:t>
        <a:bodyPr/>
        <a:lstStyle/>
        <a:p>
          <a:endParaRPr lang="en-US"/>
        </a:p>
      </dgm:t>
    </dgm:pt>
    <dgm:pt modelId="{5BBB13AE-8963-4D4C-A1EF-1C398375EF0E}">
      <dgm:prSet phldrT="[Text]"/>
      <dgm:spPr/>
      <dgm:t>
        <a:bodyPr/>
        <a:lstStyle/>
        <a:p>
          <a:r>
            <a:rPr lang="en-US" dirty="0" smtClean="0">
              <a:effectLst>
                <a:outerShdw blurRad="38100" dist="38100" dir="2700000" algn="tl">
                  <a:srgbClr val="000000">
                    <a:alpha val="43137"/>
                  </a:srgbClr>
                </a:outerShdw>
              </a:effectLst>
            </a:rPr>
            <a:t>39 degrees in progress</a:t>
          </a:r>
        </a:p>
        <a:p>
          <a:r>
            <a:rPr lang="en-US" dirty="0" smtClean="0">
              <a:effectLst>
                <a:outerShdw blurRad="38100" dist="38100" dir="2700000" algn="tl">
                  <a:srgbClr val="000000">
                    <a:alpha val="43137"/>
                  </a:srgbClr>
                </a:outerShdw>
              </a:effectLst>
            </a:rPr>
            <a:t>+ 95 students dually enrolled</a:t>
          </a:r>
        </a:p>
        <a:p>
          <a:r>
            <a:rPr lang="en-US" dirty="0" smtClean="0">
              <a:effectLst>
                <a:outerShdw blurRad="38100" dist="38100" dir="2700000" algn="tl">
                  <a:srgbClr val="000000">
                    <a:alpha val="43137"/>
                  </a:srgbClr>
                </a:outerShdw>
              </a:effectLst>
            </a:rPr>
            <a:t>+48 potential new admits</a:t>
          </a:r>
          <a:endParaRPr lang="en-US" dirty="0">
            <a:effectLst>
              <a:outerShdw blurRad="38100" dist="38100" dir="2700000" algn="tl">
                <a:srgbClr val="000000">
                  <a:alpha val="43137"/>
                </a:srgbClr>
              </a:outerShdw>
            </a:effectLst>
          </a:endParaRPr>
        </a:p>
      </dgm:t>
    </dgm:pt>
    <dgm:pt modelId="{0151F1D0-923A-47E8-93D7-F8642B04CE57}" type="parTrans" cxnId="{1AE5DB29-0D9B-491C-A0F6-E3985C34DDC0}">
      <dgm:prSet/>
      <dgm:spPr/>
      <dgm:t>
        <a:bodyPr/>
        <a:lstStyle/>
        <a:p>
          <a:endParaRPr lang="en-US"/>
        </a:p>
      </dgm:t>
    </dgm:pt>
    <dgm:pt modelId="{8FB89D72-99F3-4204-A89B-B4849956348E}" type="sibTrans" cxnId="{1AE5DB29-0D9B-491C-A0F6-E3985C34DDC0}">
      <dgm:prSet/>
      <dgm:spPr/>
      <dgm:t>
        <a:bodyPr/>
        <a:lstStyle/>
        <a:p>
          <a:endParaRPr lang="en-US"/>
        </a:p>
      </dgm:t>
    </dgm:pt>
    <dgm:pt modelId="{656D911B-0212-44A6-8E37-647F542DF649}" type="pres">
      <dgm:prSet presAssocID="{6C48239A-639B-4184-871C-729972059C91}" presName="arrowDiagram" presStyleCnt="0">
        <dgm:presLayoutVars>
          <dgm:chMax val="5"/>
          <dgm:dir/>
          <dgm:resizeHandles val="exact"/>
        </dgm:presLayoutVars>
      </dgm:prSet>
      <dgm:spPr/>
    </dgm:pt>
    <dgm:pt modelId="{498B6905-5163-4D31-990C-C899CCE600BD}" type="pres">
      <dgm:prSet presAssocID="{6C48239A-639B-4184-871C-729972059C91}" presName="arrow" presStyleLbl="bgShp" presStyleIdx="0" presStyleCnt="1" custLinFactNeighborY="-383"/>
      <dgm:spPr/>
    </dgm:pt>
    <dgm:pt modelId="{48F27FB8-329E-42D2-83BF-5154D61C28F3}" type="pres">
      <dgm:prSet presAssocID="{6C48239A-639B-4184-871C-729972059C91}" presName="arrowDiagram3" presStyleCnt="0"/>
      <dgm:spPr/>
    </dgm:pt>
    <dgm:pt modelId="{F666E24B-B6CA-4D8A-A1FF-267852E85904}" type="pres">
      <dgm:prSet presAssocID="{1D39E9EA-0346-458B-BDB1-CC0F764AE799}" presName="bullet3a" presStyleLbl="node1" presStyleIdx="0" presStyleCnt="3"/>
      <dgm:spPr/>
    </dgm:pt>
    <dgm:pt modelId="{A1BF778D-30B9-4014-868E-EDBACCA87535}" type="pres">
      <dgm:prSet presAssocID="{1D39E9EA-0346-458B-BDB1-CC0F764AE799}" presName="textBox3a" presStyleLbl="revTx" presStyleIdx="0" presStyleCnt="3">
        <dgm:presLayoutVars>
          <dgm:bulletEnabled val="1"/>
        </dgm:presLayoutVars>
      </dgm:prSet>
      <dgm:spPr/>
      <dgm:t>
        <a:bodyPr/>
        <a:lstStyle/>
        <a:p>
          <a:endParaRPr lang="en-US"/>
        </a:p>
      </dgm:t>
    </dgm:pt>
    <dgm:pt modelId="{36BA66A6-C115-4B0E-87A1-B06D6FE1EF77}" type="pres">
      <dgm:prSet presAssocID="{0768E456-0E7D-44FC-83FD-47D242CA7909}" presName="bullet3b" presStyleLbl="node1" presStyleIdx="1" presStyleCnt="3"/>
      <dgm:spPr/>
    </dgm:pt>
    <dgm:pt modelId="{FBC98E1B-3060-4BBC-87F5-F63592C2EB3D}" type="pres">
      <dgm:prSet presAssocID="{0768E456-0E7D-44FC-83FD-47D242CA7909}" presName="textBox3b" presStyleLbl="revTx" presStyleIdx="1" presStyleCnt="3">
        <dgm:presLayoutVars>
          <dgm:bulletEnabled val="1"/>
        </dgm:presLayoutVars>
      </dgm:prSet>
      <dgm:spPr/>
      <dgm:t>
        <a:bodyPr/>
        <a:lstStyle/>
        <a:p>
          <a:endParaRPr lang="en-US"/>
        </a:p>
      </dgm:t>
    </dgm:pt>
    <dgm:pt modelId="{397D61BB-9B92-4A89-B3D0-A6E4E5E64F6E}" type="pres">
      <dgm:prSet presAssocID="{5BBB13AE-8963-4D4C-A1EF-1C398375EF0E}" presName="bullet3c" presStyleLbl="node1" presStyleIdx="2" presStyleCnt="3"/>
      <dgm:spPr/>
    </dgm:pt>
    <dgm:pt modelId="{D88CE21B-10F5-4FDC-8DD1-1A264C31B53D}" type="pres">
      <dgm:prSet presAssocID="{5BBB13AE-8963-4D4C-A1EF-1C398375EF0E}" presName="textBox3c" presStyleLbl="revTx" presStyleIdx="2" presStyleCnt="3">
        <dgm:presLayoutVars>
          <dgm:bulletEnabled val="1"/>
        </dgm:presLayoutVars>
      </dgm:prSet>
      <dgm:spPr/>
      <dgm:t>
        <a:bodyPr/>
        <a:lstStyle/>
        <a:p>
          <a:endParaRPr lang="en-US"/>
        </a:p>
      </dgm:t>
    </dgm:pt>
  </dgm:ptLst>
  <dgm:cxnLst>
    <dgm:cxn modelId="{1AE5DB29-0D9B-491C-A0F6-E3985C34DDC0}" srcId="{6C48239A-639B-4184-871C-729972059C91}" destId="{5BBB13AE-8963-4D4C-A1EF-1C398375EF0E}" srcOrd="2" destOrd="0" parTransId="{0151F1D0-923A-47E8-93D7-F8642B04CE57}" sibTransId="{8FB89D72-99F3-4204-A89B-B4849956348E}"/>
    <dgm:cxn modelId="{8F6CC499-7D34-4764-A8CD-75D1E973E969}" srcId="{6C48239A-639B-4184-871C-729972059C91}" destId="{1D39E9EA-0346-458B-BDB1-CC0F764AE799}" srcOrd="0" destOrd="0" parTransId="{C3C3F8B0-C4BC-422A-B137-A37247F2497E}" sibTransId="{30037BB1-9B23-417D-956E-5FF4841522FA}"/>
    <dgm:cxn modelId="{FF6B376D-7C42-4715-BEB4-1CCD83D4D731}" type="presOf" srcId="{6C48239A-639B-4184-871C-729972059C91}" destId="{656D911B-0212-44A6-8E37-647F542DF649}" srcOrd="0" destOrd="0" presId="urn:microsoft.com/office/officeart/2005/8/layout/arrow2"/>
    <dgm:cxn modelId="{C9DA66BB-01D2-4315-A516-AF2B54BE889C}" srcId="{6C48239A-639B-4184-871C-729972059C91}" destId="{0768E456-0E7D-44FC-83FD-47D242CA7909}" srcOrd="1" destOrd="0" parTransId="{FDFF80DE-A857-4CCF-821D-7F7D888BB004}" sibTransId="{6018DD22-8DBE-4267-9EB7-FB60FB232B79}"/>
    <dgm:cxn modelId="{32B3B6D2-D346-40D4-B44E-0B882EC35FA4}" type="presOf" srcId="{1D39E9EA-0346-458B-BDB1-CC0F764AE799}" destId="{A1BF778D-30B9-4014-868E-EDBACCA87535}" srcOrd="0" destOrd="0" presId="urn:microsoft.com/office/officeart/2005/8/layout/arrow2"/>
    <dgm:cxn modelId="{2E9FFBB2-8AEA-4767-B439-A8C9923B8B02}" type="presOf" srcId="{5BBB13AE-8963-4D4C-A1EF-1C398375EF0E}" destId="{D88CE21B-10F5-4FDC-8DD1-1A264C31B53D}" srcOrd="0" destOrd="0" presId="urn:microsoft.com/office/officeart/2005/8/layout/arrow2"/>
    <dgm:cxn modelId="{5DD4D480-A335-43D0-85F1-BD348B2B7BA7}" type="presOf" srcId="{0768E456-0E7D-44FC-83FD-47D242CA7909}" destId="{FBC98E1B-3060-4BBC-87F5-F63592C2EB3D}" srcOrd="0" destOrd="0" presId="urn:microsoft.com/office/officeart/2005/8/layout/arrow2"/>
    <dgm:cxn modelId="{6DB4C1F8-FBD6-46D1-A17D-AE97CCE9EA6E}" type="presParOf" srcId="{656D911B-0212-44A6-8E37-647F542DF649}" destId="{498B6905-5163-4D31-990C-C899CCE600BD}" srcOrd="0" destOrd="0" presId="urn:microsoft.com/office/officeart/2005/8/layout/arrow2"/>
    <dgm:cxn modelId="{1E404B2A-2612-4F98-AD1A-9B5230AEF6B9}" type="presParOf" srcId="{656D911B-0212-44A6-8E37-647F542DF649}" destId="{48F27FB8-329E-42D2-83BF-5154D61C28F3}" srcOrd="1" destOrd="0" presId="urn:microsoft.com/office/officeart/2005/8/layout/arrow2"/>
    <dgm:cxn modelId="{BCBC464E-57F1-4AFE-B253-79F84100FCCB}" type="presParOf" srcId="{48F27FB8-329E-42D2-83BF-5154D61C28F3}" destId="{F666E24B-B6CA-4D8A-A1FF-267852E85904}" srcOrd="0" destOrd="0" presId="urn:microsoft.com/office/officeart/2005/8/layout/arrow2"/>
    <dgm:cxn modelId="{7A6B6A97-4E5D-4FA4-91A7-1C68D4AF9408}" type="presParOf" srcId="{48F27FB8-329E-42D2-83BF-5154D61C28F3}" destId="{A1BF778D-30B9-4014-868E-EDBACCA87535}" srcOrd="1" destOrd="0" presId="urn:microsoft.com/office/officeart/2005/8/layout/arrow2"/>
    <dgm:cxn modelId="{E028C64C-326A-4FA3-9900-476A3AD487B0}" type="presParOf" srcId="{48F27FB8-329E-42D2-83BF-5154D61C28F3}" destId="{36BA66A6-C115-4B0E-87A1-B06D6FE1EF77}" srcOrd="2" destOrd="0" presId="urn:microsoft.com/office/officeart/2005/8/layout/arrow2"/>
    <dgm:cxn modelId="{51514B86-6C5A-4D77-A4BD-7F9F823F0A25}" type="presParOf" srcId="{48F27FB8-329E-42D2-83BF-5154D61C28F3}" destId="{FBC98E1B-3060-4BBC-87F5-F63592C2EB3D}" srcOrd="3" destOrd="0" presId="urn:microsoft.com/office/officeart/2005/8/layout/arrow2"/>
    <dgm:cxn modelId="{3CA35F7A-0A1B-46ED-803D-70D1BCEB5E4D}" type="presParOf" srcId="{48F27FB8-329E-42D2-83BF-5154D61C28F3}" destId="{397D61BB-9B92-4A89-B3D0-A6E4E5E64F6E}" srcOrd="4" destOrd="0" presId="urn:microsoft.com/office/officeart/2005/8/layout/arrow2"/>
    <dgm:cxn modelId="{C6CC7A17-1B98-47C4-8FB5-86EEC24BE016}" type="presParOf" srcId="{48F27FB8-329E-42D2-83BF-5154D61C28F3}" destId="{D88CE21B-10F5-4FDC-8DD1-1A264C31B53D}"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2354022-CB89-4A19-850F-24D76E00D08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79DB2882-CA9B-4CD4-91E6-D822875EFED9}">
      <dgm:prSet phldrT="[Text]"/>
      <dgm:spPr/>
      <dgm:t>
        <a:bodyPr/>
        <a:lstStyle/>
        <a:p>
          <a:r>
            <a:rPr lang="en-US" dirty="0" smtClean="0"/>
            <a:t>Review</a:t>
          </a:r>
          <a:endParaRPr lang="en-US" dirty="0"/>
        </a:p>
      </dgm:t>
    </dgm:pt>
    <dgm:pt modelId="{F1A33405-A29F-4169-8E18-66E25EB37BF2}" type="parTrans" cxnId="{E7960D66-735B-49B0-91FF-004813C10E20}">
      <dgm:prSet/>
      <dgm:spPr/>
      <dgm:t>
        <a:bodyPr/>
        <a:lstStyle/>
        <a:p>
          <a:endParaRPr lang="en-US"/>
        </a:p>
      </dgm:t>
    </dgm:pt>
    <dgm:pt modelId="{4E9930EE-643B-4D73-B607-ABCB5E7C0D60}" type="sibTrans" cxnId="{E7960D66-735B-49B0-91FF-004813C10E20}">
      <dgm:prSet/>
      <dgm:spPr/>
      <dgm:t>
        <a:bodyPr/>
        <a:lstStyle/>
        <a:p>
          <a:endParaRPr lang="en-US"/>
        </a:p>
      </dgm:t>
    </dgm:pt>
    <dgm:pt modelId="{027AFD46-9365-440D-9B2C-804C1E377757}">
      <dgm:prSet phldrT="[Text]"/>
      <dgm:spPr/>
      <dgm:t>
        <a:bodyPr/>
        <a:lstStyle/>
        <a:p>
          <a:r>
            <a:rPr lang="en-US" dirty="0" smtClean="0"/>
            <a:t>Revise</a:t>
          </a:r>
          <a:endParaRPr lang="en-US" dirty="0"/>
        </a:p>
      </dgm:t>
    </dgm:pt>
    <dgm:pt modelId="{06B4A58F-3753-4475-879D-9280720DF4F8}" type="parTrans" cxnId="{55CBAE49-B50B-4E25-ABC6-DF375E4BB557}">
      <dgm:prSet/>
      <dgm:spPr/>
      <dgm:t>
        <a:bodyPr/>
        <a:lstStyle/>
        <a:p>
          <a:endParaRPr lang="en-US"/>
        </a:p>
      </dgm:t>
    </dgm:pt>
    <dgm:pt modelId="{3497485B-7288-42AC-908A-47F6A6DD7295}" type="sibTrans" cxnId="{55CBAE49-B50B-4E25-ABC6-DF375E4BB557}">
      <dgm:prSet/>
      <dgm:spPr/>
      <dgm:t>
        <a:bodyPr/>
        <a:lstStyle/>
        <a:p>
          <a:endParaRPr lang="en-US"/>
        </a:p>
      </dgm:t>
    </dgm:pt>
    <dgm:pt modelId="{5F860B31-FC2C-422C-9D17-FED1FE6CA9A6}">
      <dgm:prSet phldrT="[Text]"/>
      <dgm:spPr/>
      <dgm:t>
        <a:bodyPr/>
        <a:lstStyle/>
        <a:p>
          <a:r>
            <a:rPr lang="en-US" dirty="0" smtClean="0"/>
            <a:t>Refine</a:t>
          </a:r>
          <a:endParaRPr lang="en-US" dirty="0"/>
        </a:p>
      </dgm:t>
    </dgm:pt>
    <dgm:pt modelId="{90400926-8511-4394-9550-0F535639E4C5}" type="parTrans" cxnId="{DCF66704-9D56-40D0-A245-E2C1CA243A88}">
      <dgm:prSet/>
      <dgm:spPr/>
      <dgm:t>
        <a:bodyPr/>
        <a:lstStyle/>
        <a:p>
          <a:endParaRPr lang="en-US"/>
        </a:p>
      </dgm:t>
    </dgm:pt>
    <dgm:pt modelId="{10305757-50A0-4DC1-AFD2-5E1DEB3AD22E}" type="sibTrans" cxnId="{DCF66704-9D56-40D0-A245-E2C1CA243A88}">
      <dgm:prSet/>
      <dgm:spPr/>
      <dgm:t>
        <a:bodyPr/>
        <a:lstStyle/>
        <a:p>
          <a:endParaRPr lang="en-US"/>
        </a:p>
      </dgm:t>
    </dgm:pt>
    <dgm:pt modelId="{691E428E-AFBA-453C-9308-D9AA533993A7}" type="pres">
      <dgm:prSet presAssocID="{32354022-CB89-4A19-850F-24D76E00D081}" presName="cycle" presStyleCnt="0">
        <dgm:presLayoutVars>
          <dgm:dir/>
          <dgm:resizeHandles val="exact"/>
        </dgm:presLayoutVars>
      </dgm:prSet>
      <dgm:spPr/>
      <dgm:t>
        <a:bodyPr/>
        <a:lstStyle/>
        <a:p>
          <a:endParaRPr lang="en-US"/>
        </a:p>
      </dgm:t>
    </dgm:pt>
    <dgm:pt modelId="{99F103F3-92A2-4C4B-B0C3-4577164E4374}" type="pres">
      <dgm:prSet presAssocID="{79DB2882-CA9B-4CD4-91E6-D822875EFED9}" presName="dummy" presStyleCnt="0"/>
      <dgm:spPr/>
    </dgm:pt>
    <dgm:pt modelId="{53AD4123-21E2-469D-9536-58EB3C64E01F}" type="pres">
      <dgm:prSet presAssocID="{79DB2882-CA9B-4CD4-91E6-D822875EFED9}" presName="node" presStyleLbl="revTx" presStyleIdx="0" presStyleCnt="3">
        <dgm:presLayoutVars>
          <dgm:bulletEnabled val="1"/>
        </dgm:presLayoutVars>
      </dgm:prSet>
      <dgm:spPr/>
      <dgm:t>
        <a:bodyPr/>
        <a:lstStyle/>
        <a:p>
          <a:endParaRPr lang="en-US"/>
        </a:p>
      </dgm:t>
    </dgm:pt>
    <dgm:pt modelId="{B49169CF-323C-4390-A709-B47F96BA1A1D}" type="pres">
      <dgm:prSet presAssocID="{4E9930EE-643B-4D73-B607-ABCB5E7C0D60}" presName="sibTrans" presStyleLbl="node1" presStyleIdx="0" presStyleCnt="3"/>
      <dgm:spPr/>
      <dgm:t>
        <a:bodyPr/>
        <a:lstStyle/>
        <a:p>
          <a:endParaRPr lang="en-US"/>
        </a:p>
      </dgm:t>
    </dgm:pt>
    <dgm:pt modelId="{456596D3-A161-46CE-87EF-F421D7CCE731}" type="pres">
      <dgm:prSet presAssocID="{027AFD46-9365-440D-9B2C-804C1E377757}" presName="dummy" presStyleCnt="0"/>
      <dgm:spPr/>
    </dgm:pt>
    <dgm:pt modelId="{ABAD885C-2F6F-4F33-A648-235BE6D2C99E}" type="pres">
      <dgm:prSet presAssocID="{027AFD46-9365-440D-9B2C-804C1E377757}" presName="node" presStyleLbl="revTx" presStyleIdx="1" presStyleCnt="3">
        <dgm:presLayoutVars>
          <dgm:bulletEnabled val="1"/>
        </dgm:presLayoutVars>
      </dgm:prSet>
      <dgm:spPr/>
      <dgm:t>
        <a:bodyPr/>
        <a:lstStyle/>
        <a:p>
          <a:endParaRPr lang="en-US"/>
        </a:p>
      </dgm:t>
    </dgm:pt>
    <dgm:pt modelId="{95E78D59-9DE0-4955-8C55-A7AE9D5F650B}" type="pres">
      <dgm:prSet presAssocID="{3497485B-7288-42AC-908A-47F6A6DD7295}" presName="sibTrans" presStyleLbl="node1" presStyleIdx="1" presStyleCnt="3"/>
      <dgm:spPr/>
      <dgm:t>
        <a:bodyPr/>
        <a:lstStyle/>
        <a:p>
          <a:endParaRPr lang="en-US"/>
        </a:p>
      </dgm:t>
    </dgm:pt>
    <dgm:pt modelId="{327C232E-32F4-48C3-9F87-C6975CAACF0B}" type="pres">
      <dgm:prSet presAssocID="{5F860B31-FC2C-422C-9D17-FED1FE6CA9A6}" presName="dummy" presStyleCnt="0"/>
      <dgm:spPr/>
    </dgm:pt>
    <dgm:pt modelId="{C186C435-73C5-4BD5-AB52-ADD49105B802}" type="pres">
      <dgm:prSet presAssocID="{5F860B31-FC2C-422C-9D17-FED1FE6CA9A6}" presName="node" presStyleLbl="revTx" presStyleIdx="2" presStyleCnt="3">
        <dgm:presLayoutVars>
          <dgm:bulletEnabled val="1"/>
        </dgm:presLayoutVars>
      </dgm:prSet>
      <dgm:spPr/>
      <dgm:t>
        <a:bodyPr/>
        <a:lstStyle/>
        <a:p>
          <a:endParaRPr lang="en-US"/>
        </a:p>
      </dgm:t>
    </dgm:pt>
    <dgm:pt modelId="{FEF750AF-7B6F-4595-AA61-C89DF31C1117}" type="pres">
      <dgm:prSet presAssocID="{10305757-50A0-4DC1-AFD2-5E1DEB3AD22E}" presName="sibTrans" presStyleLbl="node1" presStyleIdx="2" presStyleCnt="3"/>
      <dgm:spPr/>
      <dgm:t>
        <a:bodyPr/>
        <a:lstStyle/>
        <a:p>
          <a:endParaRPr lang="en-US"/>
        </a:p>
      </dgm:t>
    </dgm:pt>
  </dgm:ptLst>
  <dgm:cxnLst>
    <dgm:cxn modelId="{55CBAE49-B50B-4E25-ABC6-DF375E4BB557}" srcId="{32354022-CB89-4A19-850F-24D76E00D081}" destId="{027AFD46-9365-440D-9B2C-804C1E377757}" srcOrd="1" destOrd="0" parTransId="{06B4A58F-3753-4475-879D-9280720DF4F8}" sibTransId="{3497485B-7288-42AC-908A-47F6A6DD7295}"/>
    <dgm:cxn modelId="{94DC3AD8-D61A-482C-8CE7-8650E3DAF301}" type="presOf" srcId="{4E9930EE-643B-4D73-B607-ABCB5E7C0D60}" destId="{B49169CF-323C-4390-A709-B47F96BA1A1D}" srcOrd="0" destOrd="0" presId="urn:microsoft.com/office/officeart/2005/8/layout/cycle1"/>
    <dgm:cxn modelId="{DCF66704-9D56-40D0-A245-E2C1CA243A88}" srcId="{32354022-CB89-4A19-850F-24D76E00D081}" destId="{5F860B31-FC2C-422C-9D17-FED1FE6CA9A6}" srcOrd="2" destOrd="0" parTransId="{90400926-8511-4394-9550-0F535639E4C5}" sibTransId="{10305757-50A0-4DC1-AFD2-5E1DEB3AD22E}"/>
    <dgm:cxn modelId="{3BCFD369-1CFA-4FFA-BB54-21245F348469}" type="presOf" srcId="{32354022-CB89-4A19-850F-24D76E00D081}" destId="{691E428E-AFBA-453C-9308-D9AA533993A7}" srcOrd="0" destOrd="0" presId="urn:microsoft.com/office/officeart/2005/8/layout/cycle1"/>
    <dgm:cxn modelId="{7F86D1D6-616D-4ECC-B846-8F2E4320DFB6}" type="presOf" srcId="{10305757-50A0-4DC1-AFD2-5E1DEB3AD22E}" destId="{FEF750AF-7B6F-4595-AA61-C89DF31C1117}" srcOrd="0" destOrd="0" presId="urn:microsoft.com/office/officeart/2005/8/layout/cycle1"/>
    <dgm:cxn modelId="{F8FDEC07-76BE-4D33-951E-B4BE4AE63C2C}" type="presOf" srcId="{5F860B31-FC2C-422C-9D17-FED1FE6CA9A6}" destId="{C186C435-73C5-4BD5-AB52-ADD49105B802}" srcOrd="0" destOrd="0" presId="urn:microsoft.com/office/officeart/2005/8/layout/cycle1"/>
    <dgm:cxn modelId="{F4C68588-4194-46C1-81F1-60A1FCD122D4}" type="presOf" srcId="{027AFD46-9365-440D-9B2C-804C1E377757}" destId="{ABAD885C-2F6F-4F33-A648-235BE6D2C99E}" srcOrd="0" destOrd="0" presId="urn:microsoft.com/office/officeart/2005/8/layout/cycle1"/>
    <dgm:cxn modelId="{975FB20E-0BBD-4415-B5EE-857F987F5D21}" type="presOf" srcId="{3497485B-7288-42AC-908A-47F6A6DD7295}" destId="{95E78D59-9DE0-4955-8C55-A7AE9D5F650B}" srcOrd="0" destOrd="0" presId="urn:microsoft.com/office/officeart/2005/8/layout/cycle1"/>
    <dgm:cxn modelId="{DDB1AEE5-FE2D-4791-B727-6624B1CD0C90}" type="presOf" srcId="{79DB2882-CA9B-4CD4-91E6-D822875EFED9}" destId="{53AD4123-21E2-469D-9536-58EB3C64E01F}" srcOrd="0" destOrd="0" presId="urn:microsoft.com/office/officeart/2005/8/layout/cycle1"/>
    <dgm:cxn modelId="{E7960D66-735B-49B0-91FF-004813C10E20}" srcId="{32354022-CB89-4A19-850F-24D76E00D081}" destId="{79DB2882-CA9B-4CD4-91E6-D822875EFED9}" srcOrd="0" destOrd="0" parTransId="{F1A33405-A29F-4169-8E18-66E25EB37BF2}" sibTransId="{4E9930EE-643B-4D73-B607-ABCB5E7C0D60}"/>
    <dgm:cxn modelId="{8FDEB916-6312-4A1B-841B-7572CC927FFC}" type="presParOf" srcId="{691E428E-AFBA-453C-9308-D9AA533993A7}" destId="{99F103F3-92A2-4C4B-B0C3-4577164E4374}" srcOrd="0" destOrd="0" presId="urn:microsoft.com/office/officeart/2005/8/layout/cycle1"/>
    <dgm:cxn modelId="{07DFFAB4-144E-4EFD-96AA-36C199717336}" type="presParOf" srcId="{691E428E-AFBA-453C-9308-D9AA533993A7}" destId="{53AD4123-21E2-469D-9536-58EB3C64E01F}" srcOrd="1" destOrd="0" presId="urn:microsoft.com/office/officeart/2005/8/layout/cycle1"/>
    <dgm:cxn modelId="{FBDDD08E-B088-4A54-8D8E-9BF7BE3144D4}" type="presParOf" srcId="{691E428E-AFBA-453C-9308-D9AA533993A7}" destId="{B49169CF-323C-4390-A709-B47F96BA1A1D}" srcOrd="2" destOrd="0" presId="urn:microsoft.com/office/officeart/2005/8/layout/cycle1"/>
    <dgm:cxn modelId="{76EBF7B6-468D-4CAC-AA7E-20E4DBBB59F5}" type="presParOf" srcId="{691E428E-AFBA-453C-9308-D9AA533993A7}" destId="{456596D3-A161-46CE-87EF-F421D7CCE731}" srcOrd="3" destOrd="0" presId="urn:microsoft.com/office/officeart/2005/8/layout/cycle1"/>
    <dgm:cxn modelId="{26B143A4-A0A2-48C4-9E09-585621DBACA1}" type="presParOf" srcId="{691E428E-AFBA-453C-9308-D9AA533993A7}" destId="{ABAD885C-2F6F-4F33-A648-235BE6D2C99E}" srcOrd="4" destOrd="0" presId="urn:microsoft.com/office/officeart/2005/8/layout/cycle1"/>
    <dgm:cxn modelId="{9FD27B8B-5E8E-4F7C-B0C2-6D2A71C35457}" type="presParOf" srcId="{691E428E-AFBA-453C-9308-D9AA533993A7}" destId="{95E78D59-9DE0-4955-8C55-A7AE9D5F650B}" srcOrd="5" destOrd="0" presId="urn:microsoft.com/office/officeart/2005/8/layout/cycle1"/>
    <dgm:cxn modelId="{1DE9F0AA-446C-40FF-8A8F-9DF7CD0E7A70}" type="presParOf" srcId="{691E428E-AFBA-453C-9308-D9AA533993A7}" destId="{327C232E-32F4-48C3-9F87-C6975CAACF0B}" srcOrd="6" destOrd="0" presId="urn:microsoft.com/office/officeart/2005/8/layout/cycle1"/>
    <dgm:cxn modelId="{6BF07010-65F2-4496-8BDA-5BBB6CED31BC}" type="presParOf" srcId="{691E428E-AFBA-453C-9308-D9AA533993A7}" destId="{C186C435-73C5-4BD5-AB52-ADD49105B802}" srcOrd="7" destOrd="0" presId="urn:microsoft.com/office/officeart/2005/8/layout/cycle1"/>
    <dgm:cxn modelId="{7803B135-3138-4395-99EC-B70946144CAE}" type="presParOf" srcId="{691E428E-AFBA-453C-9308-D9AA533993A7}" destId="{FEF750AF-7B6F-4595-AA61-C89DF31C1117}"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t>6/26/2018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6/26/2018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3289" indent="-163289">
              <a:buFont typeface="Arial" panose="020B0604020202020204" pitchFamily="34" charset="0"/>
              <a:buChar char="•"/>
            </a:pPr>
            <a:r>
              <a:rPr lang="en-US" sz="1100" dirty="0"/>
              <a:t>Students were asked to respond to a survey rating their experiences at the Maryland Nurses Association Convention, Maryland Association of Nursing Students Convention, and the Nursing Student Leadership Workshop (sponsored by NSP II 16-111).  </a:t>
            </a:r>
          </a:p>
          <a:p>
            <a:pPr marL="598726" lvl="1" indent="-163289">
              <a:buFont typeface="Arial" panose="020B0604020202020204" pitchFamily="34" charset="0"/>
              <a:buChar char="•"/>
            </a:pPr>
            <a:r>
              <a:rPr lang="en-US" sz="1100" dirty="0"/>
              <a:t>14-15 question survey that utilized multiple choice, five point </a:t>
            </a:r>
            <a:br>
              <a:rPr lang="en-US" sz="1100" dirty="0"/>
            </a:br>
            <a:r>
              <a:rPr lang="en-US" sz="1100" dirty="0"/>
              <a:t>Likert scale, and included three open-ended questions.</a:t>
            </a:r>
          </a:p>
          <a:p>
            <a:pPr marL="163289" indent="-163289">
              <a:buFont typeface="Arial" panose="020B0604020202020204" pitchFamily="34" charset="0"/>
              <a:buChar char="•"/>
            </a:pPr>
            <a:r>
              <a:rPr lang="en-US" dirty="0"/>
              <a:t>Initial data was supportive.  </a:t>
            </a:r>
          </a:p>
          <a:p>
            <a:pPr marL="163289" indent="-163289">
              <a:buFont typeface="Arial" panose="020B0604020202020204" pitchFamily="34" charset="0"/>
              <a:buChar char="•"/>
            </a:pPr>
            <a:r>
              <a:rPr lang="en-US" dirty="0"/>
              <a:t>The desired outcomes related to our grant’s goals were achieved.  </a:t>
            </a:r>
          </a:p>
          <a:p>
            <a:pPr marL="163289" indent="-163289">
              <a:buFont typeface="Arial" panose="020B0604020202020204" pitchFamily="34" charset="0"/>
              <a:buChar char="•"/>
            </a:pPr>
            <a:r>
              <a:rPr lang="en-US" dirty="0"/>
              <a:t>This supported the continuation of professional development activities.</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16</a:t>
            </a:fld>
            <a:endParaRPr lang="en-US" dirty="0"/>
          </a:p>
        </p:txBody>
      </p:sp>
    </p:spTree>
    <p:extLst>
      <p:ext uri="{BB962C8B-B14F-4D97-AF65-F5344CB8AC3E}">
        <p14:creationId xmlns:p14="http://schemas.microsoft.com/office/powerpoint/2010/main" val="310797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3289" indent="-163289">
              <a:buFont typeface="Arial" panose="020B0604020202020204" pitchFamily="34" charset="0"/>
              <a:buChar char="•"/>
            </a:pPr>
            <a:r>
              <a:rPr lang="en-US" dirty="0"/>
              <a:t>We are also assessing the behaviors of students as a result of their experience to see if a more concrete correlation might exist.</a:t>
            </a:r>
          </a:p>
          <a:p>
            <a:pPr marL="163289" indent="-163289">
              <a:buFont typeface="Arial" panose="020B0604020202020204" pitchFamily="34" charset="0"/>
              <a:buChar char="•"/>
            </a:pPr>
            <a:r>
              <a:rPr lang="en-US" dirty="0"/>
              <a:t>This is one of the new questions added to the survey.</a:t>
            </a:r>
          </a:p>
          <a:p>
            <a:pPr marL="163289" indent="-163289">
              <a:buFont typeface="Arial" panose="020B0604020202020204" pitchFamily="34" charset="0"/>
              <a:buChar char="•"/>
            </a:pPr>
            <a:r>
              <a:rPr lang="en-US" dirty="0"/>
              <a:t>The actions with the highest number of responses are shown here.  </a:t>
            </a:r>
          </a:p>
          <a:p>
            <a:pPr marL="163289" indent="-163289">
              <a:buFont typeface="Arial" panose="020B0604020202020204" pitchFamily="34" charset="0"/>
              <a:buChar char="•"/>
            </a:pPr>
            <a:r>
              <a:rPr lang="en-US" dirty="0"/>
              <a:t>In addition to this…</a:t>
            </a:r>
          </a:p>
          <a:p>
            <a:pPr marL="598726" lvl="1" indent="-163289">
              <a:buFont typeface="Arial" panose="020B0604020202020204" pitchFamily="34" charset="0"/>
              <a:buChar char="•"/>
            </a:pPr>
            <a:r>
              <a:rPr lang="en-US" dirty="0"/>
              <a:t>5 students joined a professional nursing organization (MNA, MANS, etc.)</a:t>
            </a:r>
          </a:p>
          <a:p>
            <a:pPr marL="598726" lvl="1" indent="-163289">
              <a:buFont typeface="Arial" panose="020B0604020202020204" pitchFamily="34" charset="0"/>
              <a:buChar char="•"/>
            </a:pPr>
            <a:r>
              <a:rPr lang="en-US" dirty="0"/>
              <a:t>4 students applied to a degree completion program at a university (RN to BSN, RN to MSN, etc.)</a:t>
            </a:r>
          </a:p>
          <a:p>
            <a:pPr marL="598726" lvl="1" indent="-163289">
              <a:buFont typeface="Arial" panose="020B0604020202020204" pitchFamily="34" charset="0"/>
              <a:buChar char="•"/>
            </a:pPr>
            <a:r>
              <a:rPr lang="en-US" dirty="0"/>
              <a:t>3 students established a mentor who has experience in the nursing profession</a:t>
            </a:r>
          </a:p>
          <a:p>
            <a:pPr marL="598726" lvl="1" indent="-163289">
              <a:buFont typeface="Arial" panose="020B0604020202020204" pitchFamily="34" charset="0"/>
              <a:buChar char="•"/>
            </a:pPr>
            <a:r>
              <a:rPr lang="en-US" dirty="0"/>
              <a:t>2 students received a job offer for a position through a potential employer</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17</a:t>
            </a:fld>
            <a:endParaRPr lang="en-US" dirty="0"/>
          </a:p>
        </p:txBody>
      </p:sp>
    </p:spTree>
    <p:extLst>
      <p:ext uri="{BB962C8B-B14F-4D97-AF65-F5344CB8AC3E}">
        <p14:creationId xmlns:p14="http://schemas.microsoft.com/office/powerpoint/2010/main" val="244957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data and collection methods </a:t>
            </a:r>
          </a:p>
          <a:p>
            <a:r>
              <a:rPr lang="en-US" dirty="0" smtClean="0"/>
              <a:t>Refine: data (track new data)</a:t>
            </a:r>
          </a:p>
          <a:p>
            <a:r>
              <a:rPr lang="en-US" dirty="0" smtClean="0"/>
              <a:t>Revise: processes (to enhance project)</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23</a:t>
            </a:fld>
            <a:endParaRPr lang="en-US"/>
          </a:p>
        </p:txBody>
      </p:sp>
    </p:spTree>
    <p:extLst>
      <p:ext uri="{BB962C8B-B14F-4D97-AF65-F5344CB8AC3E}">
        <p14:creationId xmlns:p14="http://schemas.microsoft.com/office/powerpoint/2010/main" val="1455639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Rectangle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3A713B6B-E340-4FC0-A085-B71A4639D1AA}" type="datetime1">
              <a:rPr lang="en-US" smtClean="0"/>
              <a:t>6/26/2018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609600"/>
            <a:ext cx="19812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609600"/>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FDCB42DF-42F7-4DF8-92F8-78154BDE12B4}" type="datetime1">
              <a:rPr lang="en-US" smtClean="0"/>
              <a:t>6/26/2018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Footer Placeholder 4"/>
          <p:cNvSpPr>
            <a:spLocks noGrp="1"/>
          </p:cNvSpPr>
          <p:nvPr>
            <p:ph type="ftr" sz="quarter" idx="11"/>
          </p:nvPr>
        </p:nvSpPr>
        <p:spPr>
          <a:xfrm>
            <a:off x="1979611" y="6400800"/>
            <a:ext cx="5954834" cy="276228"/>
          </a:xfrm>
        </p:spPr>
        <p:txBody>
          <a:bodyPr/>
          <a:lstStyle/>
          <a:p>
            <a:r>
              <a:rPr lang="en-US" dirty="0"/>
              <a:t>Add a footer</a:t>
            </a:r>
            <a:endParaRPr dirty="0"/>
          </a:p>
        </p:txBody>
      </p:sp>
      <p:sp>
        <p:nvSpPr>
          <p:cNvPr id="5" name="Date Placeholder 3"/>
          <p:cNvSpPr>
            <a:spLocks noGrp="1"/>
          </p:cNvSpPr>
          <p:nvPr>
            <p:ph type="dt" sz="half" idx="10"/>
          </p:nvPr>
        </p:nvSpPr>
        <p:spPr>
          <a:xfrm>
            <a:off x="8228011" y="6400800"/>
            <a:ext cx="1548659" cy="276228"/>
          </a:xfrm>
        </p:spPr>
        <p:txBody>
          <a:bodyPr/>
          <a:lstStyle/>
          <a:p>
            <a:fld id="{A43FAFC5-F11C-4205-99FD-FC66DAA2AE2D}" type="datetime1">
              <a:rPr lang="en-US" smtClean="0"/>
              <a:t>6/26/2018</a:t>
            </a:fld>
            <a:endParaRPr/>
          </a:p>
        </p:txBody>
      </p:sp>
      <p:sp>
        <p:nvSpPr>
          <p:cNvPr id="6" name="Slide Number Placeholder 5"/>
          <p:cNvSpPr>
            <a:spLocks noGrp="1"/>
          </p:cNvSpPr>
          <p:nvPr>
            <p:ph type="sldNum" sz="quarter" idx="12"/>
          </p:nvPr>
        </p:nvSpPr>
        <p:spPr>
          <a:xfrm>
            <a:off x="10056811" y="6400800"/>
            <a:ext cx="1066802" cy="276228"/>
          </a:xfrm>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A43FAFC5-F11C-4205-99FD-FC66DAA2AE2D}" type="datetime1">
              <a:rPr lang="en-US" smtClean="0"/>
              <a:t>6/26/2018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EFD82905-3DC5-49B9-B8B8-9D80D3609DB5}" type="datetime1">
              <a:rPr lang="en-US" smtClean="0"/>
              <a:t>6/26/2018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a:t>Add a footer</a:t>
            </a:r>
            <a:endParaRPr/>
          </a:p>
        </p:txBody>
      </p:sp>
      <p:sp>
        <p:nvSpPr>
          <p:cNvPr id="7" name="Date Placeholder 6"/>
          <p:cNvSpPr>
            <a:spLocks noGrp="1"/>
          </p:cNvSpPr>
          <p:nvPr>
            <p:ph type="dt" sz="half" idx="10"/>
          </p:nvPr>
        </p:nvSpPr>
        <p:spPr/>
        <p:txBody>
          <a:bodyPr/>
          <a:lstStyle/>
          <a:p>
            <a:fld id="{59825298-A6F6-4AF2-832C-941EFA52AF9B}" type="datetime1">
              <a:rPr lang="en-US" smtClean="0"/>
              <a:t>6/26/2018</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a:t>Add a footer</a:t>
            </a:r>
            <a:endParaRPr/>
          </a:p>
        </p:txBody>
      </p:sp>
      <p:sp>
        <p:nvSpPr>
          <p:cNvPr id="3" name="Date Placeholder 2"/>
          <p:cNvSpPr>
            <a:spLocks noGrp="1"/>
          </p:cNvSpPr>
          <p:nvPr>
            <p:ph type="dt" sz="half" idx="10"/>
          </p:nvPr>
        </p:nvSpPr>
        <p:spPr/>
        <p:txBody>
          <a:bodyPr/>
          <a:lstStyle/>
          <a:p>
            <a:fld id="{91EE3D8C-3438-4368-AD19-D5CB0C52B1DD}" type="datetime1">
              <a:rPr lang="en-US" smtClean="0"/>
              <a:t>6/26/2018</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3" name="Footer Placeholder 2"/>
          <p:cNvSpPr>
            <a:spLocks noGrp="1"/>
          </p:cNvSpPr>
          <p:nvPr>
            <p:ph type="ftr" sz="quarter" idx="11"/>
          </p:nvPr>
        </p:nvSpPr>
        <p:spPr/>
        <p:txBody>
          <a:bodyPr/>
          <a:lstStyle/>
          <a:p>
            <a:r>
              <a:rPr lang="en-US"/>
              <a:t>Add a footer</a:t>
            </a:r>
            <a:endParaRPr/>
          </a:p>
        </p:txBody>
      </p:sp>
      <p:sp>
        <p:nvSpPr>
          <p:cNvPr id="2" name="Date Placeholder 1"/>
          <p:cNvSpPr>
            <a:spLocks noGrp="1"/>
          </p:cNvSpPr>
          <p:nvPr>
            <p:ph type="dt" sz="half" idx="10"/>
          </p:nvPr>
        </p:nvSpPr>
        <p:spPr/>
        <p:txBody>
          <a:bodyPr/>
          <a:lstStyle/>
          <a:p>
            <a:fld id="{5A41D785-D6D8-40F1-B2DD-0E2019A27A22}" type="datetime1">
              <a:rPr lang="en-US" smtClean="0"/>
              <a:t>6/26/2018</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C05A9A06-02F9-41CB-8208-185A65D60B96}" type="datetime1">
              <a:rPr lang="en-US" smtClean="0"/>
              <a:t>6/26/2018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en-US" smtClean="0"/>
              <a:t>Click to edit Master title style</a:t>
            </a:r>
            <a:endParaRPr/>
          </a:p>
        </p:txBody>
      </p:sp>
      <p:sp>
        <p:nvSpPr>
          <p:cNvPr id="8" name="Rectangle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3E2E051B-B340-4A72-AC7D-8FDFBF03EE12}" type="datetime1">
              <a:rPr lang="en-US" smtClean="0"/>
              <a:t>6/26/2018</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Picture 9" descr="Large 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Rectangle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6B85D658-8C58-46F3-AA54-0ED74F8B4CDC}" type="datetime1">
              <a:rPr lang="en-US" smtClean="0"/>
              <a:pPr/>
              <a:t>6/26/2018</a:t>
            </a:fld>
            <a:endParaRPr lang="en-US" dirty="0"/>
          </a:p>
        </p:txBody>
      </p:sp>
      <p:sp>
        <p:nvSpPr>
          <p:cNvPr id="6" name="Slide Number Placeholder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400" b="1" spc="50" dirty="0" smtClean="0">
                <a:ln w="9525" cmpd="sng">
                  <a:solidFill>
                    <a:schemeClr val="accent1"/>
                  </a:solidFill>
                  <a:prstDash val="solid"/>
                </a:ln>
                <a:blipFill>
                  <a:blip r:embed="rId2"/>
                  <a:tile tx="0" ty="0" sx="100000" sy="100000" flip="none" algn="tl"/>
                </a:blipFill>
                <a:effectLst>
                  <a:glow rad="38100">
                    <a:schemeClr val="accent1">
                      <a:alpha val="40000"/>
                    </a:schemeClr>
                  </a:glow>
                </a:effectLst>
              </a:rPr>
              <a:t>Let’s take a </a:t>
            </a:r>
            <a:r>
              <a:rPr lang="en-US" sz="5400" b="1" i="1" u="wavyDbl" spc="50" dirty="0" smtClean="0">
                <a:ln w="9525" cmpd="sng">
                  <a:solidFill>
                    <a:schemeClr val="accent1"/>
                  </a:solidFill>
                  <a:prstDash val="solid"/>
                </a:ln>
                <a:blipFill>
                  <a:blip r:embed="rId2"/>
                  <a:tile tx="0" ty="0" sx="100000" sy="100000" flip="none" algn="tl"/>
                </a:blipFill>
                <a:effectLst>
                  <a:glow rad="38100">
                    <a:schemeClr val="accent1">
                      <a:alpha val="40000"/>
                    </a:schemeClr>
                  </a:glow>
                </a:effectLst>
                <a:uFill>
                  <a:solidFill>
                    <a:schemeClr val="bg2">
                      <a:lumMod val="50000"/>
                      <a:lumOff val="50000"/>
                    </a:schemeClr>
                  </a:solidFill>
                </a:uFill>
              </a:rPr>
              <a:t>dive</a:t>
            </a:r>
            <a:r>
              <a:rPr lang="en-US" sz="5400" b="1" spc="50" dirty="0" smtClean="0">
                <a:ln w="9525" cmpd="sng">
                  <a:solidFill>
                    <a:schemeClr val="accent1"/>
                  </a:solidFill>
                  <a:prstDash val="solid"/>
                </a:ln>
                <a:blipFill>
                  <a:blip r:embed="rId2"/>
                  <a:tile tx="0" ty="0" sx="100000" sy="100000" flip="none" algn="tl"/>
                </a:blipFill>
                <a:effectLst>
                  <a:glow rad="38100">
                    <a:schemeClr val="accent1">
                      <a:alpha val="40000"/>
                    </a:schemeClr>
                  </a:glow>
                </a:effectLst>
              </a:rPr>
              <a:t> into the data!</a:t>
            </a:r>
            <a:endParaRPr lang="en-US" sz="5400" b="1" spc="50" dirty="0">
              <a:ln w="9525" cmpd="sng">
                <a:solidFill>
                  <a:schemeClr val="accent1"/>
                </a:solidFill>
                <a:prstDash val="solid"/>
              </a:ln>
              <a:blipFill>
                <a:blip r:embed="rId2"/>
                <a:tile tx="0" ty="0" sx="100000" sy="100000" flip="none" algn="tl"/>
              </a:blipFill>
              <a:effectLst>
                <a:glow rad="38100">
                  <a:schemeClr val="accent1">
                    <a:alpha val="40000"/>
                  </a:schemeClr>
                </a:glow>
              </a:effectLst>
            </a:endParaRPr>
          </a:p>
        </p:txBody>
      </p:sp>
      <p:sp>
        <p:nvSpPr>
          <p:cNvPr id="4" name="Subtitle 3"/>
          <p:cNvSpPr>
            <a:spLocks noGrp="1"/>
          </p:cNvSpPr>
          <p:nvPr>
            <p:ph type="subTitle" idx="1"/>
          </p:nvPr>
        </p:nvSpPr>
        <p:spPr>
          <a:xfrm>
            <a:off x="7008813" y="5562599"/>
            <a:ext cx="4571999" cy="1066801"/>
          </a:xfrm>
        </p:spPr>
        <p:txBody>
          <a:bodyPr>
            <a:normAutofit fontScale="92500" lnSpcReduction="20000"/>
          </a:bodyPr>
          <a:lstStyle/>
          <a:p>
            <a:pPr>
              <a:spcBef>
                <a:spcPts val="1200"/>
              </a:spcBef>
            </a:pPr>
            <a:r>
              <a:rPr lang="it-IT" b="1" dirty="0" smtClean="0">
                <a:solidFill>
                  <a:schemeClr val="tx2">
                    <a:lumMod val="20000"/>
                    <a:lumOff val="80000"/>
                  </a:schemeClr>
                </a:solidFill>
                <a:effectLst>
                  <a:outerShdw blurRad="38100" dist="38100" dir="2700000" algn="tl">
                    <a:srgbClr val="000000">
                      <a:alpha val="43137"/>
                    </a:srgbClr>
                  </a:outerShdw>
                </a:effectLst>
              </a:rPr>
              <a:t>Presented by Laura Schenk MS, RN</a:t>
            </a:r>
          </a:p>
          <a:p>
            <a:pPr>
              <a:spcBef>
                <a:spcPts val="600"/>
              </a:spcBef>
            </a:pPr>
            <a:r>
              <a:rPr lang="it-IT" dirty="0" smtClean="0">
                <a:solidFill>
                  <a:schemeClr val="tx1"/>
                </a:solidFill>
                <a:effectLst>
                  <a:outerShdw blurRad="38100" dist="38100" dir="2700000" algn="tl">
                    <a:srgbClr val="000000">
                      <a:alpha val="43137"/>
                    </a:srgbClr>
                  </a:outerShdw>
                </a:effectLst>
              </a:rPr>
              <a:t>Academic Progression Coordinator for Nursing at Harford Community College &amp; Cecil College </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Partnerships/articulations</a:t>
            </a:r>
            <a:endParaRPr lang="en-US" dirty="0"/>
          </a:p>
        </p:txBody>
      </p:sp>
      <p:sp>
        <p:nvSpPr>
          <p:cNvPr id="9" name="Content Placeholder 8"/>
          <p:cNvSpPr>
            <a:spLocks noGrp="1"/>
          </p:cNvSpPr>
          <p:nvPr>
            <p:ph sz="half" idx="1"/>
          </p:nvPr>
        </p:nvSpPr>
        <p:spPr/>
        <p:txBody>
          <a:bodyPr>
            <a:normAutofit fontScale="92500"/>
          </a:bodyPr>
          <a:lstStyle/>
          <a:p>
            <a:pPr marL="0" indent="0">
              <a:buNone/>
            </a:pPr>
            <a:r>
              <a:rPr lang="en-US" b="1" dirty="0" smtClean="0"/>
              <a:t>Increase </a:t>
            </a:r>
            <a:r>
              <a:rPr lang="en-US" b="1" dirty="0"/>
              <a:t>the number </a:t>
            </a:r>
            <a:r>
              <a:rPr lang="en-US" b="1" dirty="0" smtClean="0"/>
              <a:t>of partners for dual enrollment</a:t>
            </a:r>
          </a:p>
          <a:p>
            <a:r>
              <a:rPr lang="en-US" dirty="0" smtClean="0"/>
              <a:t>Harford Community College:</a:t>
            </a:r>
          </a:p>
          <a:p>
            <a:pPr marL="800100" lvl="1" indent="-342900">
              <a:buFont typeface="+mj-lt"/>
              <a:buAutoNum type="arabicPeriod"/>
            </a:pPr>
            <a:r>
              <a:rPr lang="en-US" dirty="0" smtClean="0"/>
              <a:t>Towson University ATB Option</a:t>
            </a:r>
          </a:p>
          <a:p>
            <a:pPr marL="800100" lvl="1" indent="-342900">
              <a:buFont typeface="+mj-lt"/>
              <a:buAutoNum type="arabicPeriod"/>
            </a:pPr>
            <a:r>
              <a:rPr lang="en-US" dirty="0" smtClean="0"/>
              <a:t>Frostburg State University ATB Option</a:t>
            </a:r>
          </a:p>
          <a:p>
            <a:pPr marL="800100" lvl="1" indent="-342900">
              <a:buFont typeface="+mj-lt"/>
              <a:buAutoNum type="arabicPeriod"/>
            </a:pPr>
            <a:r>
              <a:rPr lang="en-US" dirty="0" smtClean="0"/>
              <a:t>UMSON Dual Admission</a:t>
            </a:r>
          </a:p>
          <a:p>
            <a:r>
              <a:rPr lang="en-US" dirty="0" smtClean="0"/>
              <a:t>Cecil College:</a:t>
            </a:r>
          </a:p>
          <a:p>
            <a:pPr marL="800100" lvl="1" indent="-342900">
              <a:buFont typeface="+mj-lt"/>
              <a:buAutoNum type="arabicPeriod"/>
            </a:pPr>
            <a:r>
              <a:rPr lang="en-US" dirty="0" smtClean="0"/>
              <a:t>Towson University ATB Option</a:t>
            </a:r>
          </a:p>
          <a:p>
            <a:pPr marL="800100" lvl="1" indent="-342900">
              <a:buFont typeface="+mj-lt"/>
              <a:buAutoNum type="arabicPeriod"/>
            </a:pPr>
            <a:r>
              <a:rPr lang="en-US" dirty="0" smtClean="0"/>
              <a:t>Frostburg State University ATB Option</a:t>
            </a:r>
          </a:p>
          <a:p>
            <a:pPr marL="800100" lvl="1" indent="-342900">
              <a:buFont typeface="+mj-lt"/>
              <a:buAutoNum type="arabicPeriod"/>
            </a:pPr>
            <a:r>
              <a:rPr lang="en-US" dirty="0" smtClean="0"/>
              <a:t>UMSON Dual Admission</a:t>
            </a:r>
            <a:endParaRPr lang="en-US" dirty="0"/>
          </a:p>
          <a:p>
            <a:pPr marL="0" indent="0">
              <a:buNone/>
            </a:pPr>
            <a:endParaRPr lang="en-US" dirty="0"/>
          </a:p>
        </p:txBody>
      </p:sp>
      <p:sp>
        <p:nvSpPr>
          <p:cNvPr id="10" name="Content Placeholder 9"/>
          <p:cNvSpPr>
            <a:spLocks noGrp="1"/>
          </p:cNvSpPr>
          <p:nvPr>
            <p:ph sz="half" idx="2"/>
          </p:nvPr>
        </p:nvSpPr>
        <p:spPr/>
        <p:txBody>
          <a:bodyPr>
            <a:normAutofit fontScale="92500"/>
          </a:bodyPr>
          <a:lstStyle/>
          <a:p>
            <a:pPr marL="0" indent="0">
              <a:buNone/>
            </a:pPr>
            <a:r>
              <a:rPr lang="en-US" b="1" dirty="0"/>
              <a:t>Increase the number of articulation agreements and MOU’s with BSN/MSN degree institutions by 8, including dual enrollment curriculums</a:t>
            </a:r>
          </a:p>
          <a:p>
            <a:r>
              <a:rPr lang="en-US" dirty="0"/>
              <a:t>Harford Community College: </a:t>
            </a:r>
          </a:p>
          <a:p>
            <a:pPr marL="800100" lvl="1" indent="-342900">
              <a:buFont typeface="+mj-lt"/>
              <a:buAutoNum type="arabicPeriod"/>
            </a:pPr>
            <a:r>
              <a:rPr lang="en-US" dirty="0"/>
              <a:t>Drexel University</a:t>
            </a:r>
          </a:p>
          <a:p>
            <a:r>
              <a:rPr lang="en-US" dirty="0"/>
              <a:t>Cecil College: </a:t>
            </a:r>
          </a:p>
          <a:p>
            <a:pPr marL="800100" lvl="1" indent="-342900">
              <a:buFont typeface="+mj-lt"/>
              <a:buAutoNum type="arabicPeriod"/>
            </a:pPr>
            <a:r>
              <a:rPr lang="en-US" dirty="0"/>
              <a:t>Stevenson University</a:t>
            </a:r>
          </a:p>
          <a:p>
            <a:pPr marL="800100" lvl="1" indent="-342900">
              <a:buFont typeface="+mj-lt"/>
              <a:buAutoNum type="arabicPeriod"/>
            </a:pPr>
            <a:r>
              <a:rPr lang="en-US" dirty="0"/>
              <a:t>Wilmington </a:t>
            </a:r>
            <a:r>
              <a:rPr lang="en-US" dirty="0" smtClean="0"/>
              <a:t>University</a:t>
            </a:r>
          </a:p>
          <a:p>
            <a:pPr marL="800100" lvl="1" indent="-342900">
              <a:buFont typeface="+mj-lt"/>
              <a:buAutoNum type="arabicPeriod"/>
            </a:pPr>
            <a:r>
              <a:rPr lang="en-US" dirty="0" smtClean="0"/>
              <a:t>George Washington University</a:t>
            </a:r>
            <a:endParaRPr lang="en-US" dirty="0"/>
          </a:p>
        </p:txBody>
      </p:sp>
    </p:spTree>
    <p:extLst>
      <p:ext uri="{BB962C8B-B14F-4D97-AF65-F5344CB8AC3E}">
        <p14:creationId xmlns:p14="http://schemas.microsoft.com/office/powerpoint/2010/main" val="263258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Partnerships/Articulations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7701190"/>
              </p:ext>
            </p:extLst>
          </p:nvPr>
        </p:nvGraphicFramePr>
        <p:xfrm>
          <a:off x="1979613" y="1828800"/>
          <a:ext cx="91440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286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ATB and Dual Admission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1606443"/>
              </p:ext>
            </p:extLst>
          </p:nvPr>
        </p:nvGraphicFramePr>
        <p:xfrm>
          <a:off x="1979613" y="1828800"/>
          <a:ext cx="91440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436812" y="5925234"/>
            <a:ext cx="8534400" cy="584775"/>
          </a:xfrm>
          <a:prstGeom prst="rect">
            <a:avLst/>
          </a:prstGeom>
          <a:noFill/>
        </p:spPr>
        <p:txBody>
          <a:bodyPr wrap="square" rtlCol="0">
            <a:spAutoFit/>
          </a:bodyPr>
          <a:lstStyle/>
          <a:p>
            <a:pPr algn="ctr"/>
            <a:r>
              <a:rPr lang="en-US" sz="1600" dirty="0"/>
              <a:t>Average % of incoming class that </a:t>
            </a:r>
            <a:r>
              <a:rPr lang="en-US" sz="1600" dirty="0" smtClean="0"/>
              <a:t>matriculates is 49% at HCC and 16% at CC</a:t>
            </a:r>
            <a:endParaRPr lang="en-US" sz="1600" dirty="0"/>
          </a:p>
          <a:p>
            <a:pPr algn="ctr"/>
            <a:endParaRPr lang="en-US" sz="1600" dirty="0"/>
          </a:p>
        </p:txBody>
      </p:sp>
    </p:spTree>
    <p:extLst>
      <p:ext uri="{BB962C8B-B14F-4D97-AF65-F5344CB8AC3E}">
        <p14:creationId xmlns:p14="http://schemas.microsoft.com/office/powerpoint/2010/main" val="427345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Retention/Attrition</a:t>
            </a:r>
            <a:endParaRPr lang="en-US" dirty="0"/>
          </a:p>
        </p:txBody>
      </p:sp>
      <p:sp>
        <p:nvSpPr>
          <p:cNvPr id="4" name="Content Placeholder 3"/>
          <p:cNvSpPr>
            <a:spLocks noGrp="1"/>
          </p:cNvSpPr>
          <p:nvPr>
            <p:ph idx="1"/>
          </p:nvPr>
        </p:nvSpPr>
        <p:spPr/>
        <p:txBody>
          <a:bodyPr/>
          <a:lstStyle/>
          <a:p>
            <a:r>
              <a:rPr lang="en-US" dirty="0" smtClean="0"/>
              <a:t>For Towson ATB Option</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2594211184"/>
              </p:ext>
            </p:extLst>
          </p:nvPr>
        </p:nvGraphicFramePr>
        <p:xfrm>
          <a:off x="8380415" y="2907146"/>
          <a:ext cx="3429000" cy="259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4" descr="Sample table with 4 columns, 7 rows." title="Sample Table"/>
          <p:cNvGraphicFramePr>
            <a:graphicFrameLocks/>
          </p:cNvGraphicFramePr>
          <p:nvPr>
            <p:extLst>
              <p:ext uri="{D42A27DB-BD31-4B8C-83A1-F6EECF244321}">
                <p14:modId xmlns:p14="http://schemas.microsoft.com/office/powerpoint/2010/main" val="3753875069"/>
              </p:ext>
            </p:extLst>
          </p:nvPr>
        </p:nvGraphicFramePr>
        <p:xfrm>
          <a:off x="1827213" y="2680140"/>
          <a:ext cx="6553202" cy="3206268"/>
        </p:xfrm>
        <a:graphic>
          <a:graphicData uri="http://schemas.openxmlformats.org/drawingml/2006/table">
            <a:tbl>
              <a:tblPr firstRow="1" bandRow="1">
                <a:tableStyleId>{F5AB1C69-6EDB-4FF4-983F-18BD219EF322}</a:tableStyleId>
              </a:tblPr>
              <a:tblGrid>
                <a:gridCol w="1219199">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768499">
                  <a:extLst>
                    <a:ext uri="{9D8B030D-6E8A-4147-A177-3AD203B41FA5}">
                      <a16:colId xmlns:a16="http://schemas.microsoft.com/office/drawing/2014/main" xmlns="" val="20002"/>
                    </a:ext>
                  </a:extLst>
                </a:gridCol>
                <a:gridCol w="912776">
                  <a:extLst>
                    <a:ext uri="{9D8B030D-6E8A-4147-A177-3AD203B41FA5}">
                      <a16:colId xmlns:a16="http://schemas.microsoft.com/office/drawing/2014/main" xmlns="" val="20003"/>
                    </a:ext>
                  </a:extLst>
                </a:gridCol>
                <a:gridCol w="912776">
                  <a:extLst>
                    <a:ext uri="{9D8B030D-6E8A-4147-A177-3AD203B41FA5}">
                      <a16:colId xmlns:a16="http://schemas.microsoft.com/office/drawing/2014/main" xmlns="" val="20004"/>
                    </a:ext>
                  </a:extLst>
                </a:gridCol>
                <a:gridCol w="912776">
                  <a:extLst>
                    <a:ext uri="{9D8B030D-6E8A-4147-A177-3AD203B41FA5}">
                      <a16:colId xmlns:a16="http://schemas.microsoft.com/office/drawing/2014/main" xmlns="" val="20005"/>
                    </a:ext>
                  </a:extLst>
                </a:gridCol>
                <a:gridCol w="912776">
                  <a:extLst>
                    <a:ext uri="{9D8B030D-6E8A-4147-A177-3AD203B41FA5}">
                      <a16:colId xmlns:a16="http://schemas.microsoft.com/office/drawing/2014/main" xmlns="" val="20006"/>
                    </a:ext>
                  </a:extLst>
                </a:gridCol>
              </a:tblGrid>
              <a:tr h="577684">
                <a:tc>
                  <a:txBody>
                    <a:bodyPr/>
                    <a:lstStyle/>
                    <a:p>
                      <a:r>
                        <a:rPr lang="en-US" sz="1100" dirty="0" smtClean="0">
                          <a:latin typeface="Century Gothic" panose="020B0502020202020204" pitchFamily="34" charset="0"/>
                        </a:rPr>
                        <a:t>Des</a:t>
                      </a:r>
                      <a:r>
                        <a:rPr lang="en-US" sz="1100" baseline="0" dirty="0" smtClean="0">
                          <a:latin typeface="Century Gothic" panose="020B0502020202020204" pitchFamily="34" charset="0"/>
                        </a:rPr>
                        <a:t>criptive statistics for Towson ATB Option</a:t>
                      </a:r>
                      <a:endParaRPr lang="en-US" sz="1100" dirty="0">
                        <a:latin typeface="Century Gothic" panose="020B0502020202020204" pitchFamily="34" charset="0"/>
                      </a:endParaRPr>
                    </a:p>
                  </a:txBody>
                  <a:tcPr marL="121920" marR="121920" marT="34290" marB="34290" anchor="ctr">
                    <a:solidFill>
                      <a:schemeClr val="accent1">
                        <a:lumMod val="75000"/>
                      </a:schemeClr>
                    </a:solidFill>
                  </a:tcPr>
                </a:tc>
                <a:tc>
                  <a:txBody>
                    <a:bodyPr/>
                    <a:lstStyle/>
                    <a:p>
                      <a:pPr algn="ctr"/>
                      <a:r>
                        <a:rPr lang="en-US" sz="1200" dirty="0" smtClean="0">
                          <a:latin typeface="Century Gothic" panose="020B0502020202020204" pitchFamily="34" charset="0"/>
                        </a:rPr>
                        <a:t>Summer 2016</a:t>
                      </a:r>
                      <a:endParaRPr lang="en-US" sz="1200" dirty="0">
                        <a:latin typeface="Century Gothic" panose="020B0502020202020204" pitchFamily="34" charset="0"/>
                      </a:endParaRPr>
                    </a:p>
                  </a:txBody>
                  <a:tcPr marL="121920" marR="121920" marT="34290" marB="34290" anchor="ctr">
                    <a:solidFill>
                      <a:schemeClr val="accent1">
                        <a:lumMod val="75000"/>
                      </a:schemeClr>
                    </a:solidFill>
                  </a:tcPr>
                </a:tc>
                <a:tc>
                  <a:txBody>
                    <a:bodyPr/>
                    <a:lstStyle/>
                    <a:p>
                      <a:pPr algn="ctr"/>
                      <a:r>
                        <a:rPr lang="en-US" sz="1200" dirty="0" smtClean="0">
                          <a:latin typeface="Century Gothic" panose="020B0502020202020204" pitchFamily="34" charset="0"/>
                        </a:rPr>
                        <a:t>Fall </a:t>
                      </a:r>
                    </a:p>
                    <a:p>
                      <a:pPr algn="ctr"/>
                      <a:r>
                        <a:rPr lang="en-US" sz="1200" dirty="0" smtClean="0">
                          <a:latin typeface="Century Gothic" panose="020B0502020202020204" pitchFamily="34" charset="0"/>
                        </a:rPr>
                        <a:t>2016</a:t>
                      </a:r>
                      <a:endParaRPr lang="en-US" sz="1200" dirty="0">
                        <a:latin typeface="Century Gothic" panose="020B0502020202020204" pitchFamily="34" charset="0"/>
                      </a:endParaRPr>
                    </a:p>
                  </a:txBody>
                  <a:tcPr marL="121920" marR="121920" marT="34290" marB="34290" anchor="ctr">
                    <a:solidFill>
                      <a:schemeClr val="accent1">
                        <a:lumMod val="75000"/>
                      </a:schemeClr>
                    </a:solidFill>
                  </a:tcPr>
                </a:tc>
                <a:tc>
                  <a:txBody>
                    <a:bodyPr/>
                    <a:lstStyle/>
                    <a:p>
                      <a:pPr algn="ctr"/>
                      <a:r>
                        <a:rPr lang="en-US" sz="1200" dirty="0" smtClean="0">
                          <a:latin typeface="Century Gothic" panose="020B0502020202020204" pitchFamily="34" charset="0"/>
                        </a:rPr>
                        <a:t>Spring 2017</a:t>
                      </a:r>
                      <a:endParaRPr lang="en-US" sz="1200" dirty="0">
                        <a:latin typeface="Century Gothic" panose="020B0502020202020204" pitchFamily="34" charset="0"/>
                      </a:endParaRPr>
                    </a:p>
                  </a:txBody>
                  <a:tcPr marL="121920" marR="121920" marT="34290" marB="34290" anchor="ctr">
                    <a:solidFill>
                      <a:schemeClr val="accent1">
                        <a:lumMod val="75000"/>
                      </a:schemeClr>
                    </a:solidFill>
                  </a:tcPr>
                </a:tc>
                <a:tc>
                  <a:txBody>
                    <a:bodyPr/>
                    <a:lstStyle/>
                    <a:p>
                      <a:pPr algn="ctr"/>
                      <a:r>
                        <a:rPr lang="en-US" sz="1200" dirty="0" smtClean="0">
                          <a:latin typeface="Century Gothic" panose="020B0502020202020204" pitchFamily="34" charset="0"/>
                        </a:rPr>
                        <a:t>Summer 2017</a:t>
                      </a:r>
                      <a:endParaRPr lang="en-US" sz="1200" dirty="0">
                        <a:latin typeface="Century Gothic" panose="020B0502020202020204" pitchFamily="34" charset="0"/>
                      </a:endParaRPr>
                    </a:p>
                  </a:txBody>
                  <a:tcPr marL="121920" marR="121920" marT="34290" marB="34290" anchor="ctr">
                    <a:solidFill>
                      <a:schemeClr val="accent1">
                        <a:lumMod val="75000"/>
                      </a:schemeClr>
                    </a:solidFill>
                  </a:tcPr>
                </a:tc>
                <a:tc>
                  <a:txBody>
                    <a:bodyPr/>
                    <a:lstStyle/>
                    <a:p>
                      <a:pPr algn="ctr"/>
                      <a:r>
                        <a:rPr lang="en-US" sz="1200" dirty="0" smtClean="0">
                          <a:latin typeface="Century Gothic" panose="020B0502020202020204" pitchFamily="34" charset="0"/>
                        </a:rPr>
                        <a:t>Fall </a:t>
                      </a:r>
                    </a:p>
                    <a:p>
                      <a:pPr algn="ctr"/>
                      <a:r>
                        <a:rPr lang="en-US" sz="1200" dirty="0" smtClean="0">
                          <a:latin typeface="Century Gothic" panose="020B0502020202020204" pitchFamily="34" charset="0"/>
                        </a:rPr>
                        <a:t>2017</a:t>
                      </a:r>
                      <a:endParaRPr lang="en-US" sz="1200" dirty="0">
                        <a:latin typeface="Century Gothic" panose="020B0502020202020204" pitchFamily="34" charset="0"/>
                      </a:endParaRPr>
                    </a:p>
                  </a:txBody>
                  <a:tcPr marL="121920" marR="121920" marT="34290" marB="34290" anchor="ctr">
                    <a:solidFill>
                      <a:schemeClr val="accent1">
                        <a:lumMod val="75000"/>
                      </a:schemeClr>
                    </a:solidFill>
                  </a:tcPr>
                </a:tc>
                <a:tc>
                  <a:txBody>
                    <a:bodyPr/>
                    <a:lstStyle/>
                    <a:p>
                      <a:pPr algn="ctr"/>
                      <a:r>
                        <a:rPr lang="en-US" sz="1200" dirty="0" smtClean="0">
                          <a:latin typeface="Century Gothic" panose="020B0502020202020204" pitchFamily="34" charset="0"/>
                        </a:rPr>
                        <a:t>Spring 2018</a:t>
                      </a:r>
                      <a:endParaRPr lang="en-US" sz="1200" dirty="0">
                        <a:latin typeface="Century Gothic" panose="020B0502020202020204" pitchFamily="34" charset="0"/>
                      </a:endParaRPr>
                    </a:p>
                  </a:txBody>
                  <a:tcPr marL="121920" marR="121920" marT="34290" marB="34290" anchor="ctr">
                    <a:solidFill>
                      <a:schemeClr val="accent1">
                        <a:lumMod val="75000"/>
                      </a:schemeClr>
                    </a:solidFill>
                  </a:tcPr>
                </a:tc>
                <a:extLst>
                  <a:ext uri="{0D108BD9-81ED-4DB2-BD59-A6C34878D82A}">
                    <a16:rowId xmlns:a16="http://schemas.microsoft.com/office/drawing/2014/main" xmlns="" val="10000"/>
                  </a:ext>
                </a:extLst>
              </a:tr>
              <a:tr h="564511">
                <a:tc>
                  <a:txBody>
                    <a:bodyPr/>
                    <a:lstStyle/>
                    <a:p>
                      <a:r>
                        <a:rPr lang="en-US" sz="1200" dirty="0" smtClean="0">
                          <a:latin typeface="Century Gothic" panose="020B0502020202020204" pitchFamily="34" charset="0"/>
                        </a:rPr>
                        <a:t>Starting</a:t>
                      </a:r>
                      <a:r>
                        <a:rPr lang="en-US" sz="1200" baseline="0" dirty="0" smtClean="0">
                          <a:latin typeface="Century Gothic" panose="020B0502020202020204" pitchFamily="34" charset="0"/>
                        </a:rPr>
                        <a:t> </a:t>
                      </a:r>
                      <a:r>
                        <a:rPr lang="en-US" sz="1200" dirty="0" smtClean="0">
                          <a:latin typeface="Century Gothic" panose="020B0502020202020204" pitchFamily="34" charset="0"/>
                        </a:rPr>
                        <a:t>enrollment </a:t>
                      </a:r>
                    </a:p>
                    <a:p>
                      <a:r>
                        <a:rPr lang="en-US" sz="1050" dirty="0" smtClean="0">
                          <a:latin typeface="Century Gothic" panose="020B0502020202020204" pitchFamily="34" charset="0"/>
                        </a:rPr>
                        <a:t>(# of students)</a:t>
                      </a:r>
                      <a:endParaRPr lang="en-US" sz="1000" dirty="0">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1">
                              <a:lumMod val="75000"/>
                            </a:schemeClr>
                          </a:solidFill>
                          <a:latin typeface="Century Gothic" panose="020B0502020202020204" pitchFamily="34" charset="0"/>
                        </a:rPr>
                        <a:t>30</a:t>
                      </a:r>
                      <a:endParaRPr lang="en-US" sz="1200" dirty="0">
                        <a:solidFill>
                          <a:schemeClr val="accent1">
                            <a:lumMod val="75000"/>
                          </a:schemeClr>
                        </a:solidFill>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1">
                              <a:lumMod val="75000"/>
                            </a:schemeClr>
                          </a:solidFill>
                          <a:latin typeface="Century Gothic" panose="020B0502020202020204" pitchFamily="34" charset="0"/>
                        </a:rPr>
                        <a:t>61</a:t>
                      </a:r>
                      <a:endParaRPr lang="en-US" sz="1200" dirty="0">
                        <a:solidFill>
                          <a:schemeClr val="accent1">
                            <a:lumMod val="75000"/>
                          </a:schemeClr>
                        </a:solidFill>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1">
                              <a:lumMod val="75000"/>
                            </a:schemeClr>
                          </a:solidFill>
                          <a:latin typeface="Century Gothic" panose="020B0502020202020204" pitchFamily="34" charset="0"/>
                        </a:rPr>
                        <a:t>85</a:t>
                      </a:r>
                      <a:endParaRPr lang="en-US" sz="1200" dirty="0">
                        <a:solidFill>
                          <a:schemeClr val="accent1">
                            <a:lumMod val="75000"/>
                          </a:schemeClr>
                        </a:solidFill>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1">
                              <a:lumMod val="75000"/>
                            </a:schemeClr>
                          </a:solidFill>
                          <a:latin typeface="Century Gothic" panose="020B0502020202020204" pitchFamily="34" charset="0"/>
                        </a:rPr>
                        <a:t>96</a:t>
                      </a:r>
                      <a:endParaRPr lang="en-US" sz="1200" dirty="0">
                        <a:solidFill>
                          <a:schemeClr val="accent1">
                            <a:lumMod val="75000"/>
                          </a:schemeClr>
                        </a:solidFill>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1">
                              <a:lumMod val="75000"/>
                            </a:schemeClr>
                          </a:solidFill>
                          <a:latin typeface="Century Gothic" panose="020B0502020202020204" pitchFamily="34" charset="0"/>
                        </a:rPr>
                        <a:t>136</a:t>
                      </a:r>
                      <a:endParaRPr lang="en-US" sz="1200" dirty="0">
                        <a:solidFill>
                          <a:schemeClr val="accent1">
                            <a:lumMod val="75000"/>
                          </a:schemeClr>
                        </a:solidFill>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1">
                              <a:lumMod val="75000"/>
                            </a:schemeClr>
                          </a:solidFill>
                          <a:latin typeface="Century Gothic" panose="020B0502020202020204" pitchFamily="34" charset="0"/>
                        </a:rPr>
                        <a:t>151</a:t>
                      </a:r>
                      <a:endParaRPr lang="en-US" sz="1200" dirty="0">
                        <a:solidFill>
                          <a:schemeClr val="accent1">
                            <a:lumMod val="75000"/>
                          </a:schemeClr>
                        </a:solidFill>
                        <a:latin typeface="Century Gothic" panose="020B0502020202020204" pitchFamily="34" charset="0"/>
                      </a:endParaRPr>
                    </a:p>
                  </a:txBody>
                  <a:tcPr marL="121920" marR="121920" marT="34290" marB="34290" anchor="ctr"/>
                </a:tc>
                <a:extLst>
                  <a:ext uri="{0D108BD9-81ED-4DB2-BD59-A6C34878D82A}">
                    <a16:rowId xmlns:a16="http://schemas.microsoft.com/office/drawing/2014/main" xmlns="" val="10001"/>
                  </a:ext>
                </a:extLst>
              </a:tr>
              <a:tr h="564511">
                <a:tc>
                  <a:txBody>
                    <a:bodyPr/>
                    <a:lstStyle/>
                    <a:p>
                      <a:r>
                        <a:rPr lang="en-US" sz="1200" dirty="0" smtClean="0">
                          <a:latin typeface="Century Gothic" panose="020B0502020202020204" pitchFamily="34" charset="0"/>
                        </a:rPr>
                        <a:t>Ending</a:t>
                      </a:r>
                    </a:p>
                    <a:p>
                      <a:r>
                        <a:rPr lang="en-US" sz="1200" dirty="0" smtClean="0">
                          <a:latin typeface="Century Gothic" panose="020B0502020202020204" pitchFamily="34" charset="0"/>
                        </a:rPr>
                        <a:t>enrollment </a:t>
                      </a:r>
                    </a:p>
                    <a:p>
                      <a:r>
                        <a:rPr lang="en-US" sz="1050" dirty="0" smtClean="0">
                          <a:latin typeface="Century Gothic" panose="020B0502020202020204" pitchFamily="34" charset="0"/>
                        </a:rPr>
                        <a:t>(# of students)</a:t>
                      </a:r>
                      <a:endParaRPr lang="en-US" sz="1050" dirty="0">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1">
                              <a:lumMod val="75000"/>
                            </a:schemeClr>
                          </a:solidFill>
                          <a:latin typeface="Century Gothic" panose="020B0502020202020204" pitchFamily="34" charset="0"/>
                        </a:rPr>
                        <a:t>30</a:t>
                      </a:r>
                      <a:endParaRPr lang="en-US" sz="1200" dirty="0">
                        <a:solidFill>
                          <a:schemeClr val="accent1">
                            <a:lumMod val="75000"/>
                          </a:schemeClr>
                        </a:solidFill>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1">
                              <a:lumMod val="75000"/>
                            </a:schemeClr>
                          </a:solidFill>
                          <a:latin typeface="Century Gothic" panose="020B0502020202020204" pitchFamily="34" charset="0"/>
                        </a:rPr>
                        <a:t>57</a:t>
                      </a:r>
                      <a:endParaRPr lang="en-US" sz="1200" dirty="0">
                        <a:solidFill>
                          <a:schemeClr val="accent1">
                            <a:lumMod val="75000"/>
                          </a:schemeClr>
                        </a:solidFill>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1">
                              <a:lumMod val="75000"/>
                            </a:schemeClr>
                          </a:solidFill>
                          <a:latin typeface="Century Gothic" panose="020B0502020202020204" pitchFamily="34" charset="0"/>
                        </a:rPr>
                        <a:t>83</a:t>
                      </a:r>
                      <a:endParaRPr lang="en-US" sz="1200" dirty="0">
                        <a:solidFill>
                          <a:schemeClr val="accent1">
                            <a:lumMod val="75000"/>
                          </a:schemeClr>
                        </a:solidFill>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1">
                              <a:lumMod val="75000"/>
                            </a:schemeClr>
                          </a:solidFill>
                          <a:latin typeface="Century Gothic" panose="020B0502020202020204" pitchFamily="34" charset="0"/>
                        </a:rPr>
                        <a:t>95</a:t>
                      </a:r>
                      <a:endParaRPr lang="en-US" sz="1200" dirty="0">
                        <a:solidFill>
                          <a:schemeClr val="accent1">
                            <a:lumMod val="75000"/>
                          </a:schemeClr>
                        </a:solidFill>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1">
                              <a:lumMod val="75000"/>
                            </a:schemeClr>
                          </a:solidFill>
                          <a:latin typeface="Century Gothic" panose="020B0502020202020204" pitchFamily="34" charset="0"/>
                        </a:rPr>
                        <a:t>135</a:t>
                      </a:r>
                      <a:endParaRPr lang="en-US" sz="1200" dirty="0">
                        <a:solidFill>
                          <a:schemeClr val="accent1">
                            <a:lumMod val="75000"/>
                          </a:schemeClr>
                        </a:solidFill>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1">
                              <a:lumMod val="75000"/>
                            </a:schemeClr>
                          </a:solidFill>
                          <a:latin typeface="Century Gothic" panose="020B0502020202020204" pitchFamily="34" charset="0"/>
                        </a:rPr>
                        <a:t>147</a:t>
                      </a:r>
                      <a:endParaRPr lang="en-US" sz="1200" dirty="0">
                        <a:solidFill>
                          <a:schemeClr val="accent1">
                            <a:lumMod val="75000"/>
                          </a:schemeClr>
                        </a:solidFill>
                        <a:latin typeface="Century Gothic" panose="020B0502020202020204" pitchFamily="34" charset="0"/>
                      </a:endParaRPr>
                    </a:p>
                  </a:txBody>
                  <a:tcPr marL="121920" marR="121920" marT="34290" marB="34290" anchor="ctr"/>
                </a:tc>
                <a:extLst>
                  <a:ext uri="{0D108BD9-81ED-4DB2-BD59-A6C34878D82A}">
                    <a16:rowId xmlns:a16="http://schemas.microsoft.com/office/drawing/2014/main" xmlns="" val="10002"/>
                  </a:ext>
                </a:extLst>
              </a:tr>
              <a:tr h="498767">
                <a:tc>
                  <a:txBody>
                    <a:bodyPr/>
                    <a:lstStyle/>
                    <a:p>
                      <a:r>
                        <a:rPr lang="en-US" sz="1200" dirty="0" smtClean="0">
                          <a:latin typeface="Century Gothic" panose="020B0502020202020204" pitchFamily="34" charset="0"/>
                        </a:rPr>
                        <a:t>Student withdrawals</a:t>
                      </a:r>
                      <a:endParaRPr lang="en-US" sz="1100" dirty="0">
                        <a:latin typeface="Century Gothic" panose="020B0502020202020204" pitchFamily="34" charset="0"/>
                      </a:endParaRPr>
                    </a:p>
                  </a:txBody>
                  <a:tcPr marL="121920" marR="121920" marT="34290" marB="34290" anchor="ctr"/>
                </a:tc>
                <a:tc>
                  <a:txBody>
                    <a:bodyPr/>
                    <a:lstStyle/>
                    <a:p>
                      <a:pPr algn="ctr"/>
                      <a:r>
                        <a:rPr lang="en-US" sz="1200" dirty="0" smtClean="0">
                          <a:solidFill>
                            <a:srgbClr val="C00000"/>
                          </a:solidFill>
                          <a:latin typeface="Century Gothic" panose="020B0502020202020204" pitchFamily="34" charset="0"/>
                        </a:rPr>
                        <a:t>0</a:t>
                      </a:r>
                      <a:endParaRPr lang="en-US" sz="1200" dirty="0">
                        <a:solidFill>
                          <a:srgbClr val="C00000"/>
                        </a:solidFill>
                        <a:latin typeface="Century Gothic" panose="020B0502020202020204" pitchFamily="34" charset="0"/>
                      </a:endParaRPr>
                    </a:p>
                  </a:txBody>
                  <a:tcPr marL="121920" marR="121920" marT="34290" marB="34290" anchor="ctr"/>
                </a:tc>
                <a:tc>
                  <a:txBody>
                    <a:bodyPr/>
                    <a:lstStyle/>
                    <a:p>
                      <a:pPr algn="ctr"/>
                      <a:r>
                        <a:rPr lang="en-US" sz="1200" dirty="0" smtClean="0">
                          <a:solidFill>
                            <a:srgbClr val="C00000"/>
                          </a:solidFill>
                          <a:latin typeface="Century Gothic" panose="020B0502020202020204" pitchFamily="34" charset="0"/>
                        </a:rPr>
                        <a:t>4</a:t>
                      </a:r>
                      <a:endParaRPr lang="en-US" sz="1200" dirty="0">
                        <a:solidFill>
                          <a:srgbClr val="C00000"/>
                        </a:solidFill>
                        <a:latin typeface="Century Gothic" panose="020B0502020202020204" pitchFamily="34" charset="0"/>
                      </a:endParaRPr>
                    </a:p>
                  </a:txBody>
                  <a:tcPr marL="121920" marR="121920" marT="34290" marB="34290" anchor="ctr"/>
                </a:tc>
                <a:tc>
                  <a:txBody>
                    <a:bodyPr/>
                    <a:lstStyle/>
                    <a:p>
                      <a:pPr algn="ctr"/>
                      <a:r>
                        <a:rPr lang="en-US" sz="1200" dirty="0" smtClean="0">
                          <a:solidFill>
                            <a:srgbClr val="C00000"/>
                          </a:solidFill>
                          <a:latin typeface="Century Gothic" panose="020B0502020202020204" pitchFamily="34" charset="0"/>
                        </a:rPr>
                        <a:t>2</a:t>
                      </a:r>
                      <a:endParaRPr lang="en-US" sz="1200" dirty="0">
                        <a:solidFill>
                          <a:srgbClr val="C00000"/>
                        </a:solidFill>
                        <a:latin typeface="Century Gothic" panose="020B0502020202020204" pitchFamily="34" charset="0"/>
                      </a:endParaRPr>
                    </a:p>
                  </a:txBody>
                  <a:tcPr marL="121920" marR="121920" marT="34290" marB="34290" anchor="ctr"/>
                </a:tc>
                <a:tc>
                  <a:txBody>
                    <a:bodyPr/>
                    <a:lstStyle/>
                    <a:p>
                      <a:pPr algn="ctr"/>
                      <a:r>
                        <a:rPr lang="en-US" sz="1200" dirty="0" smtClean="0">
                          <a:solidFill>
                            <a:srgbClr val="C00000"/>
                          </a:solidFill>
                          <a:latin typeface="Century Gothic" panose="020B0502020202020204" pitchFamily="34" charset="0"/>
                        </a:rPr>
                        <a:t>1</a:t>
                      </a:r>
                      <a:endParaRPr lang="en-US" sz="1200" dirty="0">
                        <a:solidFill>
                          <a:srgbClr val="C00000"/>
                        </a:solidFill>
                        <a:latin typeface="Century Gothic" panose="020B0502020202020204" pitchFamily="34" charset="0"/>
                      </a:endParaRPr>
                    </a:p>
                  </a:txBody>
                  <a:tcPr marL="121920" marR="121920" marT="34290" marB="34290" anchor="ctr"/>
                </a:tc>
                <a:tc>
                  <a:txBody>
                    <a:bodyPr/>
                    <a:lstStyle/>
                    <a:p>
                      <a:pPr algn="ctr"/>
                      <a:r>
                        <a:rPr lang="en-US" sz="1200" dirty="0" smtClean="0">
                          <a:solidFill>
                            <a:srgbClr val="C00000"/>
                          </a:solidFill>
                          <a:latin typeface="Century Gothic" panose="020B0502020202020204" pitchFamily="34" charset="0"/>
                        </a:rPr>
                        <a:t>1</a:t>
                      </a:r>
                      <a:endParaRPr lang="en-US" sz="1200" dirty="0">
                        <a:solidFill>
                          <a:srgbClr val="C00000"/>
                        </a:solidFill>
                        <a:latin typeface="Century Gothic" panose="020B0502020202020204" pitchFamily="34" charset="0"/>
                      </a:endParaRPr>
                    </a:p>
                  </a:txBody>
                  <a:tcPr marL="121920" marR="121920" marT="34290" marB="34290" anchor="ctr"/>
                </a:tc>
                <a:tc>
                  <a:txBody>
                    <a:bodyPr/>
                    <a:lstStyle/>
                    <a:p>
                      <a:pPr algn="ctr"/>
                      <a:r>
                        <a:rPr lang="en-US" sz="1200" dirty="0" smtClean="0">
                          <a:solidFill>
                            <a:srgbClr val="C00000"/>
                          </a:solidFill>
                          <a:latin typeface="Century Gothic" panose="020B0502020202020204" pitchFamily="34" charset="0"/>
                        </a:rPr>
                        <a:t>3</a:t>
                      </a:r>
                      <a:endParaRPr lang="en-US" sz="1200" dirty="0">
                        <a:solidFill>
                          <a:srgbClr val="C00000"/>
                        </a:solidFill>
                        <a:latin typeface="Century Gothic" panose="020B0502020202020204" pitchFamily="34" charset="0"/>
                      </a:endParaRPr>
                    </a:p>
                  </a:txBody>
                  <a:tcPr marL="121920" marR="121920" marT="34290" marB="34290" anchor="ctr"/>
                </a:tc>
                <a:extLst>
                  <a:ext uri="{0D108BD9-81ED-4DB2-BD59-A6C34878D82A}">
                    <a16:rowId xmlns:a16="http://schemas.microsoft.com/office/drawing/2014/main" xmlns="" val="10003"/>
                  </a:ext>
                </a:extLst>
              </a:tr>
              <a:tr h="407886">
                <a:tc>
                  <a:txBody>
                    <a:bodyPr/>
                    <a:lstStyle/>
                    <a:p>
                      <a:r>
                        <a:rPr lang="en-US" sz="1200" dirty="0" smtClean="0">
                          <a:latin typeface="Century Gothic" panose="020B0502020202020204" pitchFamily="34" charset="0"/>
                        </a:rPr>
                        <a:t>Retention rate</a:t>
                      </a:r>
                      <a:endParaRPr lang="en-US" sz="1200" dirty="0">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6">
                              <a:lumMod val="75000"/>
                            </a:schemeClr>
                          </a:solidFill>
                          <a:latin typeface="Century Gothic" panose="020B0502020202020204" pitchFamily="34" charset="0"/>
                        </a:rPr>
                        <a:t>100%</a:t>
                      </a:r>
                      <a:endParaRPr lang="en-US" sz="1200" dirty="0">
                        <a:solidFill>
                          <a:schemeClr val="accent6">
                            <a:lumMod val="75000"/>
                          </a:schemeClr>
                        </a:solidFill>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6">
                              <a:lumMod val="75000"/>
                            </a:schemeClr>
                          </a:solidFill>
                          <a:latin typeface="Century Gothic" panose="020B0502020202020204" pitchFamily="34" charset="0"/>
                        </a:rPr>
                        <a:t>93.44%</a:t>
                      </a:r>
                      <a:endParaRPr lang="en-US" sz="1200" dirty="0">
                        <a:solidFill>
                          <a:schemeClr val="accent6">
                            <a:lumMod val="75000"/>
                          </a:schemeClr>
                        </a:solidFill>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6">
                              <a:lumMod val="75000"/>
                            </a:schemeClr>
                          </a:solidFill>
                          <a:latin typeface="Century Gothic" panose="020B0502020202020204" pitchFamily="34" charset="0"/>
                        </a:rPr>
                        <a:t>97.64%</a:t>
                      </a:r>
                      <a:endParaRPr lang="en-US" sz="1200" dirty="0">
                        <a:solidFill>
                          <a:schemeClr val="accent6">
                            <a:lumMod val="75000"/>
                          </a:schemeClr>
                        </a:solidFill>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6">
                              <a:lumMod val="75000"/>
                            </a:schemeClr>
                          </a:solidFill>
                          <a:latin typeface="Century Gothic" panose="020B0502020202020204" pitchFamily="34" charset="0"/>
                        </a:rPr>
                        <a:t>98.95%</a:t>
                      </a:r>
                      <a:endParaRPr lang="en-US" sz="1200" dirty="0">
                        <a:solidFill>
                          <a:schemeClr val="accent6">
                            <a:lumMod val="75000"/>
                          </a:schemeClr>
                        </a:solidFill>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6">
                              <a:lumMod val="75000"/>
                            </a:schemeClr>
                          </a:solidFill>
                          <a:latin typeface="Century Gothic" panose="020B0502020202020204" pitchFamily="34" charset="0"/>
                        </a:rPr>
                        <a:t>99.26%</a:t>
                      </a:r>
                      <a:endParaRPr lang="en-US" sz="1200" dirty="0">
                        <a:solidFill>
                          <a:schemeClr val="accent6">
                            <a:lumMod val="75000"/>
                          </a:schemeClr>
                        </a:solidFill>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6">
                              <a:lumMod val="75000"/>
                            </a:schemeClr>
                          </a:solidFill>
                          <a:latin typeface="Century Gothic" panose="020B0502020202020204" pitchFamily="34" charset="0"/>
                        </a:rPr>
                        <a:t>97.35%</a:t>
                      </a:r>
                      <a:endParaRPr lang="en-US" sz="1200" dirty="0">
                        <a:solidFill>
                          <a:schemeClr val="accent6">
                            <a:lumMod val="75000"/>
                          </a:schemeClr>
                        </a:solidFill>
                        <a:latin typeface="Century Gothic" panose="020B0502020202020204" pitchFamily="34" charset="0"/>
                      </a:endParaRPr>
                    </a:p>
                  </a:txBody>
                  <a:tcPr marL="121920" marR="121920" marT="34290" marB="34290" anchor="ctr"/>
                </a:tc>
                <a:extLst>
                  <a:ext uri="{0D108BD9-81ED-4DB2-BD59-A6C34878D82A}">
                    <a16:rowId xmlns:a16="http://schemas.microsoft.com/office/drawing/2014/main" xmlns="" val="10004"/>
                  </a:ext>
                </a:extLst>
              </a:tr>
              <a:tr h="345301">
                <a:tc>
                  <a:txBody>
                    <a:bodyPr/>
                    <a:lstStyle/>
                    <a:p>
                      <a:r>
                        <a:rPr lang="en-US" sz="1200" dirty="0" smtClean="0">
                          <a:latin typeface="Century Gothic" panose="020B0502020202020204" pitchFamily="34" charset="0"/>
                        </a:rPr>
                        <a:t>Attrition</a:t>
                      </a:r>
                      <a:r>
                        <a:rPr lang="en-US" sz="1200" baseline="0" dirty="0" smtClean="0">
                          <a:latin typeface="Century Gothic" panose="020B0502020202020204" pitchFamily="34" charset="0"/>
                        </a:rPr>
                        <a:t> rate</a:t>
                      </a:r>
                      <a:endParaRPr lang="en-US" sz="1200" dirty="0">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5">
                              <a:lumMod val="75000"/>
                            </a:schemeClr>
                          </a:solidFill>
                          <a:latin typeface="Century Gothic" panose="020B0502020202020204" pitchFamily="34" charset="0"/>
                        </a:rPr>
                        <a:t>0%</a:t>
                      </a:r>
                      <a:endParaRPr lang="en-US" sz="1200" dirty="0">
                        <a:solidFill>
                          <a:schemeClr val="accent5">
                            <a:lumMod val="75000"/>
                          </a:schemeClr>
                        </a:solidFill>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5">
                              <a:lumMod val="75000"/>
                            </a:schemeClr>
                          </a:solidFill>
                          <a:latin typeface="Century Gothic" panose="020B0502020202020204" pitchFamily="34" charset="0"/>
                        </a:rPr>
                        <a:t>6.55%</a:t>
                      </a:r>
                      <a:endParaRPr lang="en-US" sz="1200" dirty="0">
                        <a:solidFill>
                          <a:schemeClr val="accent5">
                            <a:lumMod val="75000"/>
                          </a:schemeClr>
                        </a:solidFill>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5">
                              <a:lumMod val="75000"/>
                            </a:schemeClr>
                          </a:solidFill>
                          <a:latin typeface="Century Gothic" panose="020B0502020202020204" pitchFamily="34" charset="0"/>
                        </a:rPr>
                        <a:t>2.35%</a:t>
                      </a:r>
                      <a:endParaRPr lang="en-US" sz="1200" dirty="0">
                        <a:solidFill>
                          <a:schemeClr val="accent5">
                            <a:lumMod val="75000"/>
                          </a:schemeClr>
                        </a:solidFill>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5">
                              <a:lumMod val="75000"/>
                            </a:schemeClr>
                          </a:solidFill>
                          <a:latin typeface="Century Gothic" panose="020B0502020202020204" pitchFamily="34" charset="0"/>
                        </a:rPr>
                        <a:t>1.04%</a:t>
                      </a:r>
                      <a:endParaRPr lang="en-US" sz="1200" dirty="0">
                        <a:solidFill>
                          <a:schemeClr val="accent5">
                            <a:lumMod val="75000"/>
                          </a:schemeClr>
                        </a:solidFill>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5">
                              <a:lumMod val="75000"/>
                            </a:schemeClr>
                          </a:solidFill>
                          <a:latin typeface="Century Gothic" panose="020B0502020202020204" pitchFamily="34" charset="0"/>
                        </a:rPr>
                        <a:t>0.73%</a:t>
                      </a:r>
                      <a:endParaRPr lang="en-US" sz="1200" dirty="0">
                        <a:solidFill>
                          <a:schemeClr val="accent5">
                            <a:lumMod val="75000"/>
                          </a:schemeClr>
                        </a:solidFill>
                        <a:latin typeface="Century Gothic" panose="020B0502020202020204" pitchFamily="34" charset="0"/>
                      </a:endParaRPr>
                    </a:p>
                  </a:txBody>
                  <a:tcPr marL="121920" marR="121920" marT="34290" marB="34290" anchor="ctr"/>
                </a:tc>
                <a:tc>
                  <a:txBody>
                    <a:bodyPr/>
                    <a:lstStyle/>
                    <a:p>
                      <a:pPr algn="ctr"/>
                      <a:r>
                        <a:rPr lang="en-US" sz="1200" dirty="0" smtClean="0">
                          <a:solidFill>
                            <a:schemeClr val="accent5">
                              <a:lumMod val="75000"/>
                            </a:schemeClr>
                          </a:solidFill>
                          <a:latin typeface="Century Gothic" panose="020B0502020202020204" pitchFamily="34" charset="0"/>
                        </a:rPr>
                        <a:t>1.99%</a:t>
                      </a:r>
                      <a:endParaRPr lang="en-US" sz="1200" dirty="0">
                        <a:solidFill>
                          <a:schemeClr val="accent5">
                            <a:lumMod val="75000"/>
                          </a:schemeClr>
                        </a:solidFill>
                        <a:latin typeface="Century Gothic" panose="020B0502020202020204" pitchFamily="34" charset="0"/>
                      </a:endParaRPr>
                    </a:p>
                  </a:txBody>
                  <a:tcPr marL="121920" marR="121920" marT="34290" marB="3429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02475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completion</a:t>
            </a:r>
            <a:endParaRPr lang="en-US" dirty="0"/>
          </a:p>
        </p:txBody>
      </p:sp>
      <p:sp>
        <p:nvSpPr>
          <p:cNvPr id="3" name="Content Placeholder 2"/>
          <p:cNvSpPr>
            <a:spLocks noGrp="1"/>
          </p:cNvSpPr>
          <p:nvPr>
            <p:ph sz="half" idx="1"/>
          </p:nvPr>
        </p:nvSpPr>
        <p:spPr/>
        <p:txBody>
          <a:bodyPr/>
          <a:lstStyle/>
          <a:p>
            <a:r>
              <a:rPr lang="en-US" dirty="0" smtClean="0"/>
              <a:t>Initial data</a:t>
            </a:r>
          </a:p>
          <a:p>
            <a:r>
              <a:rPr lang="en-US" dirty="0" smtClean="0"/>
              <a:t>Projected outcomes</a:t>
            </a:r>
          </a:p>
          <a:p>
            <a:r>
              <a:rPr lang="en-US" dirty="0" smtClean="0"/>
              <a:t>Expected to surpass our goal at project completion!</a:t>
            </a:r>
            <a:endParaRPr lang="en-US" dirty="0"/>
          </a:p>
        </p:txBody>
      </p:sp>
      <p:graphicFrame>
        <p:nvGraphicFramePr>
          <p:cNvPr id="18" name="Diagram 17"/>
          <p:cNvGraphicFramePr/>
          <p:nvPr>
            <p:extLst>
              <p:ext uri="{D42A27DB-BD31-4B8C-83A1-F6EECF244321}">
                <p14:modId xmlns:p14="http://schemas.microsoft.com/office/powerpoint/2010/main" val="551086615"/>
              </p:ext>
            </p:extLst>
          </p:nvPr>
        </p:nvGraphicFramePr>
        <p:xfrm>
          <a:off x="4265612" y="1567609"/>
          <a:ext cx="5562600" cy="4941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TextBox 20"/>
          <p:cNvSpPr txBox="1"/>
          <p:nvPr/>
        </p:nvSpPr>
        <p:spPr>
          <a:xfrm>
            <a:off x="9980612" y="2438400"/>
            <a:ext cx="1600200" cy="1200329"/>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Total of 200 projected degrees completed</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75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4858" b="-20"/>
          <a:stretch/>
        </p:blipFill>
        <p:spPr>
          <a:xfrm>
            <a:off x="1370012" y="3561"/>
            <a:ext cx="9525000" cy="6854439"/>
          </a:xfrm>
          <a:prstGeom prst="rect">
            <a:avLst/>
          </a:prstGeom>
        </p:spPr>
      </p:pic>
      <p:sp>
        <p:nvSpPr>
          <p:cNvPr id="2" name="Title 1"/>
          <p:cNvSpPr>
            <a:spLocks noGrp="1"/>
          </p:cNvSpPr>
          <p:nvPr>
            <p:ph type="title"/>
          </p:nvPr>
        </p:nvSpPr>
        <p:spPr>
          <a:xfrm>
            <a:off x="2474913" y="4267200"/>
            <a:ext cx="7315198" cy="914399"/>
          </a:xfrm>
          <a:solidFill>
            <a:schemeClr val="bg2">
              <a:lumMod val="50000"/>
              <a:lumOff val="50000"/>
              <a:alpha val="50000"/>
            </a:schemeClr>
          </a:solidFill>
        </p:spPr>
        <p:txBody>
          <a:bodyPr anchor="ctr"/>
          <a:lstStyle/>
          <a:p>
            <a:r>
              <a:rPr lang="en-US" dirty="0" smtClean="0">
                <a:effectLst>
                  <a:outerShdw blurRad="38100" dist="38100" dir="2700000" algn="tl">
                    <a:srgbClr val="000000">
                      <a:alpha val="43137"/>
                    </a:srgbClr>
                  </a:outerShdw>
                </a:effectLst>
              </a:rPr>
              <a:t>Exciting finds</a:t>
            </a:r>
            <a:endParaRPr lang="en-US"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2474913" y="5410200"/>
            <a:ext cx="7315198" cy="533400"/>
          </a:xfrm>
          <a:solidFill>
            <a:schemeClr val="bg2">
              <a:lumMod val="10000"/>
              <a:lumOff val="90000"/>
              <a:alpha val="50000"/>
            </a:schemeClr>
          </a:solidFill>
        </p:spPr>
        <p:txBody>
          <a:bodyPr anchor="ctr"/>
          <a:lstStyle/>
          <a:p>
            <a:r>
              <a:rPr lang="en-US" dirty="0" smtClean="0">
                <a:solidFill>
                  <a:schemeClr val="tx1"/>
                </a:solidFill>
                <a:effectLst>
                  <a:outerShdw blurRad="38100" dist="38100" dir="2700000" algn="tl">
                    <a:srgbClr val="000000">
                      <a:alpha val="43137"/>
                    </a:srgbClr>
                  </a:outerShdw>
                </a:effectLst>
              </a:rPr>
              <a:t>Unexpected outcomes</a:t>
            </a:r>
            <a:endParaRPr lang="en-US" dirty="0">
              <a:solidFill>
                <a:schemeClr val="tx1"/>
              </a:solidFill>
              <a:effectLst>
                <a:outerShdw blurRad="38100" dist="38100" dir="2700000" algn="tl">
                  <a:srgbClr val="000000">
                    <a:alpha val="43137"/>
                  </a:srgbClr>
                </a:outerShdw>
              </a:effectLst>
            </a:endParaRPr>
          </a:p>
        </p:txBody>
      </p:sp>
      <p:sp>
        <p:nvSpPr>
          <p:cNvPr id="5" name="TextBox 4"/>
          <p:cNvSpPr txBox="1"/>
          <p:nvPr/>
        </p:nvSpPr>
        <p:spPr>
          <a:xfrm>
            <a:off x="1370012" y="6579886"/>
            <a:ext cx="1981200" cy="261610"/>
          </a:xfrm>
          <a:prstGeom prst="rect">
            <a:avLst/>
          </a:prstGeom>
          <a:noFill/>
        </p:spPr>
        <p:txBody>
          <a:bodyPr wrap="square" rtlCol="0">
            <a:spAutoFit/>
          </a:bodyPr>
          <a:lstStyle/>
          <a:p>
            <a:r>
              <a:rPr lang="en-US" sz="1100" dirty="0" smtClean="0"/>
              <a:t>(“Byron Bay,” 2015)</a:t>
            </a:r>
            <a:endParaRPr lang="en-US" sz="1100" dirty="0"/>
          </a:p>
        </p:txBody>
      </p:sp>
    </p:spTree>
    <p:extLst>
      <p:ext uri="{BB962C8B-B14F-4D97-AF65-F5344CB8AC3E}">
        <p14:creationId xmlns:p14="http://schemas.microsoft.com/office/powerpoint/2010/main" val="175029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development</a:t>
            </a:r>
            <a:endParaRPr lang="en-US" dirty="0"/>
          </a:p>
        </p:txBody>
      </p:sp>
      <p:sp>
        <p:nvSpPr>
          <p:cNvPr id="3" name="Content Placeholder 2"/>
          <p:cNvSpPr>
            <a:spLocks noGrp="1"/>
          </p:cNvSpPr>
          <p:nvPr>
            <p:ph idx="1"/>
          </p:nvPr>
        </p:nvSpPr>
        <p:spPr/>
        <p:txBody>
          <a:bodyPr/>
          <a:lstStyle/>
          <a:p>
            <a:r>
              <a:rPr lang="en-US" altLang="en-US" dirty="0" smtClean="0"/>
              <a:t>Survey </a:t>
            </a:r>
            <a:r>
              <a:rPr lang="en-US" altLang="en-US" dirty="0"/>
              <a:t>data from </a:t>
            </a:r>
            <a:r>
              <a:rPr lang="en-US" altLang="en-US" dirty="0" smtClean="0"/>
              <a:t>initial 3 </a:t>
            </a:r>
            <a:r>
              <a:rPr lang="en-US" altLang="en-US" dirty="0"/>
              <a:t>events; total of 146 respondents</a:t>
            </a:r>
          </a:p>
          <a:p>
            <a:pPr marL="0" indent="0">
              <a:buNone/>
            </a:pPr>
            <a:endParaRPr lang="en-US" sz="2800" dirty="0"/>
          </a:p>
          <a:p>
            <a:endParaRPr lang="en-US" dirty="0"/>
          </a:p>
        </p:txBody>
      </p:sp>
      <p:pic>
        <p:nvPicPr>
          <p:cNvPr id="5" name="Picture 4"/>
          <p:cNvPicPr>
            <a:picLocks noChangeAspect="1"/>
          </p:cNvPicPr>
          <p:nvPr/>
        </p:nvPicPr>
        <p:blipFill>
          <a:blip r:embed="rId3"/>
          <a:stretch>
            <a:fillRect/>
          </a:stretch>
        </p:blipFill>
        <p:spPr>
          <a:xfrm>
            <a:off x="1293812" y="2362200"/>
            <a:ext cx="11051384" cy="4191000"/>
          </a:xfrm>
          <a:prstGeom prst="rect">
            <a:avLst/>
          </a:prstGeom>
        </p:spPr>
      </p:pic>
    </p:spTree>
    <p:extLst>
      <p:ext uri="{BB962C8B-B14F-4D97-AF65-F5344CB8AC3E}">
        <p14:creationId xmlns:p14="http://schemas.microsoft.com/office/powerpoint/2010/main" val="322184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development</a:t>
            </a:r>
            <a:endParaRPr lang="en-US" dirty="0"/>
          </a:p>
        </p:txBody>
      </p:sp>
      <p:sp>
        <p:nvSpPr>
          <p:cNvPr id="3" name="Content Placeholder 2"/>
          <p:cNvSpPr>
            <a:spLocks noGrp="1"/>
          </p:cNvSpPr>
          <p:nvPr>
            <p:ph idx="1"/>
          </p:nvPr>
        </p:nvSpPr>
        <p:spPr/>
        <p:txBody>
          <a:bodyPr/>
          <a:lstStyle/>
          <a:p>
            <a:r>
              <a:rPr lang="en-US" dirty="0" smtClean="0"/>
              <a:t>Survey data from attendance at MNA Convention in 2017; total of 38 respondents.</a:t>
            </a:r>
          </a:p>
          <a:p>
            <a:pPr marL="0" indent="0">
              <a:buNone/>
            </a:pPr>
            <a:endParaRPr lang="en-US" dirty="0"/>
          </a:p>
        </p:txBody>
      </p:sp>
      <p:graphicFrame>
        <p:nvGraphicFramePr>
          <p:cNvPr id="5" name="Table 4">
            <a:extLst>
              <a:ext uri="{FF2B5EF4-FFF2-40B4-BE49-F238E27FC236}">
                <a16:creationId xmlns:a16="http://schemas.microsoft.com/office/drawing/2014/main" xmlns="" id="{88B047BA-EA67-4B08-9D68-35FF69AD3F8B}"/>
              </a:ext>
            </a:extLst>
          </p:cNvPr>
          <p:cNvGraphicFramePr>
            <a:graphicFrameLocks noGrp="1"/>
          </p:cNvGraphicFramePr>
          <p:nvPr>
            <p:extLst>
              <p:ext uri="{D42A27DB-BD31-4B8C-83A1-F6EECF244321}">
                <p14:modId xmlns:p14="http://schemas.microsoft.com/office/powerpoint/2010/main" val="4073788046"/>
              </p:ext>
            </p:extLst>
          </p:nvPr>
        </p:nvGraphicFramePr>
        <p:xfrm>
          <a:off x="1522412" y="2819400"/>
          <a:ext cx="10318651" cy="3400697"/>
        </p:xfrm>
        <a:graphic>
          <a:graphicData uri="http://schemas.openxmlformats.org/drawingml/2006/table">
            <a:tbl>
              <a:tblPr firstRow="1" bandRow="1">
                <a:tableStyleId>{3C2FFA5D-87B4-456A-9821-1D502468CF0F}</a:tableStyleId>
              </a:tblPr>
              <a:tblGrid>
                <a:gridCol w="6887373">
                  <a:extLst>
                    <a:ext uri="{9D8B030D-6E8A-4147-A177-3AD203B41FA5}">
                      <a16:colId xmlns:a16="http://schemas.microsoft.com/office/drawing/2014/main" xmlns="" val="298019016"/>
                    </a:ext>
                  </a:extLst>
                </a:gridCol>
                <a:gridCol w="1715639">
                  <a:extLst>
                    <a:ext uri="{9D8B030D-6E8A-4147-A177-3AD203B41FA5}">
                      <a16:colId xmlns:a16="http://schemas.microsoft.com/office/drawing/2014/main" xmlns="" val="3946833819"/>
                    </a:ext>
                  </a:extLst>
                </a:gridCol>
                <a:gridCol w="1715639">
                  <a:extLst>
                    <a:ext uri="{9D8B030D-6E8A-4147-A177-3AD203B41FA5}">
                      <a16:colId xmlns:a16="http://schemas.microsoft.com/office/drawing/2014/main" xmlns="" val="3520294417"/>
                    </a:ext>
                  </a:extLst>
                </a:gridCol>
              </a:tblGrid>
              <a:tr h="550817">
                <a:tc gridSpan="3">
                  <a:txBody>
                    <a:bodyPr/>
                    <a:lstStyle/>
                    <a:p>
                      <a:r>
                        <a:rPr lang="en-US" sz="1400" b="0" dirty="0"/>
                        <a:t>What actions have you performed as a direct result of networking experiences at the MNA Convention on October 5, 2017? Select all that apply.</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2842348327"/>
                  </a:ext>
                </a:extLst>
              </a:tr>
              <a:tr h="287383">
                <a:tc>
                  <a:txBody>
                    <a:bodyPr/>
                    <a:lstStyle/>
                    <a:p>
                      <a:pPr algn="ctr"/>
                      <a:r>
                        <a:rPr lang="en-US" sz="1400" dirty="0"/>
                        <a:t>Actions</a:t>
                      </a:r>
                    </a:p>
                  </a:txBody>
                  <a:tcPr/>
                </a:tc>
                <a:tc>
                  <a:txBody>
                    <a:bodyPr/>
                    <a:lstStyle/>
                    <a:p>
                      <a:pPr algn="ctr"/>
                      <a:r>
                        <a:rPr lang="en-US" sz="1400" dirty="0"/>
                        <a:t>Responses</a:t>
                      </a:r>
                    </a:p>
                  </a:txBody>
                  <a:tcPr/>
                </a:tc>
                <a:tc>
                  <a:txBody>
                    <a:bodyPr/>
                    <a:lstStyle/>
                    <a:p>
                      <a:pPr algn="ctr"/>
                      <a:r>
                        <a:rPr lang="en-US" sz="1400" dirty="0"/>
                        <a:t>Frequency</a:t>
                      </a:r>
                    </a:p>
                  </a:txBody>
                  <a:tcPr/>
                </a:tc>
                <a:extLst>
                  <a:ext uri="{0D108BD9-81ED-4DB2-BD59-A6C34878D82A}">
                    <a16:rowId xmlns:a16="http://schemas.microsoft.com/office/drawing/2014/main" xmlns="" val="3516721389"/>
                  </a:ext>
                </a:extLst>
              </a:tr>
              <a:tr h="5029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Read about current issues in nursing practice in publications or articles (outside of what is required for school assignments) </a:t>
                      </a:r>
                    </a:p>
                  </a:txBody>
                  <a:tcPr anchor="ctr"/>
                </a:tc>
                <a:tc>
                  <a:txBody>
                    <a:bodyPr/>
                    <a:lstStyle/>
                    <a:p>
                      <a:pPr algn="ctr"/>
                      <a:r>
                        <a:rPr lang="en-US" sz="1400" dirty="0"/>
                        <a:t>15</a:t>
                      </a:r>
                    </a:p>
                  </a:txBody>
                  <a:tcPr anchor="ctr"/>
                </a:tc>
                <a:tc>
                  <a:txBody>
                    <a:bodyPr/>
                    <a:lstStyle/>
                    <a:p>
                      <a:pPr algn="ctr"/>
                      <a:r>
                        <a:rPr lang="en-US" sz="1400" dirty="0"/>
                        <a:t>39.47%</a:t>
                      </a:r>
                    </a:p>
                  </a:txBody>
                  <a:tcPr anchor="ctr"/>
                </a:tc>
                <a:extLst>
                  <a:ext uri="{0D108BD9-81ED-4DB2-BD59-A6C34878D82A}">
                    <a16:rowId xmlns:a16="http://schemas.microsoft.com/office/drawing/2014/main" xmlns="" val="4225906623"/>
                  </a:ext>
                </a:extLst>
              </a:tr>
              <a:tr h="5029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Visited a University’s website to learn more about their nursing programs (RN-BSN, RN-MSN, DNP, PhD, etc.) </a:t>
                      </a:r>
                    </a:p>
                  </a:txBody>
                  <a:tcPr anchor="ctr"/>
                </a:tc>
                <a:tc>
                  <a:txBody>
                    <a:bodyPr/>
                    <a:lstStyle/>
                    <a:p>
                      <a:pPr algn="ctr"/>
                      <a:r>
                        <a:rPr lang="en-US" sz="1400" dirty="0"/>
                        <a:t>14</a:t>
                      </a:r>
                    </a:p>
                  </a:txBody>
                  <a:tcPr anchor="ctr"/>
                </a:tc>
                <a:tc>
                  <a:txBody>
                    <a:bodyPr/>
                    <a:lstStyle/>
                    <a:p>
                      <a:pPr algn="ctr"/>
                      <a:r>
                        <a:rPr lang="en-US" sz="1400" dirty="0"/>
                        <a:t>36.84%</a:t>
                      </a:r>
                    </a:p>
                  </a:txBody>
                  <a:tcPr anchor="ctr"/>
                </a:tc>
                <a:extLst>
                  <a:ext uri="{0D108BD9-81ED-4DB2-BD59-A6C34878D82A}">
                    <a16:rowId xmlns:a16="http://schemas.microsoft.com/office/drawing/2014/main" xmlns="" val="824074390"/>
                  </a:ext>
                </a:extLst>
              </a:tr>
              <a:tr h="5029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Spoke with a University representative about their nursing program</a:t>
                      </a:r>
                      <a:endParaRPr lang="en-US" sz="1400" b="1" dirty="0"/>
                    </a:p>
                  </a:txBody>
                  <a:tcPr anchor="ctr"/>
                </a:tc>
                <a:tc>
                  <a:txBody>
                    <a:bodyPr/>
                    <a:lstStyle/>
                    <a:p>
                      <a:pPr algn="ctr"/>
                      <a:r>
                        <a:rPr lang="en-US" sz="1400" dirty="0"/>
                        <a:t>12</a:t>
                      </a:r>
                    </a:p>
                  </a:txBody>
                  <a:tcPr anchor="ctr"/>
                </a:tc>
                <a:tc>
                  <a:txBody>
                    <a:bodyPr/>
                    <a:lstStyle/>
                    <a:p>
                      <a:pPr algn="ctr"/>
                      <a:r>
                        <a:rPr lang="en-US" sz="1400" dirty="0"/>
                        <a:t>31.58%</a:t>
                      </a:r>
                    </a:p>
                  </a:txBody>
                  <a:tcPr anchor="ctr"/>
                </a:tc>
                <a:extLst>
                  <a:ext uri="{0D108BD9-81ED-4DB2-BD59-A6C34878D82A}">
                    <a16:rowId xmlns:a16="http://schemas.microsoft.com/office/drawing/2014/main" xmlns="" val="3970153803"/>
                  </a:ext>
                </a:extLst>
              </a:tr>
              <a:tr h="5029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Visited a potential employer’s website to learn more about job offerings</a:t>
                      </a:r>
                    </a:p>
                  </a:txBody>
                  <a:tcPr anchor="ctr"/>
                </a:tc>
                <a:tc>
                  <a:txBody>
                    <a:bodyPr/>
                    <a:lstStyle/>
                    <a:p>
                      <a:pPr algn="ctr"/>
                      <a:r>
                        <a:rPr lang="en-US" sz="1400" dirty="0"/>
                        <a:t>10</a:t>
                      </a:r>
                    </a:p>
                  </a:txBody>
                  <a:tcPr anchor="ctr"/>
                </a:tc>
                <a:tc>
                  <a:txBody>
                    <a:bodyPr/>
                    <a:lstStyle/>
                    <a:p>
                      <a:pPr algn="ctr"/>
                      <a:r>
                        <a:rPr lang="en-US" sz="1400" dirty="0"/>
                        <a:t>26.32%</a:t>
                      </a:r>
                    </a:p>
                  </a:txBody>
                  <a:tcPr anchor="ctr"/>
                </a:tc>
                <a:extLst>
                  <a:ext uri="{0D108BD9-81ED-4DB2-BD59-A6C34878D82A}">
                    <a16:rowId xmlns:a16="http://schemas.microsoft.com/office/drawing/2014/main" xmlns="" val="110508935"/>
                  </a:ext>
                </a:extLst>
              </a:tr>
              <a:tr h="5029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Visited the website of a professional nursing organization (MNA, MANS, etc.)</a:t>
                      </a:r>
                    </a:p>
                  </a:txBody>
                  <a:tcPr anchor="ctr"/>
                </a:tc>
                <a:tc>
                  <a:txBody>
                    <a:bodyPr/>
                    <a:lstStyle/>
                    <a:p>
                      <a:pPr algn="ctr"/>
                      <a:r>
                        <a:rPr lang="en-US" sz="1400" dirty="0"/>
                        <a:t>10</a:t>
                      </a:r>
                    </a:p>
                  </a:txBody>
                  <a:tcPr anchor="ctr"/>
                </a:tc>
                <a:tc>
                  <a:txBody>
                    <a:bodyPr/>
                    <a:lstStyle/>
                    <a:p>
                      <a:pPr algn="ctr"/>
                      <a:r>
                        <a:rPr lang="en-US" sz="1400" dirty="0"/>
                        <a:t>26.32%</a:t>
                      </a:r>
                    </a:p>
                  </a:txBody>
                  <a:tcPr anchor="ctr"/>
                </a:tc>
                <a:extLst>
                  <a:ext uri="{0D108BD9-81ED-4DB2-BD59-A6C34878D82A}">
                    <a16:rowId xmlns:a16="http://schemas.microsoft.com/office/drawing/2014/main" xmlns="" val="3841621762"/>
                  </a:ext>
                </a:extLst>
              </a:tr>
            </a:tbl>
          </a:graphicData>
        </a:graphic>
      </p:graphicFrame>
    </p:spTree>
    <p:extLst>
      <p:ext uri="{BB962C8B-B14F-4D97-AF65-F5344CB8AC3E}">
        <p14:creationId xmlns:p14="http://schemas.microsoft.com/office/powerpoint/2010/main" val="26875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development</a:t>
            </a:r>
            <a:endParaRPr lang="en-US" dirty="0"/>
          </a:p>
        </p:txBody>
      </p:sp>
      <p:sp>
        <p:nvSpPr>
          <p:cNvPr id="3" name="Content Placeholder 2"/>
          <p:cNvSpPr>
            <a:spLocks noGrp="1"/>
          </p:cNvSpPr>
          <p:nvPr>
            <p:ph idx="1"/>
          </p:nvPr>
        </p:nvSpPr>
        <p:spPr/>
        <p:txBody>
          <a:bodyPr/>
          <a:lstStyle/>
          <a:p>
            <a:r>
              <a:rPr lang="en-US" dirty="0" smtClean="0"/>
              <a:t>Survey data from 2</a:t>
            </a:r>
            <a:r>
              <a:rPr lang="en-US" baseline="30000" dirty="0" smtClean="0"/>
              <a:t>nd</a:t>
            </a:r>
            <a:r>
              <a:rPr lang="en-US" dirty="0" smtClean="0"/>
              <a:t> annual Professional Development Workshop on April 27, 2018; total of 61 respondents.</a:t>
            </a:r>
          </a:p>
        </p:txBody>
      </p:sp>
      <p:graphicFrame>
        <p:nvGraphicFramePr>
          <p:cNvPr id="6" name="Table 5"/>
          <p:cNvGraphicFramePr>
            <a:graphicFrameLocks noGrp="1"/>
          </p:cNvGraphicFramePr>
          <p:nvPr>
            <p:extLst>
              <p:ext uri="{D42A27DB-BD31-4B8C-83A1-F6EECF244321}">
                <p14:modId xmlns:p14="http://schemas.microsoft.com/office/powerpoint/2010/main" val="640508520"/>
              </p:ext>
            </p:extLst>
          </p:nvPr>
        </p:nvGraphicFramePr>
        <p:xfrm>
          <a:off x="2436812" y="2819400"/>
          <a:ext cx="8125884" cy="1630680"/>
        </p:xfrm>
        <a:graphic>
          <a:graphicData uri="http://schemas.openxmlformats.org/drawingml/2006/table">
            <a:tbl>
              <a:tblPr firstRow="1" bandRow="1">
                <a:tableStyleId>{5C22544A-7EE6-4342-B048-85BDC9FD1C3A}</a:tableStyleId>
              </a:tblPr>
              <a:tblGrid>
                <a:gridCol w="2708628">
                  <a:extLst>
                    <a:ext uri="{9D8B030D-6E8A-4147-A177-3AD203B41FA5}">
                      <a16:colId xmlns:a16="http://schemas.microsoft.com/office/drawing/2014/main" xmlns="" val="20000"/>
                    </a:ext>
                  </a:extLst>
                </a:gridCol>
                <a:gridCol w="2708628">
                  <a:extLst>
                    <a:ext uri="{9D8B030D-6E8A-4147-A177-3AD203B41FA5}">
                      <a16:colId xmlns:a16="http://schemas.microsoft.com/office/drawing/2014/main" xmlns="" val="20001"/>
                    </a:ext>
                  </a:extLst>
                </a:gridCol>
                <a:gridCol w="2708628">
                  <a:extLst>
                    <a:ext uri="{9D8B030D-6E8A-4147-A177-3AD203B41FA5}">
                      <a16:colId xmlns:a16="http://schemas.microsoft.com/office/drawing/2014/main" xmlns="" val="20002"/>
                    </a:ext>
                  </a:extLst>
                </a:gridCol>
              </a:tblGrid>
              <a:tr h="370840">
                <a:tc gridSpan="3">
                  <a:txBody>
                    <a:bodyPr/>
                    <a:lstStyle/>
                    <a:p>
                      <a:r>
                        <a:rPr lang="en-US" sz="1400" b="0" dirty="0" smtClean="0">
                          <a:solidFill>
                            <a:schemeClr val="bg1"/>
                          </a:solidFill>
                        </a:rPr>
                        <a:t>Prior to attending the workshop</a:t>
                      </a:r>
                      <a:r>
                        <a:rPr lang="en-US" sz="1400" b="0" baseline="0" dirty="0" smtClean="0">
                          <a:solidFill>
                            <a:schemeClr val="bg1"/>
                          </a:solidFill>
                        </a:rPr>
                        <a:t> today, were you already accepted into an RN-BSN or RN-MSN program to begin after graduation?</a:t>
                      </a:r>
                      <a:endParaRPr lang="en-US" sz="1400" b="0" dirty="0">
                        <a:solidFill>
                          <a:schemeClr val="bg1"/>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r>
                        <a:rPr lang="en-US" sz="1400" dirty="0" smtClean="0"/>
                        <a:t>Answer choices</a:t>
                      </a:r>
                      <a:endParaRPr lang="en-US" sz="1400" dirty="0"/>
                    </a:p>
                  </a:txBody>
                  <a:tcPr/>
                </a:tc>
                <a:tc>
                  <a:txBody>
                    <a:bodyPr/>
                    <a:lstStyle/>
                    <a:p>
                      <a:r>
                        <a:rPr lang="en-US" sz="1400" dirty="0" smtClean="0"/>
                        <a:t>Responses</a:t>
                      </a:r>
                      <a:endParaRPr lang="en-US" sz="1400" dirty="0"/>
                    </a:p>
                  </a:txBody>
                  <a:tcPr/>
                </a:tc>
                <a:tc>
                  <a:txBody>
                    <a:bodyPr/>
                    <a:lstStyle/>
                    <a:p>
                      <a:r>
                        <a:rPr lang="en-US" sz="1400" dirty="0" smtClean="0"/>
                        <a:t>Frequency</a:t>
                      </a:r>
                      <a:endParaRPr lang="en-US" sz="1400" dirty="0"/>
                    </a:p>
                  </a:txBody>
                  <a:tcPr/>
                </a:tc>
                <a:extLst>
                  <a:ext uri="{0D108BD9-81ED-4DB2-BD59-A6C34878D82A}">
                    <a16:rowId xmlns:a16="http://schemas.microsoft.com/office/drawing/2014/main" xmlns="" val="10001"/>
                  </a:ext>
                </a:extLst>
              </a:tr>
              <a:tr h="370840">
                <a:tc>
                  <a:txBody>
                    <a:bodyPr/>
                    <a:lstStyle/>
                    <a:p>
                      <a:r>
                        <a:rPr lang="en-US" sz="1400" dirty="0" smtClean="0"/>
                        <a:t>Yes</a:t>
                      </a:r>
                      <a:endParaRPr lang="en-US" sz="1400" dirty="0"/>
                    </a:p>
                  </a:txBody>
                  <a:tcPr/>
                </a:tc>
                <a:tc>
                  <a:txBody>
                    <a:bodyPr/>
                    <a:lstStyle/>
                    <a:p>
                      <a:r>
                        <a:rPr lang="en-US" sz="1400" dirty="0" smtClean="0"/>
                        <a:t>21</a:t>
                      </a:r>
                      <a:endParaRPr lang="en-US" sz="1400" dirty="0"/>
                    </a:p>
                  </a:txBody>
                  <a:tcPr/>
                </a:tc>
                <a:tc>
                  <a:txBody>
                    <a:bodyPr/>
                    <a:lstStyle/>
                    <a:p>
                      <a:r>
                        <a:rPr lang="en-US" sz="1400" dirty="0" smtClean="0"/>
                        <a:t>34%</a:t>
                      </a:r>
                      <a:endParaRPr lang="en-US" sz="1400" dirty="0"/>
                    </a:p>
                  </a:txBody>
                  <a:tcPr/>
                </a:tc>
                <a:extLst>
                  <a:ext uri="{0D108BD9-81ED-4DB2-BD59-A6C34878D82A}">
                    <a16:rowId xmlns:a16="http://schemas.microsoft.com/office/drawing/2014/main" xmlns="" val="10002"/>
                  </a:ext>
                </a:extLst>
              </a:tr>
              <a:tr h="370840">
                <a:tc>
                  <a:txBody>
                    <a:bodyPr/>
                    <a:lstStyle/>
                    <a:p>
                      <a:r>
                        <a:rPr lang="en-US" sz="1400" dirty="0" smtClean="0"/>
                        <a:t>No</a:t>
                      </a:r>
                      <a:endParaRPr lang="en-US" sz="1400" dirty="0"/>
                    </a:p>
                  </a:txBody>
                  <a:tcPr/>
                </a:tc>
                <a:tc>
                  <a:txBody>
                    <a:bodyPr/>
                    <a:lstStyle/>
                    <a:p>
                      <a:r>
                        <a:rPr lang="en-US" sz="1400" dirty="0" smtClean="0"/>
                        <a:t>40</a:t>
                      </a:r>
                      <a:endParaRPr lang="en-US" sz="1400" dirty="0"/>
                    </a:p>
                  </a:txBody>
                  <a:tcPr/>
                </a:tc>
                <a:tc>
                  <a:txBody>
                    <a:bodyPr/>
                    <a:lstStyle/>
                    <a:p>
                      <a:r>
                        <a:rPr lang="en-US" sz="1400" dirty="0" smtClean="0"/>
                        <a:t>66%</a:t>
                      </a:r>
                      <a:endParaRPr lang="en-US" sz="1400" dirty="0"/>
                    </a:p>
                  </a:txBody>
                  <a:tcPr/>
                </a:tc>
                <a:extLst>
                  <a:ext uri="{0D108BD9-81ED-4DB2-BD59-A6C34878D82A}">
                    <a16:rowId xmlns:a16="http://schemas.microsoft.com/office/drawing/2014/main" xmlns=""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15199029"/>
              </p:ext>
            </p:extLst>
          </p:nvPr>
        </p:nvGraphicFramePr>
        <p:xfrm>
          <a:off x="2436812" y="4648200"/>
          <a:ext cx="8125884" cy="1483360"/>
        </p:xfrm>
        <a:graphic>
          <a:graphicData uri="http://schemas.openxmlformats.org/drawingml/2006/table">
            <a:tbl>
              <a:tblPr firstRow="1" bandRow="1">
                <a:tableStyleId>{5C22544A-7EE6-4342-B048-85BDC9FD1C3A}</a:tableStyleId>
              </a:tblPr>
              <a:tblGrid>
                <a:gridCol w="2708628">
                  <a:extLst>
                    <a:ext uri="{9D8B030D-6E8A-4147-A177-3AD203B41FA5}">
                      <a16:colId xmlns:a16="http://schemas.microsoft.com/office/drawing/2014/main" xmlns="" val="20000"/>
                    </a:ext>
                  </a:extLst>
                </a:gridCol>
                <a:gridCol w="2708628">
                  <a:extLst>
                    <a:ext uri="{9D8B030D-6E8A-4147-A177-3AD203B41FA5}">
                      <a16:colId xmlns:a16="http://schemas.microsoft.com/office/drawing/2014/main" xmlns="" val="20001"/>
                    </a:ext>
                  </a:extLst>
                </a:gridCol>
                <a:gridCol w="2708628">
                  <a:extLst>
                    <a:ext uri="{9D8B030D-6E8A-4147-A177-3AD203B41FA5}">
                      <a16:colId xmlns:a16="http://schemas.microsoft.com/office/drawing/2014/main" xmlns="" val="20002"/>
                    </a:ext>
                  </a:extLst>
                </a:gridCol>
              </a:tblGrid>
              <a:tr h="370840">
                <a:tc gridSpan="3">
                  <a:txBody>
                    <a:bodyPr/>
                    <a:lstStyle/>
                    <a:p>
                      <a:r>
                        <a:rPr lang="en-US" sz="1400" b="0" dirty="0" smtClean="0">
                          <a:solidFill>
                            <a:schemeClr val="bg1"/>
                          </a:solidFill>
                        </a:rPr>
                        <a:t>Did you apply</a:t>
                      </a:r>
                      <a:r>
                        <a:rPr lang="en-US" sz="1400" b="0" baseline="0" dirty="0" smtClean="0">
                          <a:solidFill>
                            <a:schemeClr val="bg1"/>
                          </a:solidFill>
                        </a:rPr>
                        <a:t> to an RN-BSN or RN-MSN program at the workshop today?</a:t>
                      </a:r>
                      <a:endParaRPr lang="en-US" sz="1400" b="0" dirty="0">
                        <a:solidFill>
                          <a:schemeClr val="bg1"/>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r>
                        <a:rPr lang="en-US" sz="1400" dirty="0" smtClean="0"/>
                        <a:t>Answer choices</a:t>
                      </a:r>
                      <a:endParaRPr lang="en-US" sz="1400" dirty="0"/>
                    </a:p>
                  </a:txBody>
                  <a:tcPr/>
                </a:tc>
                <a:tc>
                  <a:txBody>
                    <a:bodyPr/>
                    <a:lstStyle/>
                    <a:p>
                      <a:r>
                        <a:rPr lang="en-US" sz="1400" dirty="0" smtClean="0"/>
                        <a:t>Responses</a:t>
                      </a:r>
                      <a:endParaRPr lang="en-US" sz="1400" dirty="0"/>
                    </a:p>
                  </a:txBody>
                  <a:tcPr/>
                </a:tc>
                <a:tc>
                  <a:txBody>
                    <a:bodyPr/>
                    <a:lstStyle/>
                    <a:p>
                      <a:r>
                        <a:rPr lang="en-US" sz="1400" dirty="0" smtClean="0"/>
                        <a:t>Frequency</a:t>
                      </a:r>
                      <a:endParaRPr lang="en-US" sz="1400" dirty="0"/>
                    </a:p>
                  </a:txBody>
                  <a:tcPr/>
                </a:tc>
                <a:extLst>
                  <a:ext uri="{0D108BD9-81ED-4DB2-BD59-A6C34878D82A}">
                    <a16:rowId xmlns:a16="http://schemas.microsoft.com/office/drawing/2014/main" xmlns="" val="10001"/>
                  </a:ext>
                </a:extLst>
              </a:tr>
              <a:tr h="370840">
                <a:tc>
                  <a:txBody>
                    <a:bodyPr/>
                    <a:lstStyle/>
                    <a:p>
                      <a:r>
                        <a:rPr lang="en-US" sz="1400" dirty="0" smtClean="0"/>
                        <a:t>Yes</a:t>
                      </a:r>
                      <a:endParaRPr lang="en-US" sz="1400" dirty="0"/>
                    </a:p>
                  </a:txBody>
                  <a:tcPr/>
                </a:tc>
                <a:tc>
                  <a:txBody>
                    <a:bodyPr/>
                    <a:lstStyle/>
                    <a:p>
                      <a:r>
                        <a:rPr lang="en-US" sz="1400" dirty="0" smtClean="0"/>
                        <a:t>11</a:t>
                      </a:r>
                      <a:endParaRPr lang="en-US" sz="1400" dirty="0"/>
                    </a:p>
                  </a:txBody>
                  <a:tcPr/>
                </a:tc>
                <a:tc>
                  <a:txBody>
                    <a:bodyPr/>
                    <a:lstStyle/>
                    <a:p>
                      <a:r>
                        <a:rPr lang="en-US" sz="1400" dirty="0" smtClean="0"/>
                        <a:t>18%</a:t>
                      </a:r>
                      <a:endParaRPr lang="en-US" sz="1400" dirty="0"/>
                    </a:p>
                  </a:txBody>
                  <a:tcPr/>
                </a:tc>
                <a:extLst>
                  <a:ext uri="{0D108BD9-81ED-4DB2-BD59-A6C34878D82A}">
                    <a16:rowId xmlns:a16="http://schemas.microsoft.com/office/drawing/2014/main" xmlns="" val="10002"/>
                  </a:ext>
                </a:extLst>
              </a:tr>
              <a:tr h="370840">
                <a:tc>
                  <a:txBody>
                    <a:bodyPr/>
                    <a:lstStyle/>
                    <a:p>
                      <a:r>
                        <a:rPr lang="en-US" sz="1400" dirty="0" smtClean="0"/>
                        <a:t>No</a:t>
                      </a:r>
                      <a:endParaRPr lang="en-US" sz="1400" dirty="0"/>
                    </a:p>
                  </a:txBody>
                  <a:tcPr/>
                </a:tc>
                <a:tc>
                  <a:txBody>
                    <a:bodyPr/>
                    <a:lstStyle/>
                    <a:p>
                      <a:r>
                        <a:rPr lang="en-US" sz="1400" dirty="0" smtClean="0"/>
                        <a:t>50</a:t>
                      </a:r>
                      <a:endParaRPr lang="en-US" sz="1400" dirty="0"/>
                    </a:p>
                  </a:txBody>
                  <a:tcPr/>
                </a:tc>
                <a:tc>
                  <a:txBody>
                    <a:bodyPr/>
                    <a:lstStyle/>
                    <a:p>
                      <a:r>
                        <a:rPr lang="en-US" sz="1400" dirty="0" smtClean="0"/>
                        <a:t>82%</a:t>
                      </a:r>
                      <a:endParaRPr lang="en-US" sz="14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68628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89012" y="-5409"/>
            <a:ext cx="10287000" cy="6863409"/>
          </a:xfrm>
          <a:prstGeom prst="rect">
            <a:avLst/>
          </a:prstGeom>
        </p:spPr>
      </p:pic>
      <p:sp>
        <p:nvSpPr>
          <p:cNvPr id="2" name="Title 1"/>
          <p:cNvSpPr>
            <a:spLocks noGrp="1"/>
          </p:cNvSpPr>
          <p:nvPr>
            <p:ph type="title"/>
          </p:nvPr>
        </p:nvSpPr>
        <p:spPr>
          <a:xfrm>
            <a:off x="2474913" y="4267200"/>
            <a:ext cx="7315198" cy="914399"/>
          </a:xfrm>
          <a:solidFill>
            <a:schemeClr val="bg2">
              <a:lumMod val="50000"/>
              <a:lumOff val="50000"/>
              <a:alpha val="60000"/>
            </a:schemeClr>
          </a:solidFill>
        </p:spPr>
        <p:txBody>
          <a:bodyPr anchor="ctr"/>
          <a:lstStyle/>
          <a:p>
            <a:r>
              <a:rPr lang="en-US" dirty="0" smtClean="0">
                <a:effectLst>
                  <a:outerShdw blurRad="38100" dist="38100" dir="2700000" algn="tl">
                    <a:srgbClr val="000000">
                      <a:alpha val="43137"/>
                    </a:srgbClr>
                  </a:outerShdw>
                </a:effectLst>
              </a:rPr>
              <a:t>Hidden treasures</a:t>
            </a:r>
            <a:endParaRPr lang="en-US"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2474913" y="5410200"/>
            <a:ext cx="7315198" cy="533400"/>
          </a:xfrm>
          <a:solidFill>
            <a:schemeClr val="bg2">
              <a:lumMod val="10000"/>
              <a:lumOff val="90000"/>
              <a:alpha val="50000"/>
            </a:schemeClr>
          </a:solidFill>
        </p:spPr>
        <p:txBody>
          <a:bodyPr anchor="ctr"/>
          <a:lstStyle/>
          <a:p>
            <a:r>
              <a:rPr lang="en-US" dirty="0" smtClean="0">
                <a:solidFill>
                  <a:schemeClr val="tx1"/>
                </a:solidFill>
                <a:effectLst>
                  <a:outerShdw blurRad="38100" dist="38100" dir="2700000" algn="tl">
                    <a:srgbClr val="000000">
                      <a:alpha val="43137"/>
                    </a:srgbClr>
                  </a:outerShdw>
                </a:effectLst>
              </a:rPr>
              <a:t>Anecdotal reports, qualitative data…</a:t>
            </a:r>
            <a:endParaRPr lang="en-US" dirty="0">
              <a:solidFill>
                <a:schemeClr val="tx1"/>
              </a:solidFill>
              <a:effectLst>
                <a:outerShdw blurRad="38100" dist="38100" dir="2700000" algn="tl">
                  <a:srgbClr val="000000">
                    <a:alpha val="43137"/>
                  </a:srgbClr>
                </a:outerShdw>
              </a:effectLst>
            </a:endParaRPr>
          </a:p>
        </p:txBody>
      </p:sp>
      <p:sp>
        <p:nvSpPr>
          <p:cNvPr id="6" name="TextBox 5"/>
          <p:cNvSpPr txBox="1"/>
          <p:nvPr/>
        </p:nvSpPr>
        <p:spPr>
          <a:xfrm>
            <a:off x="989012" y="6324600"/>
            <a:ext cx="1981200" cy="276999"/>
          </a:xfrm>
          <a:prstGeom prst="rect">
            <a:avLst/>
          </a:prstGeom>
          <a:noFill/>
        </p:spPr>
        <p:txBody>
          <a:bodyPr wrap="square" rtlCol="0">
            <a:spAutoFit/>
          </a:bodyPr>
          <a:lstStyle/>
          <a:p>
            <a:r>
              <a:rPr lang="en-US" sz="1200" dirty="0" smtClean="0"/>
              <a:t>(</a:t>
            </a:r>
            <a:r>
              <a:rPr lang="en-US" sz="1200" dirty="0" err="1" smtClean="0"/>
              <a:t>Gerigk</a:t>
            </a:r>
            <a:r>
              <a:rPr lang="en-US" sz="1200" dirty="0" smtClean="0"/>
              <a:t> &amp; </a:t>
            </a:r>
            <a:r>
              <a:rPr lang="en-US" sz="1200" dirty="0" err="1" smtClean="0"/>
              <a:t>Hirst</a:t>
            </a:r>
            <a:r>
              <a:rPr lang="en-US" sz="1200" dirty="0" smtClean="0"/>
              <a:t>, 2017)</a:t>
            </a:r>
            <a:endParaRPr lang="en-US" sz="1200" dirty="0"/>
          </a:p>
        </p:txBody>
      </p:sp>
    </p:spTree>
    <p:extLst>
      <p:ext uri="{BB962C8B-B14F-4D97-AF65-F5344CB8AC3E}">
        <p14:creationId xmlns:p14="http://schemas.microsoft.com/office/powerpoint/2010/main" val="271301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Objectives</a:t>
            </a:r>
            <a:endParaRPr lang="en-US" dirty="0"/>
          </a:p>
        </p:txBody>
      </p:sp>
      <p:sp>
        <p:nvSpPr>
          <p:cNvPr id="14" name="Content Placeholder 13"/>
          <p:cNvSpPr>
            <a:spLocks noGrp="1"/>
          </p:cNvSpPr>
          <p:nvPr>
            <p:ph idx="1"/>
          </p:nvPr>
        </p:nvSpPr>
        <p:spPr>
          <a:xfrm>
            <a:off x="1979613" y="1828800"/>
            <a:ext cx="5791200" cy="4419600"/>
          </a:xfrm>
        </p:spPr>
        <p:txBody>
          <a:bodyPr/>
          <a:lstStyle/>
          <a:p>
            <a:r>
              <a:rPr lang="en-US" dirty="0" smtClean="0"/>
              <a:t>Review project goals and objectives</a:t>
            </a:r>
            <a:endParaRPr lang="en-US" dirty="0"/>
          </a:p>
          <a:p>
            <a:r>
              <a:rPr lang="en-US" dirty="0" smtClean="0"/>
              <a:t>Analyze data from various activities</a:t>
            </a:r>
            <a:endParaRPr lang="en-US" dirty="0"/>
          </a:p>
          <a:p>
            <a:r>
              <a:rPr lang="en-US" dirty="0" smtClean="0"/>
              <a:t>Discuss the impact of current data</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9412" y="1371600"/>
            <a:ext cx="3677564" cy="4495800"/>
          </a:xfrm>
          <a:prstGeom prst="rect">
            <a:avLst/>
          </a:prstGeom>
        </p:spPr>
      </p:pic>
      <p:sp>
        <p:nvSpPr>
          <p:cNvPr id="5" name="TextBox 4"/>
          <p:cNvSpPr txBox="1"/>
          <p:nvPr/>
        </p:nvSpPr>
        <p:spPr>
          <a:xfrm>
            <a:off x="7979431" y="5590401"/>
            <a:ext cx="1981200" cy="276999"/>
          </a:xfrm>
          <a:prstGeom prst="rect">
            <a:avLst/>
          </a:prstGeom>
          <a:noFill/>
        </p:spPr>
        <p:txBody>
          <a:bodyPr wrap="square" rtlCol="0">
            <a:spAutoFit/>
          </a:bodyPr>
          <a:lstStyle/>
          <a:p>
            <a:r>
              <a:rPr lang="en-US" sz="1200" dirty="0" smtClean="0"/>
              <a:t>(“Dive deep,” </a:t>
            </a:r>
            <a:r>
              <a:rPr lang="en-US" sz="1200" dirty="0" err="1" smtClean="0"/>
              <a:t>n.d.</a:t>
            </a:r>
            <a:r>
              <a:rPr lang="en-US" sz="1200" dirty="0" smtClean="0"/>
              <a:t>)</a:t>
            </a:r>
            <a:endParaRPr lang="en-US" sz="1200" dirty="0"/>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student’s experience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dually enrolled student:</a:t>
            </a:r>
          </a:p>
          <a:p>
            <a:pPr lvl="1"/>
            <a:r>
              <a:rPr lang="en-US" dirty="0" smtClean="0"/>
              <a:t>“</a:t>
            </a:r>
            <a:r>
              <a:rPr lang="en-US" dirty="0"/>
              <a:t>It is easier to do ATB because you are getting it out of the way and you don’t have to worry about procrastinating and not going back to school</a:t>
            </a:r>
            <a:r>
              <a:rPr lang="en-US" dirty="0" smtClean="0"/>
              <a:t>.”</a:t>
            </a:r>
          </a:p>
          <a:p>
            <a:pPr lvl="1"/>
            <a:r>
              <a:rPr lang="en-US" dirty="0"/>
              <a:t>“I think what makes the ATB option successful is that it allows students the option to work towards their BSN at the same time while enrolled for their ADN. I also think what makes this program appealing and successful is that I will be fully prepared to enter the workforce.</a:t>
            </a:r>
            <a:r>
              <a:rPr lang="en-US" sz="2400" dirty="0"/>
              <a:t>”</a:t>
            </a:r>
          </a:p>
          <a:p>
            <a:pPr lvl="1"/>
            <a:r>
              <a:rPr lang="en-US" dirty="0"/>
              <a:t>“I like the way the curriculum is panned out allowing for some deviation if necessary, but also keeping you in school year round. It helps to not lose the momentum from semester to semester.”</a:t>
            </a:r>
          </a:p>
          <a:p>
            <a:r>
              <a:rPr lang="en-US" dirty="0" smtClean="0"/>
              <a:t>Takeaways from professional development activities:</a:t>
            </a:r>
          </a:p>
          <a:p>
            <a:pPr lvl="1"/>
            <a:r>
              <a:rPr lang="en-US" dirty="0">
                <a:effectLst>
                  <a:outerShdw blurRad="38100" dist="38100" dir="2700000" algn="tl">
                    <a:srgbClr val="000000">
                      <a:alpha val="43137"/>
                    </a:srgbClr>
                  </a:outerShdw>
                </a:effectLst>
              </a:rPr>
              <a:t>“Nursing isn’t about just going in to work and coming home.  Continuing your education is also very important and bettering yourself to better our care for patients.” -114</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MNA </a:t>
            </a:r>
            <a:r>
              <a:rPr lang="en-US" dirty="0" smtClean="0">
                <a:effectLst>
                  <a:outerShdw blurRad="38100" dist="38100" dir="2700000" algn="tl">
                    <a:srgbClr val="000000">
                      <a:alpha val="43137"/>
                    </a:srgbClr>
                  </a:outerShdw>
                </a:effectLst>
              </a:rPr>
              <a:t>Convention</a:t>
            </a:r>
          </a:p>
          <a:p>
            <a:pPr lvl="1"/>
            <a:r>
              <a:rPr lang="en-US" dirty="0" smtClean="0">
                <a:effectLst>
                  <a:outerShdw blurRad="38100" dist="38100" dir="2700000" algn="tl">
                    <a:srgbClr val="000000">
                      <a:alpha val="43137"/>
                    </a:srgbClr>
                  </a:outerShdw>
                </a:effectLst>
              </a:rPr>
              <a:t>“It’s up to new nurses to help with attitude, communication, and behavioral modifications to improve culture.” –Professional Development Workshop </a:t>
            </a:r>
          </a:p>
          <a:p>
            <a:pPr marL="457200" lvl="1" indent="0">
              <a:buNone/>
            </a:pPr>
            <a:endParaRPr lang="en-US" dirty="0">
              <a:effectLst>
                <a:outerShdw blurRad="38100" dist="38100" dir="2700000" algn="tl">
                  <a:srgbClr val="000000">
                    <a:alpha val="43137"/>
                  </a:srgbClr>
                </a:outerShdw>
              </a:effectLst>
            </a:endParaRPr>
          </a:p>
          <a:p>
            <a:pPr lvl="1"/>
            <a:endParaRPr lang="en-US" dirty="0" smtClean="0"/>
          </a:p>
        </p:txBody>
      </p:sp>
    </p:spTree>
    <p:extLst>
      <p:ext uri="{BB962C8B-B14F-4D97-AF65-F5344CB8AC3E}">
        <p14:creationId xmlns:p14="http://schemas.microsoft.com/office/powerpoint/2010/main" val="392488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7012" y="0"/>
            <a:ext cx="11756571" cy="6858000"/>
          </a:xfrm>
          <a:prstGeom prst="rect">
            <a:avLst/>
          </a:prstGeom>
        </p:spPr>
      </p:pic>
      <p:sp>
        <p:nvSpPr>
          <p:cNvPr id="2" name="Title 1"/>
          <p:cNvSpPr>
            <a:spLocks noGrp="1"/>
          </p:cNvSpPr>
          <p:nvPr>
            <p:ph type="title"/>
          </p:nvPr>
        </p:nvSpPr>
        <p:spPr>
          <a:xfrm>
            <a:off x="2474913" y="4267200"/>
            <a:ext cx="7315198" cy="914399"/>
          </a:xfrm>
          <a:solidFill>
            <a:schemeClr val="bg2">
              <a:lumMod val="50000"/>
              <a:lumOff val="50000"/>
              <a:alpha val="50000"/>
            </a:schemeClr>
          </a:solidFill>
        </p:spPr>
        <p:txBody>
          <a:bodyPr anchor="ctr"/>
          <a:lstStyle/>
          <a:p>
            <a:r>
              <a:rPr lang="en-US" dirty="0" smtClean="0">
                <a:effectLst>
                  <a:outerShdw blurRad="38100" dist="38100" dir="2700000" algn="tl">
                    <a:srgbClr val="000000">
                      <a:alpha val="43137"/>
                    </a:srgbClr>
                  </a:outerShdw>
                </a:effectLst>
              </a:rPr>
              <a:t>Pearls of wisdom </a:t>
            </a:r>
            <a:endParaRPr lang="en-US"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2474913" y="5410200"/>
            <a:ext cx="7315198" cy="533400"/>
          </a:xfrm>
          <a:solidFill>
            <a:schemeClr val="bg2">
              <a:lumMod val="10000"/>
              <a:lumOff val="90000"/>
              <a:alpha val="50000"/>
            </a:schemeClr>
          </a:solidFill>
        </p:spPr>
        <p:txBody>
          <a:bodyPr anchor="ctr"/>
          <a:lstStyle/>
          <a:p>
            <a:r>
              <a:rPr lang="en-US" dirty="0" smtClean="0">
                <a:solidFill>
                  <a:schemeClr val="tx1"/>
                </a:solidFill>
                <a:effectLst>
                  <a:outerShdw blurRad="38100" dist="38100" dir="2700000" algn="tl">
                    <a:srgbClr val="000000">
                      <a:alpha val="43137"/>
                    </a:srgbClr>
                  </a:outerShdw>
                </a:effectLst>
              </a:rPr>
              <a:t>What is the data telling us?</a:t>
            </a:r>
            <a:endParaRPr lang="en-US" dirty="0">
              <a:solidFill>
                <a:schemeClr val="tx1"/>
              </a:solidFill>
              <a:effectLst>
                <a:outerShdw blurRad="38100" dist="38100" dir="2700000" algn="tl">
                  <a:srgbClr val="000000">
                    <a:alpha val="43137"/>
                  </a:srgbClr>
                </a:outerShdw>
              </a:effectLst>
            </a:endParaRPr>
          </a:p>
        </p:txBody>
      </p:sp>
      <p:sp>
        <p:nvSpPr>
          <p:cNvPr id="5" name="TextBox 4"/>
          <p:cNvSpPr txBox="1"/>
          <p:nvPr/>
        </p:nvSpPr>
        <p:spPr>
          <a:xfrm>
            <a:off x="227012" y="6556802"/>
            <a:ext cx="2362200" cy="276999"/>
          </a:xfrm>
          <a:prstGeom prst="rect">
            <a:avLst/>
          </a:prstGeom>
          <a:noFill/>
        </p:spPr>
        <p:txBody>
          <a:bodyPr wrap="square" rtlCol="0">
            <a:spAutoFit/>
          </a:bodyPr>
          <a:lstStyle/>
          <a:p>
            <a:r>
              <a:rPr lang="en-US" sz="1200" dirty="0" smtClean="0"/>
              <a:t>(Dreamstime.com, 2010)</a:t>
            </a:r>
            <a:endParaRPr lang="en-US" sz="1200" dirty="0"/>
          </a:p>
        </p:txBody>
      </p:sp>
    </p:spTree>
    <p:extLst>
      <p:ext uri="{BB962C8B-B14F-4D97-AF65-F5344CB8AC3E}">
        <p14:creationId xmlns:p14="http://schemas.microsoft.com/office/powerpoint/2010/main" val="143868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Achievement of project outcomes</a:t>
            </a:r>
            <a:endParaRPr lang="en-US" dirty="0"/>
          </a:p>
        </p:txBody>
      </p:sp>
      <p:sp>
        <p:nvSpPr>
          <p:cNvPr id="3" name="Content Placeholder 2"/>
          <p:cNvSpPr>
            <a:spLocks noGrp="1"/>
          </p:cNvSpPr>
          <p:nvPr>
            <p:ph idx="1"/>
          </p:nvPr>
        </p:nvSpPr>
        <p:spPr/>
        <p:txBody>
          <a:bodyPr/>
          <a:lstStyle/>
          <a:p>
            <a:r>
              <a:rPr lang="en-US" dirty="0" smtClean="0"/>
              <a:t>Making progress</a:t>
            </a:r>
          </a:p>
          <a:p>
            <a:r>
              <a:rPr lang="en-US" dirty="0" smtClean="0"/>
              <a:t>Student </a:t>
            </a:r>
            <a:r>
              <a:rPr lang="en-US" dirty="0"/>
              <a:t>perspective</a:t>
            </a:r>
          </a:p>
          <a:p>
            <a:r>
              <a:rPr lang="en-US" dirty="0" smtClean="0"/>
              <a:t>The </a:t>
            </a:r>
            <a:r>
              <a:rPr lang="en-US" dirty="0"/>
              <a:t>bigger picture</a:t>
            </a:r>
          </a:p>
          <a:p>
            <a:r>
              <a:rPr lang="en-US" dirty="0" smtClean="0"/>
              <a:t>Potential areas for improvement</a:t>
            </a:r>
          </a:p>
        </p:txBody>
      </p:sp>
    </p:spTree>
    <p:extLst>
      <p:ext uri="{BB962C8B-B14F-4D97-AF65-F5344CB8AC3E}">
        <p14:creationId xmlns:p14="http://schemas.microsoft.com/office/powerpoint/2010/main" val="219952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future plans</a:t>
            </a:r>
            <a:endParaRPr lang="en-US" dirty="0"/>
          </a:p>
        </p:txBody>
      </p:sp>
      <p:graphicFrame>
        <p:nvGraphicFramePr>
          <p:cNvPr id="4" name="Diagram 3"/>
          <p:cNvGraphicFramePr/>
          <p:nvPr>
            <p:extLst>
              <p:ext uri="{D42A27DB-BD31-4B8C-83A1-F6EECF244321}">
                <p14:modId xmlns:p14="http://schemas.microsoft.com/office/powerpoint/2010/main" val="171967710"/>
              </p:ext>
            </p:extLst>
          </p:nvPr>
        </p:nvGraphicFramePr>
        <p:xfrm>
          <a:off x="2589212" y="2209800"/>
          <a:ext cx="7848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041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6" name="Content Placeholder 5"/>
          <p:cNvPicPr>
            <a:picLocks noGrp="1" noChangeAspect="1"/>
          </p:cNvPicPr>
          <p:nvPr>
            <p:ph idx="1"/>
          </p:nvPr>
        </p:nvPicPr>
        <p:blipFill>
          <a:blip r:embed="rId2"/>
          <a:stretch>
            <a:fillRect/>
          </a:stretch>
        </p:blipFill>
        <p:spPr>
          <a:xfrm>
            <a:off x="2623080" y="1828800"/>
            <a:ext cx="7857066" cy="4419600"/>
          </a:xfrm>
          <a:prstGeom prst="rect">
            <a:avLst/>
          </a:prstGeom>
        </p:spPr>
      </p:pic>
      <p:sp>
        <p:nvSpPr>
          <p:cNvPr id="3" name="TextBox 2"/>
          <p:cNvSpPr txBox="1"/>
          <p:nvPr/>
        </p:nvSpPr>
        <p:spPr>
          <a:xfrm>
            <a:off x="2616237" y="5971401"/>
            <a:ext cx="2209800" cy="276999"/>
          </a:xfrm>
          <a:prstGeom prst="rect">
            <a:avLst/>
          </a:prstGeom>
          <a:noFill/>
        </p:spPr>
        <p:txBody>
          <a:bodyPr wrap="square" rtlCol="0">
            <a:spAutoFit/>
          </a:bodyPr>
          <a:lstStyle/>
          <a:p>
            <a:r>
              <a:rPr lang="en-US" sz="1200" dirty="0" smtClean="0">
                <a:effectLst>
                  <a:outerShdw blurRad="38100" dist="38100" dir="2700000" algn="tl">
                    <a:srgbClr val="000000">
                      <a:alpha val="43137"/>
                    </a:srgbClr>
                  </a:outerShdw>
                </a:effectLst>
              </a:rPr>
              <a:t>(Storyblocks.com, </a:t>
            </a:r>
            <a:r>
              <a:rPr lang="en-US" sz="1200" dirty="0" err="1" smtClean="0">
                <a:effectLst>
                  <a:outerShdw blurRad="38100" dist="38100" dir="2700000" algn="tl">
                    <a:srgbClr val="000000">
                      <a:alpha val="43137"/>
                    </a:srgbClr>
                  </a:outerShdw>
                </a:effectLst>
              </a:rPr>
              <a:t>n.d.</a:t>
            </a:r>
            <a:r>
              <a:rPr lang="en-US" sz="1200" dirty="0" smtClean="0">
                <a:effectLst>
                  <a:outerShdw blurRad="38100" dist="38100" dir="2700000" algn="tl">
                    <a:srgbClr val="000000">
                      <a:alpha val="43137"/>
                    </a:srgbClr>
                  </a:outerShdw>
                </a:effectLst>
              </a:rPr>
              <a:t>)</a:t>
            </a:r>
            <a:endParaRPr lang="en-US"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013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r>
              <a:rPr lang="en-US" i="1" dirty="0"/>
              <a:t>Byron bay</a:t>
            </a:r>
            <a:r>
              <a:rPr lang="en-US" dirty="0"/>
              <a:t> [Photograph]. (2015, February 11). Retrieved from http://www.iloveaustralia.it/immersioni-acque-piu-belle/</a:t>
            </a:r>
          </a:p>
          <a:p>
            <a:r>
              <a:rPr lang="en-US" i="1" dirty="0"/>
              <a:t>Dive deep</a:t>
            </a:r>
            <a:r>
              <a:rPr lang="en-US" dirty="0"/>
              <a:t> [Photograph]. (</a:t>
            </a:r>
            <a:r>
              <a:rPr lang="en-US" dirty="0" err="1"/>
              <a:t>n.d.</a:t>
            </a:r>
            <a:r>
              <a:rPr lang="en-US" dirty="0"/>
              <a:t>). Retrieved from http://www.mbaintheusa.com/wp-content/uploads/2009/02/deep-dive.jpg</a:t>
            </a:r>
          </a:p>
          <a:p>
            <a:r>
              <a:rPr lang="en-US" dirty="0"/>
              <a:t>Dreamstime.com. (2010, February 7). </a:t>
            </a:r>
            <a:r>
              <a:rPr lang="en-US" i="1" dirty="0"/>
              <a:t>Oyster on a sandy beach with one large pearl in it</a:t>
            </a:r>
            <a:r>
              <a:rPr lang="en-US" dirty="0"/>
              <a:t> [Photograph]. Retrieved from https://pearlsofwisdom.thepearlsource.com/pearl-facts-beautiful-organic-essence-pearls/</a:t>
            </a:r>
          </a:p>
          <a:p>
            <a:r>
              <a:rPr lang="en-US" dirty="0" err="1"/>
              <a:t>Firsta</a:t>
            </a:r>
            <a:r>
              <a:rPr lang="en-US" dirty="0"/>
              <a:t>. (</a:t>
            </a:r>
            <a:r>
              <a:rPr lang="en-US" dirty="0" err="1"/>
              <a:t>n.d.</a:t>
            </a:r>
            <a:r>
              <a:rPr lang="en-US" dirty="0"/>
              <a:t>). </a:t>
            </a:r>
            <a:r>
              <a:rPr lang="en-US" i="1" dirty="0"/>
              <a:t>10 unbelievable dive sites in Indonesia to add to your bucket list</a:t>
            </a:r>
            <a:r>
              <a:rPr lang="en-US" dirty="0"/>
              <a:t> [Photograph]. Retrieved from http://discoveryourindonesia.com/diving-in-indonesia/</a:t>
            </a:r>
          </a:p>
          <a:p>
            <a:r>
              <a:rPr lang="en-US" dirty="0" err="1"/>
              <a:t>Gerigk</a:t>
            </a:r>
            <a:r>
              <a:rPr lang="en-US" dirty="0"/>
              <a:t>, C., &amp; </a:t>
            </a:r>
            <a:r>
              <a:rPr lang="en-US" dirty="0" err="1"/>
              <a:t>Hirst</a:t>
            </a:r>
            <a:r>
              <a:rPr lang="en-US" dirty="0"/>
              <a:t>, D. (2017). </a:t>
            </a:r>
            <a:r>
              <a:rPr lang="en-US" i="1" dirty="0"/>
              <a:t>Hydra and kali discovered by four divers</a:t>
            </a:r>
            <a:r>
              <a:rPr lang="en-US" dirty="0"/>
              <a:t> [Photograph]. Retrieved from http://www.dailymail.co.uk</a:t>
            </a:r>
          </a:p>
          <a:p>
            <a:r>
              <a:rPr lang="en-US" i="1" dirty="0"/>
              <a:t>Scuba diver</a:t>
            </a:r>
            <a:r>
              <a:rPr lang="en-US" dirty="0"/>
              <a:t> [Photograph]. (2009, September 18). Retrieved from http://bluemarbles.tistory.com/796</a:t>
            </a:r>
          </a:p>
          <a:p>
            <a:r>
              <a:rPr lang="en-US" dirty="0"/>
              <a:t>Storyblocks.com. (</a:t>
            </a:r>
            <a:r>
              <a:rPr lang="en-US" dirty="0" err="1"/>
              <a:t>n.d.</a:t>
            </a:r>
            <a:r>
              <a:rPr lang="en-US" dirty="0"/>
              <a:t>). </a:t>
            </a:r>
            <a:r>
              <a:rPr lang="en-US" i="1" dirty="0"/>
              <a:t>Fins and scuba mask on the white sand beach</a:t>
            </a:r>
            <a:r>
              <a:rPr lang="en-US" dirty="0"/>
              <a:t> [Photograph]. Retrieved from https://images.google.com</a:t>
            </a:r>
          </a:p>
        </p:txBody>
      </p:sp>
    </p:spTree>
    <p:extLst>
      <p:ext uri="{BB962C8B-B14F-4D97-AF65-F5344CB8AC3E}">
        <p14:creationId xmlns:p14="http://schemas.microsoft.com/office/powerpoint/2010/main" val="348456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 of support</a:t>
            </a:r>
            <a:endParaRPr lang="en-US" dirty="0"/>
          </a:p>
        </p:txBody>
      </p:sp>
      <p:sp>
        <p:nvSpPr>
          <p:cNvPr id="3" name="Content Placeholder 2"/>
          <p:cNvSpPr>
            <a:spLocks noGrp="1"/>
          </p:cNvSpPr>
          <p:nvPr>
            <p:ph idx="1"/>
          </p:nvPr>
        </p:nvSpPr>
        <p:spPr/>
        <p:txBody>
          <a:bodyPr/>
          <a:lstStyle/>
          <a:p>
            <a:r>
              <a:rPr lang="en-US" dirty="0" smtClean="0"/>
              <a:t>Maryland Higher Education Commission’s Nurse Support Program II</a:t>
            </a:r>
          </a:p>
          <a:p>
            <a:r>
              <a:rPr lang="en-US" dirty="0" smtClean="0"/>
              <a:t>NSP II grant # 16-111: “Cecil-Harford Academic Progression in Nursing Initiative”</a:t>
            </a:r>
            <a:endParaRPr lang="en-US" dirty="0"/>
          </a:p>
        </p:txBody>
      </p:sp>
    </p:spTree>
    <p:extLst>
      <p:ext uri="{BB962C8B-B14F-4D97-AF65-F5344CB8AC3E}">
        <p14:creationId xmlns:p14="http://schemas.microsoft.com/office/powerpoint/2010/main" val="101366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711" y="0"/>
            <a:ext cx="10439400" cy="6848247"/>
          </a:xfrm>
          <a:prstGeom prst="rect">
            <a:avLst/>
          </a:prstGeom>
        </p:spPr>
      </p:pic>
      <p:sp>
        <p:nvSpPr>
          <p:cNvPr id="2" name="Title 1"/>
          <p:cNvSpPr>
            <a:spLocks noGrp="1"/>
          </p:cNvSpPr>
          <p:nvPr>
            <p:ph type="title"/>
          </p:nvPr>
        </p:nvSpPr>
        <p:spPr>
          <a:xfrm>
            <a:off x="2474913" y="4267200"/>
            <a:ext cx="7315198" cy="914399"/>
          </a:xfrm>
          <a:solidFill>
            <a:schemeClr val="bg2">
              <a:lumMod val="50000"/>
              <a:lumOff val="50000"/>
              <a:alpha val="50000"/>
            </a:schemeClr>
          </a:solidFill>
        </p:spPr>
        <p:txBody>
          <a:bodyPr anchor="ctr"/>
          <a:lstStyle/>
          <a:p>
            <a:r>
              <a:rPr lang="en-US" dirty="0" smtClean="0">
                <a:effectLst>
                  <a:outerShdw blurRad="38100" dist="38100" dir="2700000" algn="tl">
                    <a:srgbClr val="000000">
                      <a:alpha val="43137"/>
                    </a:srgbClr>
                  </a:outerShdw>
                </a:effectLst>
              </a:rPr>
              <a:t>Starting at the surface</a:t>
            </a:r>
            <a:endParaRPr lang="en-US"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2474913" y="5410200"/>
            <a:ext cx="7315198" cy="533400"/>
          </a:xfrm>
          <a:solidFill>
            <a:schemeClr val="bg2">
              <a:lumMod val="10000"/>
              <a:lumOff val="90000"/>
              <a:alpha val="50000"/>
            </a:schemeClr>
          </a:solidFill>
        </p:spPr>
        <p:txBody>
          <a:bodyPr anchor="ctr"/>
          <a:lstStyle/>
          <a:p>
            <a:r>
              <a:rPr lang="en-US" dirty="0" smtClean="0">
                <a:solidFill>
                  <a:schemeClr val="tx1"/>
                </a:solidFill>
                <a:effectLst>
                  <a:outerShdw blurRad="38100" dist="38100" dir="2700000" algn="tl">
                    <a:srgbClr val="000000">
                      <a:alpha val="43137"/>
                    </a:srgbClr>
                  </a:outerShdw>
                </a:effectLst>
              </a:rPr>
              <a:t>An overview of the project</a:t>
            </a:r>
            <a:endParaRPr lang="en-US" dirty="0">
              <a:solidFill>
                <a:schemeClr val="tx1"/>
              </a:solidFill>
              <a:effectLst>
                <a:outerShdw blurRad="38100" dist="38100" dir="2700000" algn="tl">
                  <a:srgbClr val="000000">
                    <a:alpha val="43137"/>
                  </a:srgbClr>
                </a:outerShdw>
              </a:effectLst>
            </a:endParaRPr>
          </a:p>
        </p:txBody>
      </p:sp>
      <p:sp>
        <p:nvSpPr>
          <p:cNvPr id="5" name="TextBox 4"/>
          <p:cNvSpPr txBox="1"/>
          <p:nvPr/>
        </p:nvSpPr>
        <p:spPr>
          <a:xfrm>
            <a:off x="874711" y="6570133"/>
            <a:ext cx="1981200" cy="261610"/>
          </a:xfrm>
          <a:prstGeom prst="rect">
            <a:avLst/>
          </a:prstGeom>
          <a:noFill/>
        </p:spPr>
        <p:txBody>
          <a:bodyPr wrap="square" rtlCol="0">
            <a:spAutoFit/>
          </a:bodyPr>
          <a:lstStyle/>
          <a:p>
            <a:r>
              <a:rPr lang="en-US" sz="1100" dirty="0" smtClean="0"/>
              <a:t>(“Scuba diver,” 2009)</a:t>
            </a:r>
            <a:endParaRPr lang="en-US" sz="1100" dirty="0"/>
          </a:p>
        </p:txBody>
      </p:sp>
    </p:spTree>
    <p:extLst>
      <p:ext uri="{BB962C8B-B14F-4D97-AF65-F5344CB8AC3E}">
        <p14:creationId xmlns:p14="http://schemas.microsoft.com/office/powerpoint/2010/main" val="377826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Increase the number of ADN graduates who complete a BSN or MSN through increased opportunities for seamless academic progression by 120 students by 2020.</a:t>
            </a:r>
          </a:p>
          <a:p>
            <a:pPr marL="457200" indent="-457200">
              <a:buFont typeface="+mj-lt"/>
              <a:buAutoNum type="arabicPeriod"/>
            </a:pPr>
            <a:r>
              <a:rPr lang="en-US" dirty="0" smtClean="0"/>
              <a:t>Create tools and establish systems for collecting accurate baseline data.</a:t>
            </a:r>
            <a:endParaRPr lang="en-US" dirty="0"/>
          </a:p>
        </p:txBody>
      </p:sp>
    </p:spTree>
    <p:extLst>
      <p:ext uri="{BB962C8B-B14F-4D97-AF65-F5344CB8AC3E}">
        <p14:creationId xmlns:p14="http://schemas.microsoft.com/office/powerpoint/2010/main" val="17623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Objectives</a:t>
            </a:r>
            <a:endParaRPr lang="en-US" dirty="0"/>
          </a:p>
        </p:txBody>
      </p:sp>
      <p:sp>
        <p:nvSpPr>
          <p:cNvPr id="3" name="Content Placeholder 2"/>
          <p:cNvSpPr>
            <a:spLocks noGrp="1"/>
          </p:cNvSpPr>
          <p:nvPr>
            <p:ph idx="1"/>
          </p:nvPr>
        </p:nvSpPr>
        <p:spPr/>
        <p:txBody>
          <a:bodyPr/>
          <a:lstStyle/>
          <a:p>
            <a:r>
              <a:rPr lang="en-US" dirty="0" smtClean="0"/>
              <a:t>Academic progression coordinator</a:t>
            </a:r>
          </a:p>
          <a:p>
            <a:r>
              <a:rPr lang="en-US" dirty="0" smtClean="0"/>
              <a:t>Dual enrollment partnerships</a:t>
            </a:r>
          </a:p>
          <a:p>
            <a:r>
              <a:rPr lang="en-US" dirty="0" smtClean="0"/>
              <a:t>Articulation agreements</a:t>
            </a:r>
          </a:p>
          <a:p>
            <a:r>
              <a:rPr lang="en-US" dirty="0" smtClean="0"/>
              <a:t>Professional development activities</a:t>
            </a:r>
          </a:p>
          <a:p>
            <a:r>
              <a:rPr lang="en-US" dirty="0" smtClean="0"/>
              <a:t>Website resources</a:t>
            </a:r>
          </a:p>
          <a:p>
            <a:r>
              <a:rPr lang="en-US" dirty="0" smtClean="0"/>
              <a:t>Data collection, analysis, projections</a:t>
            </a:r>
          </a:p>
          <a:p>
            <a:endParaRPr lang="en-US" dirty="0"/>
          </a:p>
        </p:txBody>
      </p:sp>
    </p:spTree>
    <p:extLst>
      <p:ext uri="{BB962C8B-B14F-4D97-AF65-F5344CB8AC3E}">
        <p14:creationId xmlns:p14="http://schemas.microsoft.com/office/powerpoint/2010/main" val="329590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lstStyle/>
          <a:p>
            <a:r>
              <a:rPr lang="en-US" dirty="0" smtClean="0"/>
              <a:t>Fiscal year 2016 – Fiscal year 2020</a:t>
            </a:r>
          </a:p>
          <a:p>
            <a:r>
              <a:rPr lang="en-US" dirty="0" smtClean="0"/>
              <a:t>Year 1 – Year 3 completed</a:t>
            </a:r>
          </a:p>
          <a:p>
            <a:r>
              <a:rPr lang="en-US" dirty="0" smtClean="0"/>
              <a:t>2 years remain</a:t>
            </a:r>
          </a:p>
        </p:txBody>
      </p:sp>
      <p:grpSp>
        <p:nvGrpSpPr>
          <p:cNvPr id="31" name="Group 30"/>
          <p:cNvGrpSpPr/>
          <p:nvPr/>
        </p:nvGrpSpPr>
        <p:grpSpPr>
          <a:xfrm>
            <a:off x="9228249" y="4073206"/>
            <a:ext cx="1496433" cy="1496678"/>
            <a:chOff x="9228249" y="4073206"/>
            <a:chExt cx="1496433" cy="1496678"/>
          </a:xfrm>
        </p:grpSpPr>
        <p:sp>
          <p:nvSpPr>
            <p:cNvPr id="17" name="Oval 16"/>
            <p:cNvSpPr/>
            <p:nvPr/>
          </p:nvSpPr>
          <p:spPr>
            <a:xfrm>
              <a:off x="9228249" y="4073206"/>
              <a:ext cx="1496433" cy="149667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17"/>
            <p:cNvSpPr/>
            <p:nvPr/>
          </p:nvSpPr>
          <p:spPr>
            <a:xfrm>
              <a:off x="9277626" y="4123104"/>
              <a:ext cx="1396883" cy="1396882"/>
            </a:xfrm>
            <a:custGeom>
              <a:avLst/>
              <a:gdLst>
                <a:gd name="connsiteX0" fmla="*/ 0 w 1396883"/>
                <a:gd name="connsiteY0" fmla="*/ 698441 h 1396882"/>
                <a:gd name="connsiteX1" fmla="*/ 698442 w 1396883"/>
                <a:gd name="connsiteY1" fmla="*/ 0 h 1396882"/>
                <a:gd name="connsiteX2" fmla="*/ 1396884 w 1396883"/>
                <a:gd name="connsiteY2" fmla="*/ 698441 h 1396882"/>
                <a:gd name="connsiteX3" fmla="*/ 698442 w 1396883"/>
                <a:gd name="connsiteY3" fmla="*/ 1396882 h 1396882"/>
                <a:gd name="connsiteX4" fmla="*/ 0 w 1396883"/>
                <a:gd name="connsiteY4" fmla="*/ 698441 h 1396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883" h="1396882">
                  <a:moveTo>
                    <a:pt x="0" y="698441"/>
                  </a:moveTo>
                  <a:cubicBezTo>
                    <a:pt x="0" y="312703"/>
                    <a:pt x="312703" y="0"/>
                    <a:pt x="698442" y="0"/>
                  </a:cubicBezTo>
                  <a:cubicBezTo>
                    <a:pt x="1084181" y="0"/>
                    <a:pt x="1396884" y="312703"/>
                    <a:pt x="1396884" y="698441"/>
                  </a:cubicBezTo>
                  <a:cubicBezTo>
                    <a:pt x="1396884" y="1084179"/>
                    <a:pt x="1084181" y="1396882"/>
                    <a:pt x="698442" y="1396882"/>
                  </a:cubicBezTo>
                  <a:cubicBezTo>
                    <a:pt x="312703" y="1396882"/>
                    <a:pt x="0" y="1084179"/>
                    <a:pt x="0" y="698441"/>
                  </a:cubicBezTo>
                  <a:close/>
                </a:path>
              </a:pathLst>
            </a:custGeom>
          </p:spPr>
          <p:style>
            <a:lnRef idx="2">
              <a:schemeClr val="accent1"/>
            </a:lnRef>
            <a:fillRef idx="1">
              <a:schemeClr val="lt1"/>
            </a:fillRef>
            <a:effectRef idx="0">
              <a:schemeClr val="accent1"/>
            </a:effectRef>
            <a:fontRef idx="minor">
              <a:schemeClr val="dk1">
                <a:hueOff val="0"/>
                <a:satOff val="0"/>
                <a:lumOff val="0"/>
                <a:alphaOff val="0"/>
              </a:schemeClr>
            </a:fontRef>
          </p:style>
          <p:txBody>
            <a:bodyPr spcFirstLastPara="0" vert="horz" wrap="square" lIns="227836" tIns="227532" rIns="227040" bIns="227532"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Year 5: FY20</a:t>
              </a:r>
              <a:endParaRPr lang="en-US" sz="2200" kern="1200" dirty="0">
                <a:solidFill>
                  <a:schemeClr val="bg1"/>
                </a:solidFill>
              </a:endParaRPr>
            </a:p>
          </p:txBody>
        </p:sp>
      </p:grpSp>
      <p:grpSp>
        <p:nvGrpSpPr>
          <p:cNvPr id="30" name="Group 29"/>
          <p:cNvGrpSpPr/>
          <p:nvPr/>
        </p:nvGrpSpPr>
        <p:grpSpPr>
          <a:xfrm>
            <a:off x="7680933" y="4073283"/>
            <a:ext cx="1496260" cy="1496260"/>
            <a:chOff x="7680933" y="4073283"/>
            <a:chExt cx="1496260" cy="1496260"/>
          </a:xfrm>
        </p:grpSpPr>
        <p:sp>
          <p:nvSpPr>
            <p:cNvPr id="19" name="Teardrop 18"/>
            <p:cNvSpPr/>
            <p:nvPr/>
          </p:nvSpPr>
          <p:spPr>
            <a:xfrm rot="2700000">
              <a:off x="7680933" y="4073283"/>
              <a:ext cx="1496260" cy="1496260"/>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19"/>
            <p:cNvSpPr/>
            <p:nvPr/>
          </p:nvSpPr>
          <p:spPr>
            <a:xfrm>
              <a:off x="7731816" y="4123104"/>
              <a:ext cx="1396883" cy="1396882"/>
            </a:xfrm>
            <a:custGeom>
              <a:avLst/>
              <a:gdLst>
                <a:gd name="connsiteX0" fmla="*/ 0 w 1396883"/>
                <a:gd name="connsiteY0" fmla="*/ 698441 h 1396882"/>
                <a:gd name="connsiteX1" fmla="*/ 698442 w 1396883"/>
                <a:gd name="connsiteY1" fmla="*/ 0 h 1396882"/>
                <a:gd name="connsiteX2" fmla="*/ 1396884 w 1396883"/>
                <a:gd name="connsiteY2" fmla="*/ 698441 h 1396882"/>
                <a:gd name="connsiteX3" fmla="*/ 698442 w 1396883"/>
                <a:gd name="connsiteY3" fmla="*/ 1396882 h 1396882"/>
                <a:gd name="connsiteX4" fmla="*/ 0 w 1396883"/>
                <a:gd name="connsiteY4" fmla="*/ 698441 h 1396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883" h="1396882">
                  <a:moveTo>
                    <a:pt x="0" y="698441"/>
                  </a:moveTo>
                  <a:cubicBezTo>
                    <a:pt x="0" y="312703"/>
                    <a:pt x="312703" y="0"/>
                    <a:pt x="698442" y="0"/>
                  </a:cubicBezTo>
                  <a:cubicBezTo>
                    <a:pt x="1084181" y="0"/>
                    <a:pt x="1396884" y="312703"/>
                    <a:pt x="1396884" y="698441"/>
                  </a:cubicBezTo>
                  <a:cubicBezTo>
                    <a:pt x="1396884" y="1084179"/>
                    <a:pt x="1084181" y="1396882"/>
                    <a:pt x="698442" y="1396882"/>
                  </a:cubicBezTo>
                  <a:cubicBezTo>
                    <a:pt x="312703" y="1396882"/>
                    <a:pt x="0" y="1084179"/>
                    <a:pt x="0" y="698441"/>
                  </a:cubicBezTo>
                  <a:close/>
                </a:path>
              </a:pathLst>
            </a:custGeom>
          </p:spPr>
          <p:style>
            <a:lnRef idx="2">
              <a:schemeClr val="accent1"/>
            </a:lnRef>
            <a:fillRef idx="1">
              <a:schemeClr val="lt1"/>
            </a:fillRef>
            <a:effectRef idx="0">
              <a:schemeClr val="accent1"/>
            </a:effectRef>
            <a:fontRef idx="minor">
              <a:schemeClr val="dk1">
                <a:hueOff val="0"/>
                <a:satOff val="0"/>
                <a:lumOff val="0"/>
                <a:alphaOff val="0"/>
              </a:schemeClr>
            </a:fontRef>
          </p:style>
          <p:txBody>
            <a:bodyPr spcFirstLastPara="0" vert="horz" wrap="square" lIns="227039" tIns="227532" rIns="227837" bIns="227532"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Year 4: FY19</a:t>
              </a:r>
              <a:endParaRPr lang="en-US" sz="2200" kern="1200" dirty="0">
                <a:solidFill>
                  <a:schemeClr val="bg1"/>
                </a:solidFill>
              </a:endParaRPr>
            </a:p>
          </p:txBody>
        </p:sp>
      </p:grpSp>
      <p:grpSp>
        <p:nvGrpSpPr>
          <p:cNvPr id="29" name="Group 28"/>
          <p:cNvGrpSpPr/>
          <p:nvPr/>
        </p:nvGrpSpPr>
        <p:grpSpPr>
          <a:xfrm>
            <a:off x="6135122" y="4073283"/>
            <a:ext cx="1496260" cy="1496260"/>
            <a:chOff x="6135122" y="4073283"/>
            <a:chExt cx="1496260" cy="1496260"/>
          </a:xfrm>
        </p:grpSpPr>
        <p:sp>
          <p:nvSpPr>
            <p:cNvPr id="21" name="Teardrop 20"/>
            <p:cNvSpPr/>
            <p:nvPr/>
          </p:nvSpPr>
          <p:spPr>
            <a:xfrm rot="2700000">
              <a:off x="6135122" y="4073283"/>
              <a:ext cx="1496260" cy="1496260"/>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reeform 21"/>
            <p:cNvSpPr/>
            <p:nvPr/>
          </p:nvSpPr>
          <p:spPr>
            <a:xfrm>
              <a:off x="6185209" y="4123104"/>
              <a:ext cx="1396883" cy="1396882"/>
            </a:xfrm>
            <a:custGeom>
              <a:avLst/>
              <a:gdLst>
                <a:gd name="connsiteX0" fmla="*/ 0 w 1396883"/>
                <a:gd name="connsiteY0" fmla="*/ 698441 h 1396882"/>
                <a:gd name="connsiteX1" fmla="*/ 698442 w 1396883"/>
                <a:gd name="connsiteY1" fmla="*/ 0 h 1396882"/>
                <a:gd name="connsiteX2" fmla="*/ 1396884 w 1396883"/>
                <a:gd name="connsiteY2" fmla="*/ 698441 h 1396882"/>
                <a:gd name="connsiteX3" fmla="*/ 698442 w 1396883"/>
                <a:gd name="connsiteY3" fmla="*/ 1396882 h 1396882"/>
                <a:gd name="connsiteX4" fmla="*/ 0 w 1396883"/>
                <a:gd name="connsiteY4" fmla="*/ 698441 h 1396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883" h="1396882">
                  <a:moveTo>
                    <a:pt x="0" y="698441"/>
                  </a:moveTo>
                  <a:cubicBezTo>
                    <a:pt x="0" y="312703"/>
                    <a:pt x="312703" y="0"/>
                    <a:pt x="698442" y="0"/>
                  </a:cubicBezTo>
                  <a:cubicBezTo>
                    <a:pt x="1084181" y="0"/>
                    <a:pt x="1396884" y="312703"/>
                    <a:pt x="1396884" y="698441"/>
                  </a:cubicBezTo>
                  <a:cubicBezTo>
                    <a:pt x="1396884" y="1084179"/>
                    <a:pt x="1084181" y="1396882"/>
                    <a:pt x="698442" y="1396882"/>
                  </a:cubicBezTo>
                  <a:cubicBezTo>
                    <a:pt x="312703" y="1396882"/>
                    <a:pt x="0" y="1084179"/>
                    <a:pt x="0" y="698441"/>
                  </a:cubicBezTo>
                  <a:close/>
                </a:path>
              </a:pathLst>
            </a:custGeom>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spcFirstLastPara="0" vert="horz" wrap="square" lIns="227040" tIns="227532" rIns="227836" bIns="227532"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Year 3: FY18</a:t>
              </a:r>
              <a:endParaRPr lang="en-US" sz="2200" kern="1200" dirty="0">
                <a:solidFill>
                  <a:schemeClr val="bg1"/>
                </a:solidFill>
              </a:endParaRPr>
            </a:p>
          </p:txBody>
        </p:sp>
      </p:grpSp>
      <p:grpSp>
        <p:nvGrpSpPr>
          <p:cNvPr id="28" name="Group 27"/>
          <p:cNvGrpSpPr/>
          <p:nvPr/>
        </p:nvGrpSpPr>
        <p:grpSpPr>
          <a:xfrm>
            <a:off x="4588516" y="4073283"/>
            <a:ext cx="1496260" cy="1496260"/>
            <a:chOff x="4588516" y="4073283"/>
            <a:chExt cx="1496260" cy="1496260"/>
          </a:xfrm>
        </p:grpSpPr>
        <p:sp>
          <p:nvSpPr>
            <p:cNvPr id="23" name="Teardrop 22"/>
            <p:cNvSpPr/>
            <p:nvPr/>
          </p:nvSpPr>
          <p:spPr>
            <a:xfrm rot="2700000">
              <a:off x="4588516" y="4073283"/>
              <a:ext cx="1496260" cy="1496260"/>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23"/>
            <p:cNvSpPr/>
            <p:nvPr/>
          </p:nvSpPr>
          <p:spPr>
            <a:xfrm>
              <a:off x="4638602" y="4123104"/>
              <a:ext cx="1396883" cy="1396882"/>
            </a:xfrm>
            <a:custGeom>
              <a:avLst/>
              <a:gdLst>
                <a:gd name="connsiteX0" fmla="*/ 0 w 1396883"/>
                <a:gd name="connsiteY0" fmla="*/ 698441 h 1396882"/>
                <a:gd name="connsiteX1" fmla="*/ 698442 w 1396883"/>
                <a:gd name="connsiteY1" fmla="*/ 0 h 1396882"/>
                <a:gd name="connsiteX2" fmla="*/ 1396884 w 1396883"/>
                <a:gd name="connsiteY2" fmla="*/ 698441 h 1396882"/>
                <a:gd name="connsiteX3" fmla="*/ 698442 w 1396883"/>
                <a:gd name="connsiteY3" fmla="*/ 1396882 h 1396882"/>
                <a:gd name="connsiteX4" fmla="*/ 0 w 1396883"/>
                <a:gd name="connsiteY4" fmla="*/ 698441 h 1396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883" h="1396882">
                  <a:moveTo>
                    <a:pt x="0" y="698441"/>
                  </a:moveTo>
                  <a:cubicBezTo>
                    <a:pt x="0" y="312703"/>
                    <a:pt x="312703" y="0"/>
                    <a:pt x="698442" y="0"/>
                  </a:cubicBezTo>
                  <a:cubicBezTo>
                    <a:pt x="1084181" y="0"/>
                    <a:pt x="1396884" y="312703"/>
                    <a:pt x="1396884" y="698441"/>
                  </a:cubicBezTo>
                  <a:cubicBezTo>
                    <a:pt x="1396884" y="1084179"/>
                    <a:pt x="1084181" y="1396882"/>
                    <a:pt x="698442" y="1396882"/>
                  </a:cubicBezTo>
                  <a:cubicBezTo>
                    <a:pt x="312703" y="1396882"/>
                    <a:pt x="0" y="1084179"/>
                    <a:pt x="0" y="698441"/>
                  </a:cubicBezTo>
                  <a:close/>
                </a:path>
              </a:pathLst>
            </a:custGeom>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spcFirstLastPara="0" vert="horz" wrap="square" lIns="227836" tIns="227532" rIns="227040" bIns="227532"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Year 2: FY17</a:t>
              </a:r>
              <a:endParaRPr lang="en-US" sz="2200" kern="1200" dirty="0">
                <a:solidFill>
                  <a:schemeClr val="bg1"/>
                </a:solidFill>
              </a:endParaRPr>
            </a:p>
          </p:txBody>
        </p:sp>
      </p:grpSp>
      <p:grpSp>
        <p:nvGrpSpPr>
          <p:cNvPr id="27" name="Group 26"/>
          <p:cNvGrpSpPr/>
          <p:nvPr/>
        </p:nvGrpSpPr>
        <p:grpSpPr>
          <a:xfrm>
            <a:off x="3041909" y="4073283"/>
            <a:ext cx="1496260" cy="1496260"/>
            <a:chOff x="3041909" y="4073283"/>
            <a:chExt cx="1496260" cy="1496260"/>
          </a:xfrm>
        </p:grpSpPr>
        <p:sp>
          <p:nvSpPr>
            <p:cNvPr id="25" name="Teardrop 24"/>
            <p:cNvSpPr/>
            <p:nvPr/>
          </p:nvSpPr>
          <p:spPr>
            <a:xfrm rot="2700000">
              <a:off x="3041909" y="4073283"/>
              <a:ext cx="1496260" cy="1496260"/>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Freeform 25"/>
            <p:cNvSpPr/>
            <p:nvPr/>
          </p:nvSpPr>
          <p:spPr>
            <a:xfrm>
              <a:off x="3091996" y="4123104"/>
              <a:ext cx="1396883" cy="1396882"/>
            </a:xfrm>
            <a:custGeom>
              <a:avLst/>
              <a:gdLst>
                <a:gd name="connsiteX0" fmla="*/ 0 w 1396883"/>
                <a:gd name="connsiteY0" fmla="*/ 698441 h 1396882"/>
                <a:gd name="connsiteX1" fmla="*/ 698442 w 1396883"/>
                <a:gd name="connsiteY1" fmla="*/ 0 h 1396882"/>
                <a:gd name="connsiteX2" fmla="*/ 1396884 w 1396883"/>
                <a:gd name="connsiteY2" fmla="*/ 698441 h 1396882"/>
                <a:gd name="connsiteX3" fmla="*/ 698442 w 1396883"/>
                <a:gd name="connsiteY3" fmla="*/ 1396882 h 1396882"/>
                <a:gd name="connsiteX4" fmla="*/ 0 w 1396883"/>
                <a:gd name="connsiteY4" fmla="*/ 698441 h 1396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883" h="1396882">
                  <a:moveTo>
                    <a:pt x="0" y="698441"/>
                  </a:moveTo>
                  <a:cubicBezTo>
                    <a:pt x="0" y="312703"/>
                    <a:pt x="312703" y="0"/>
                    <a:pt x="698442" y="0"/>
                  </a:cubicBezTo>
                  <a:cubicBezTo>
                    <a:pt x="1084181" y="0"/>
                    <a:pt x="1396884" y="312703"/>
                    <a:pt x="1396884" y="698441"/>
                  </a:cubicBezTo>
                  <a:cubicBezTo>
                    <a:pt x="1396884" y="1084179"/>
                    <a:pt x="1084181" y="1396882"/>
                    <a:pt x="698442" y="1396882"/>
                  </a:cubicBezTo>
                  <a:cubicBezTo>
                    <a:pt x="312703" y="1396882"/>
                    <a:pt x="0" y="1084179"/>
                    <a:pt x="0" y="698441"/>
                  </a:cubicBezTo>
                  <a:close/>
                </a:path>
              </a:pathLst>
            </a:custGeom>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spcFirstLastPara="0" vert="horz" wrap="square" lIns="227836" tIns="227532" rIns="227040" bIns="227532"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rPr>
                <a:t>Year 1: FY16</a:t>
              </a:r>
              <a:endParaRPr lang="en-US" sz="2200" kern="1200" dirty="0">
                <a:solidFill>
                  <a:schemeClr val="bg1"/>
                </a:solidFill>
              </a:endParaRPr>
            </a:p>
          </p:txBody>
        </p:sp>
      </p:grpSp>
    </p:spTree>
    <p:extLst>
      <p:ext uri="{BB962C8B-B14F-4D97-AF65-F5344CB8AC3E}">
        <p14:creationId xmlns:p14="http://schemas.microsoft.com/office/powerpoint/2010/main" val="276524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12" y="12492"/>
            <a:ext cx="10439400" cy="6845508"/>
          </a:xfrm>
          <a:prstGeom prst="rect">
            <a:avLst/>
          </a:prstGeom>
        </p:spPr>
      </p:pic>
      <p:sp>
        <p:nvSpPr>
          <p:cNvPr id="2" name="Title 1"/>
          <p:cNvSpPr>
            <a:spLocks noGrp="1"/>
          </p:cNvSpPr>
          <p:nvPr>
            <p:ph type="title"/>
          </p:nvPr>
        </p:nvSpPr>
        <p:spPr>
          <a:xfrm>
            <a:off x="2474913" y="4267200"/>
            <a:ext cx="7315198" cy="914399"/>
          </a:xfrm>
          <a:solidFill>
            <a:schemeClr val="bg2">
              <a:lumMod val="50000"/>
              <a:lumOff val="50000"/>
              <a:alpha val="50000"/>
            </a:schemeClr>
          </a:solidFill>
        </p:spPr>
        <p:txBody>
          <a:bodyPr anchor="ctr">
            <a:normAutofit/>
          </a:bodyPr>
          <a:lstStyle/>
          <a:p>
            <a:r>
              <a:rPr lang="en-US" dirty="0" smtClean="0">
                <a:effectLst>
                  <a:outerShdw blurRad="38100" dist="38100" dir="2700000" algn="tl">
                    <a:srgbClr val="000000">
                      <a:alpha val="43137"/>
                    </a:srgbClr>
                  </a:outerShdw>
                </a:effectLst>
              </a:rPr>
              <a:t>The center of it all</a:t>
            </a:r>
            <a:endParaRPr lang="en-US"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2474913" y="5410200"/>
            <a:ext cx="7315198" cy="533400"/>
          </a:xfrm>
          <a:solidFill>
            <a:schemeClr val="bg2">
              <a:lumMod val="10000"/>
              <a:lumOff val="90000"/>
              <a:alpha val="50000"/>
            </a:schemeClr>
          </a:solidFill>
        </p:spPr>
        <p:txBody>
          <a:bodyPr anchor="ctr"/>
          <a:lstStyle/>
          <a:p>
            <a:r>
              <a:rPr lang="en-US" dirty="0" smtClean="0">
                <a:solidFill>
                  <a:schemeClr val="tx1"/>
                </a:solidFill>
                <a:effectLst>
                  <a:outerShdw blurRad="38100" dist="38100" dir="2700000" algn="tl">
                    <a:srgbClr val="000000">
                      <a:alpha val="43137"/>
                    </a:srgbClr>
                  </a:outerShdw>
                </a:effectLst>
              </a:rPr>
              <a:t>Achievement of expected outcomes</a:t>
            </a:r>
            <a:endParaRPr lang="en-US" dirty="0">
              <a:solidFill>
                <a:schemeClr val="tx1"/>
              </a:solidFill>
              <a:effectLst>
                <a:outerShdw blurRad="38100" dist="38100" dir="2700000" algn="tl">
                  <a:srgbClr val="000000">
                    <a:alpha val="43137"/>
                  </a:srgbClr>
                </a:outerShdw>
              </a:effectLst>
            </a:endParaRPr>
          </a:p>
        </p:txBody>
      </p:sp>
      <p:sp>
        <p:nvSpPr>
          <p:cNvPr id="6" name="TextBox 5"/>
          <p:cNvSpPr txBox="1"/>
          <p:nvPr/>
        </p:nvSpPr>
        <p:spPr>
          <a:xfrm>
            <a:off x="948010" y="6579886"/>
            <a:ext cx="1981200" cy="261610"/>
          </a:xfrm>
          <a:prstGeom prst="rect">
            <a:avLst/>
          </a:prstGeom>
          <a:noFill/>
        </p:spPr>
        <p:txBody>
          <a:bodyPr wrap="square" rtlCol="0">
            <a:spAutoFit/>
          </a:bodyPr>
          <a:lstStyle/>
          <a:p>
            <a:r>
              <a:rPr lang="en-US" sz="1100" dirty="0" smtClean="0"/>
              <a:t>(</a:t>
            </a:r>
            <a:r>
              <a:rPr lang="en-US" sz="1100" dirty="0" err="1" smtClean="0"/>
              <a:t>Firsta</a:t>
            </a:r>
            <a:r>
              <a:rPr lang="en-US" sz="1100" dirty="0" smtClean="0"/>
              <a:t>, </a:t>
            </a:r>
            <a:r>
              <a:rPr lang="en-US" sz="1100" dirty="0" err="1" smtClean="0"/>
              <a:t>n.d.</a:t>
            </a:r>
            <a:r>
              <a:rPr lang="en-US" sz="1100" dirty="0" smtClean="0"/>
              <a:t>)</a:t>
            </a:r>
            <a:endParaRPr lang="en-US" sz="1100" dirty="0"/>
          </a:p>
        </p:txBody>
      </p:sp>
    </p:spTree>
    <p:extLst>
      <p:ext uri="{BB962C8B-B14F-4D97-AF65-F5344CB8AC3E}">
        <p14:creationId xmlns:p14="http://schemas.microsoft.com/office/powerpoint/2010/main" val="95242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Enrollment/Dual Admission</a:t>
            </a:r>
            <a:endParaRPr lang="en-US" dirty="0"/>
          </a:p>
        </p:txBody>
      </p:sp>
      <p:sp>
        <p:nvSpPr>
          <p:cNvPr id="3" name="Content Placeholder 2"/>
          <p:cNvSpPr>
            <a:spLocks noGrp="1"/>
          </p:cNvSpPr>
          <p:nvPr>
            <p:ph idx="1"/>
          </p:nvPr>
        </p:nvSpPr>
        <p:spPr/>
        <p:txBody>
          <a:bodyPr/>
          <a:lstStyle/>
          <a:p>
            <a:r>
              <a:rPr lang="en-US" dirty="0" smtClean="0"/>
              <a:t>Partnerships/articulations</a:t>
            </a:r>
          </a:p>
          <a:p>
            <a:r>
              <a:rPr lang="en-US" dirty="0" smtClean="0"/>
              <a:t>Enrollment</a:t>
            </a:r>
          </a:p>
          <a:p>
            <a:r>
              <a:rPr lang="en-US" dirty="0" smtClean="0"/>
              <a:t>Retention and attrition</a:t>
            </a:r>
          </a:p>
          <a:p>
            <a:r>
              <a:rPr lang="en-US" b="1" dirty="0" smtClean="0"/>
              <a:t>Degree completion!</a:t>
            </a:r>
            <a:endParaRPr lang="en-US" b="1" dirty="0"/>
          </a:p>
        </p:txBody>
      </p:sp>
    </p:spTree>
    <p:extLst>
      <p:ext uri="{BB962C8B-B14F-4D97-AF65-F5344CB8AC3E}">
        <p14:creationId xmlns:p14="http://schemas.microsoft.com/office/powerpoint/2010/main" val="206820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cean waves nature presentation (widescreen).potx" id="{1FE9163D-5548-432F-82B6-65BFDB1BFAF3}" vid="{2D48191D-94F2-482B-9433-3810ECBC6178}"/>
    </a:ext>
  </a:ext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5C5BB1-9D2C-412A-AE6C-0FC75190A4CE}">
  <ds:schemaRefs>
    <ds:schemaRef ds:uri="http://schemas.microsoft.com/office/2006/metadata/properties"/>
    <ds:schemaRef ds:uri="40262f94-9f35-4ac3-9a90-690165a166b7"/>
    <ds:schemaRef ds:uri="http://purl.org/dc/elements/1.1/"/>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a4f35948-e619-41b3-aa29-22878b09cfd2"/>
    <ds:schemaRef ds:uri="http://purl.org/dc/dcmitype/"/>
  </ds:schemaRefs>
</ds:datastoreItem>
</file>

<file path=customXml/itemProps2.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6DE00F-F2BC-4082-AB87-D0D78777DE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 waves nature presentation (widescreen)</Template>
  <TotalTime>2473</TotalTime>
  <Words>1297</Words>
  <Application>Microsoft Office PowerPoint</Application>
  <PresentationFormat>Custom</PresentationFormat>
  <Paragraphs>223</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Ocean Waves 16x9</vt:lpstr>
      <vt:lpstr>Let’s take a dive into the data!</vt:lpstr>
      <vt:lpstr>Objectives</vt:lpstr>
      <vt:lpstr>Recognition of support</vt:lpstr>
      <vt:lpstr>Starting at the surface</vt:lpstr>
      <vt:lpstr>Project goals</vt:lpstr>
      <vt:lpstr>Project Objectives</vt:lpstr>
      <vt:lpstr>Timeline</vt:lpstr>
      <vt:lpstr>The center of it all</vt:lpstr>
      <vt:lpstr>Dual Enrollment/Dual Admission</vt:lpstr>
      <vt:lpstr>Partnerships/articulations</vt:lpstr>
      <vt:lpstr>Partnerships/Articulations</vt:lpstr>
      <vt:lpstr>Enrollment: ATB and Dual Admission</vt:lpstr>
      <vt:lpstr>Retention/Attrition</vt:lpstr>
      <vt:lpstr>Degree completion</vt:lpstr>
      <vt:lpstr>Exciting finds</vt:lpstr>
      <vt:lpstr>Professional development</vt:lpstr>
      <vt:lpstr>Professional development</vt:lpstr>
      <vt:lpstr>Professional development</vt:lpstr>
      <vt:lpstr>Hidden treasures</vt:lpstr>
      <vt:lpstr>The student’s experience</vt:lpstr>
      <vt:lpstr>Pearls of wisdom </vt:lpstr>
      <vt:lpstr>Achievement of project outcomes</vt:lpstr>
      <vt:lpstr>Impact on future plans</vt:lpstr>
      <vt:lpstr>Thank you!</vt:lpstr>
      <vt:lpstr>References</vt:lpstr>
    </vt:vector>
  </TitlesOfParts>
  <Company>Harford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take a dive into the data!</dc:title>
  <dc:creator>Laura Schenk</dc:creator>
  <cp:lastModifiedBy>Kimberly Ford</cp:lastModifiedBy>
  <cp:revision>169</cp:revision>
  <dcterms:created xsi:type="dcterms:W3CDTF">2018-06-06T12:54:47Z</dcterms:created>
  <dcterms:modified xsi:type="dcterms:W3CDTF">2018-06-26T20:14:57Z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