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4" r:id="rId2"/>
  </p:sldMasterIdLst>
  <p:notesMasterIdLst>
    <p:notesMasterId r:id="rId9"/>
  </p:notesMasterIdLst>
  <p:handoutMasterIdLst>
    <p:handoutMasterId r:id="rId10"/>
  </p:handoutMasterIdLst>
  <p:sldIdLst>
    <p:sldId id="553" r:id="rId3"/>
    <p:sldId id="339" r:id="rId4"/>
    <p:sldId id="557" r:id="rId5"/>
    <p:sldId id="558" r:id="rId6"/>
    <p:sldId id="549" r:id="rId7"/>
    <p:sldId id="559" r:id="rId8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62264" autoAdjust="0"/>
  </p:normalViewPr>
  <p:slideViewPr>
    <p:cSldViewPr>
      <p:cViewPr varScale="1">
        <p:scale>
          <a:sx n="69" d="100"/>
          <a:sy n="69" d="100"/>
        </p:scale>
        <p:origin x="21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8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44825" cy="46513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865" y="2"/>
            <a:ext cx="3044825" cy="46513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8B486257-BB12-427E-A987-6E92D238D9CE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5550"/>
            <a:ext cx="3044825" cy="465138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865" y="8845550"/>
            <a:ext cx="3044825" cy="465138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C2BB17E7-BF0C-48A7-9487-A47A8C9657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40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4719" cy="465614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2" y="0"/>
            <a:ext cx="3044719" cy="465614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r">
              <a:defRPr sz="1200"/>
            </a:lvl1pPr>
          </a:lstStyle>
          <a:p>
            <a:fld id="{E0699F88-E12F-47BE-9044-4505A9949E64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2" tIns="46676" rIns="93352" bIns="466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52" tIns="46676" rIns="93352" bIns="466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5045"/>
            <a:ext cx="3044719" cy="465614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2" y="8845045"/>
            <a:ext cx="3044719" cy="465614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r">
              <a:defRPr sz="1200"/>
            </a:lvl1pPr>
          </a:lstStyle>
          <a:p>
            <a:fld id="{69528B15-D539-4CE7-81A1-432B913DFC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56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8B15-D539-4CE7-81A1-432B913DFC0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99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8B15-D539-4CE7-81A1-432B913DFC0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13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8B15-D539-4CE7-81A1-432B913DFC0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026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8B15-D539-4CE7-81A1-432B913DFC0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363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8B15-D539-4CE7-81A1-432B913DFC0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631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8B15-D539-4CE7-81A1-432B913DFC0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08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759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0592"/>
            <a:ext cx="8229600" cy="40955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616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9456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7592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0592"/>
            <a:ext cx="8229600" cy="40955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755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161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C4026B7A-46C2-4D41-B7D0-EF406D2DC40F}" type="datetimeFigureOut">
              <a:rPr lang="en-US"/>
              <a:pPr>
                <a:defRPr/>
              </a:pPr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C8CC24A1-0E69-4AA9-B09C-67EE75B2A0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06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1_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ext Placeholder 247"/>
          <p:cNvSpPr>
            <a:spLocks noGrp="1"/>
          </p:cNvSpPr>
          <p:nvPr>
            <p:ph type="body" idx="10"/>
          </p:nvPr>
        </p:nvSpPr>
        <p:spPr>
          <a:xfrm>
            <a:off x="0" y="255905"/>
            <a:ext cx="9144000" cy="6354445"/>
          </a:xfrm>
          <a:prstGeom prst="rect">
            <a:avLst/>
          </a:prstGeom>
          <a:solidFill>
            <a:srgbClr val="FFFFFF"/>
          </a:solidFill>
          <a:ln w="0" cmpd="sng">
            <a:noFill/>
            <a:prstDash val="solid"/>
          </a:ln>
        </p:spPr>
        <p:txBody>
          <a:bodyPr vert="horz" lIns="0" tIns="498475" rIns="0" bIns="0" anchor="t">
            <a:normAutofit fontScale="95000"/>
          </a:bodyPr>
          <a:lstStyle/>
          <a:p>
            <a:pPr marL="0" marR="0" indent="0" algn="ctr">
              <a:lnSpc>
                <a:spcPts val="4500"/>
              </a:lnSpc>
              <a:spcAft>
                <a:spcPts val="0"/>
              </a:spcAft>
            </a:pPr>
            <a:r>
              <a:rPr lang="en-US" sz="3750" b="1" spc="95">
                <a:solidFill>
                  <a:srgbClr val="000000"/>
                </a:solidFill>
                <a:latin typeface="Arial" panose="02020603050405020304" pitchFamily="2"/>
              </a:rPr>
              <a:t>Cost-effectiveness Analysis </a:t>
            </a:r>
          </a:p>
          <a:p>
            <a:pPr marL="640080" marR="0" indent="0" algn="l">
              <a:lnSpc>
                <a:spcPts val="2000"/>
              </a:lnSpc>
              <a:spcBef>
                <a:spcPts val="5605"/>
              </a:spcBef>
              <a:spcAft>
                <a:spcPts val="0"/>
              </a:spcAft>
            </a:pPr>
            <a:r>
              <a:rPr lang="en-US" sz="1800" b="1" spc="-5">
                <a:solidFill>
                  <a:srgbClr val="000000"/>
                </a:solidFill>
                <a:latin typeface="Arial" panose="02020603050405020304" pitchFamily="2"/>
              </a:rPr>
              <a:t>Cost-effectiveness ratio = </a:t>
            </a:r>
          </a:p>
          <a:p>
            <a:pPr marL="960120" marR="0" indent="0" algn="l">
              <a:lnSpc>
                <a:spcPts val="2000"/>
              </a:lnSpc>
              <a:spcBef>
                <a:spcPts val="2690"/>
              </a:spcBef>
              <a:spcAft>
                <a:spcPts val="0"/>
              </a:spcAft>
            </a:pPr>
            <a:r>
              <a:rPr lang="en-US" sz="1800" b="1" spc="0">
                <a:solidFill>
                  <a:srgbClr val="000000"/>
                </a:solidFill>
                <a:latin typeface="Arial" panose="02020603050405020304" pitchFamily="2"/>
              </a:rPr>
              <a:t>{ (all benefits) divided by { (all costs) </a:t>
            </a:r>
          </a:p>
          <a:p>
            <a:pPr marL="640080" marR="0" indent="0" algn="l">
              <a:lnSpc>
                <a:spcPts val="2000"/>
              </a:lnSpc>
              <a:spcBef>
                <a:spcPts val="5090"/>
              </a:spcBef>
              <a:spcAft>
                <a:spcPts val="0"/>
              </a:spcAft>
            </a:pPr>
            <a:r>
              <a:rPr lang="en-US" sz="1800" b="1" spc="-10">
                <a:solidFill>
                  <a:srgbClr val="000000"/>
                </a:solidFill>
                <a:latin typeface="Arial" panose="02020603050405020304" pitchFamily="2"/>
              </a:rPr>
              <a:t>Benefits: </a:t>
            </a:r>
          </a:p>
          <a:p>
            <a:pPr marL="640080" marR="0" indent="0" algn="l">
              <a:lnSpc>
                <a:spcPts val="2000"/>
              </a:lnSpc>
              <a:spcBef>
                <a:spcPts val="290"/>
              </a:spcBef>
              <a:spcAft>
                <a:spcPts val="19090"/>
              </a:spcAft>
            </a:pPr>
            <a:r>
              <a:rPr lang="en-US" sz="1800" b="1" spc="25">
                <a:solidFill>
                  <a:srgbClr val="000000"/>
                </a:solidFill>
                <a:latin typeface="Arial" panose="02020603050405020304" pitchFamily="2"/>
              </a:rPr>
              <a:t>Years </a:t>
            </a:r>
            <a:r>
              <a:rPr lang="en-US" sz="1800" spc="25">
                <a:solidFill>
                  <a:srgbClr val="000000"/>
                </a:solidFill>
                <a:latin typeface="Arial" panose="02020603050405020304" pitchFamily="2"/>
              </a:rPr>
              <a:t>of life </a:t>
            </a:r>
            <a:r>
              <a:rPr lang="en-US" sz="1800" b="1" spc="25">
                <a:solidFill>
                  <a:srgbClr val="000000"/>
                </a:solidFill>
                <a:latin typeface="Arial" panose="02020603050405020304" pitchFamily="2"/>
              </a:rPr>
              <a:t>(QALY), </a:t>
            </a:r>
            <a:r>
              <a:rPr lang="en-US" sz="1800" spc="25">
                <a:solidFill>
                  <a:srgbClr val="000000"/>
                </a:solidFill>
                <a:latin typeface="Arial" panose="02020603050405020304" pitchFamily="2"/>
              </a:rPr>
              <a:t>premature births adverted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fld id="{47470EDE-0C9F-46FB-A125-670021909BC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fld id="{11988CA3-0E03-4494-9877-C79B5D5C50C7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6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9" r:id="rId4"/>
    <p:sldLayoutId id="2147483761" r:id="rId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Financing Your 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Doctoral Education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409771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/>
              <a:t>Brief overview of types of funding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NSP-II funding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Opportunities within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9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97192"/>
          </a:xfrm>
        </p:spPr>
        <p:txBody>
          <a:bodyPr/>
          <a:lstStyle/>
          <a:p>
            <a:pPr algn="ctr"/>
            <a:r>
              <a:rPr lang="en-US" sz="4000" b="1" dirty="0" smtClean="0"/>
              <a:t>Types of Funding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077200" cy="4830763"/>
          </a:xfrm>
        </p:spPr>
        <p:txBody>
          <a:bodyPr/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è"/>
            </a:pPr>
            <a: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Employer Tuition Remission</a:t>
            </a:r>
            <a:b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</a:br>
            <a: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-~$5000 annual – may cover part-time plan of study</a:t>
            </a:r>
            <a:b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</a:br>
            <a: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-NPs working for medical group may not have this benefit</a:t>
            </a:r>
            <a:b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</a:br>
            <a:endParaRPr lang="en-US" sz="3200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è"/>
            </a:pPr>
            <a: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Scholarships/tuition support – schools and professional organizations</a:t>
            </a:r>
            <a:b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</a:br>
            <a: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-tuition remission</a:t>
            </a:r>
            <a:b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</a:br>
            <a: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-small $$ for books, tuition, fees</a:t>
            </a:r>
            <a:b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</a:br>
            <a:endParaRPr lang="en-US" sz="3200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28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8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28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800" dirty="0">
              <a:solidFill>
                <a:schemeClr val="tx2"/>
              </a:solidFill>
              <a:latin typeface="+mn-lt"/>
            </a:endParaRPr>
          </a:p>
          <a:p>
            <a:pPr marL="514350" indent="-514350" algn="l">
              <a:buFontTx/>
              <a:buAutoNum type="arabicPeriod"/>
            </a:pPr>
            <a:endParaRPr lang="en-US" sz="2800" dirty="0">
              <a:solidFill>
                <a:schemeClr val="tx2"/>
              </a:solidFill>
              <a:latin typeface="+mn-lt"/>
            </a:endParaRPr>
          </a:p>
          <a:p>
            <a:pPr marL="514350" marR="0" indent="-51435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800" dirty="0">
              <a:latin typeface="+mn-lt"/>
            </a:endParaRPr>
          </a:p>
          <a:p>
            <a:pPr marL="514350" marR="0" indent="-51435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400"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293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/>
            <a:r>
              <a:rPr lang="en-US" sz="4000" b="1" dirty="0" smtClean="0"/>
              <a:t>Types of Funding-</a:t>
            </a:r>
            <a:r>
              <a:rPr lang="en-US" sz="4000" b="1" dirty="0" err="1" smtClean="0"/>
              <a:t>cont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è"/>
            </a:pPr>
            <a: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Teaching/Research Assistantships</a:t>
            </a:r>
            <a:b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</a:br>
            <a: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-school or grant funded</a:t>
            </a:r>
            <a:b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</a:br>
            <a: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-must work 20 </a:t>
            </a:r>
            <a:r>
              <a:rPr lang="en-US" sz="3200" dirty="0" err="1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hr</a:t>
            </a:r>
            <a: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/</a:t>
            </a:r>
            <a:r>
              <a:rPr lang="en-US" sz="3200" dirty="0" err="1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wk</a:t>
            </a:r>
            <a: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 (FT)</a:t>
            </a:r>
            <a:b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</a:br>
            <a: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-Stipend + Tuition remission + health insurance</a:t>
            </a:r>
            <a:b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</a:br>
            <a:endParaRPr lang="en-US" sz="3200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è"/>
            </a:pPr>
            <a: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NSP-II individual support</a:t>
            </a:r>
            <a:br>
              <a:rPr lang="en-US" sz="32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8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28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8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28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800" dirty="0">
              <a:solidFill>
                <a:schemeClr val="tx2"/>
              </a:solidFill>
              <a:latin typeface="+mn-lt"/>
            </a:endParaRPr>
          </a:p>
          <a:p>
            <a:pPr marL="514350" indent="-514350" algn="l">
              <a:buFontTx/>
              <a:buAutoNum type="arabicPeriod"/>
            </a:pPr>
            <a:endParaRPr lang="en-US" sz="2800" dirty="0">
              <a:solidFill>
                <a:schemeClr val="tx2"/>
              </a:solidFill>
              <a:latin typeface="+mn-lt"/>
            </a:endParaRPr>
          </a:p>
          <a:p>
            <a:pPr marL="514350" marR="0" indent="-51435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800" dirty="0">
              <a:latin typeface="+mn-lt"/>
            </a:endParaRPr>
          </a:p>
          <a:p>
            <a:pPr marL="514350" marR="0" indent="-51435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400"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021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7592"/>
            <a:ext cx="8229600" cy="407808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720168"/>
              </p:ext>
            </p:extLst>
          </p:nvPr>
        </p:nvGraphicFramePr>
        <p:xfrm>
          <a:off x="34413" y="154403"/>
          <a:ext cx="9144000" cy="763155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470787">
                  <a:extLst>
                    <a:ext uri="{9D8B030D-6E8A-4147-A177-3AD203B41FA5}">
                      <a16:colId xmlns:a16="http://schemas.microsoft.com/office/drawing/2014/main" val="2243114003"/>
                    </a:ext>
                  </a:extLst>
                </a:gridCol>
                <a:gridCol w="5673213">
                  <a:extLst>
                    <a:ext uri="{9D8B030D-6E8A-4147-A177-3AD203B41FA5}">
                      <a16:colId xmlns:a16="http://schemas.microsoft.com/office/drawing/2014/main" val="629264281"/>
                    </a:ext>
                  </a:extLst>
                </a:gridCol>
              </a:tblGrid>
              <a:tr h="4408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Program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Eligibility criteria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8908638"/>
                  </a:ext>
                </a:extLst>
              </a:tr>
              <a:tr h="15988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Hal and Jo Cohen Graduate Nurse </a:t>
                      </a:r>
                      <a:r>
                        <a:rPr lang="en-US" sz="2000" b="1" dirty="0" smtClean="0">
                          <a:effectLst/>
                        </a:rPr>
                        <a:t>Faculty (</a:t>
                      </a:r>
                      <a:r>
                        <a:rPr lang="en-US" sz="2000" b="1" dirty="0">
                          <a:effectLst/>
                        </a:rPr>
                        <a:t>GNF</a:t>
                      </a:r>
                      <a:r>
                        <a:rPr lang="en-US" sz="2000" b="1" dirty="0" smtClean="0">
                          <a:effectLst/>
                        </a:rPr>
                        <a:t>)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dirty="0">
                          <a:effectLst/>
                        </a:rPr>
                        <a:t>to complete graduate education to become nurse </a:t>
                      </a:r>
                      <a:r>
                        <a:rPr lang="en-US" sz="2000" dirty="0" smtClean="0">
                          <a:effectLst/>
                        </a:rPr>
                        <a:t>faculty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</a:rPr>
                        <a:t>Maryland </a:t>
                      </a:r>
                      <a:r>
                        <a:rPr lang="en-US" sz="2000" dirty="0" smtClean="0">
                          <a:effectLst/>
                        </a:rPr>
                        <a:t>resident</a:t>
                      </a:r>
                      <a:r>
                        <a:rPr lang="en-US" sz="2000" baseline="0" dirty="0" smtClean="0">
                          <a:effectLst/>
                        </a:rPr>
                        <a:t> or Maryland nurse faculty who lives in neighboring state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</a:rPr>
                        <a:t>Enrolled in MD </a:t>
                      </a:r>
                      <a:r>
                        <a:rPr lang="en-US" sz="2000" dirty="0" smtClean="0">
                          <a:effectLst/>
                        </a:rPr>
                        <a:t>college/university </a:t>
                      </a:r>
                      <a:r>
                        <a:rPr lang="en-US" sz="2000" dirty="0">
                          <a:effectLst/>
                        </a:rPr>
                        <a:t>graduate degree or teaching </a:t>
                      </a:r>
                      <a:r>
                        <a:rPr lang="en-US" sz="2000" dirty="0" smtClean="0">
                          <a:effectLst/>
                        </a:rPr>
                        <a:t>certificate.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</a:rPr>
                        <a:t>Plan to serve as nurse faculty in </a:t>
                      </a:r>
                      <a:r>
                        <a:rPr lang="en-US" sz="2000" dirty="0" smtClean="0">
                          <a:effectLst/>
                        </a:rPr>
                        <a:t>Maryland college/university.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0033800"/>
                  </a:ext>
                </a:extLst>
              </a:tr>
              <a:tr h="22045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Nurse Educator Doctoral Grant for Practice and Dissertation Research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(NEDG</a:t>
                      </a:r>
                      <a:r>
                        <a:rPr lang="en-US" sz="2000" b="1" dirty="0" smtClean="0">
                          <a:effectLst/>
                        </a:rPr>
                        <a:t>)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dirty="0">
                          <a:effectLst/>
                        </a:rPr>
                        <a:t>to help </a:t>
                      </a:r>
                      <a:r>
                        <a:rPr lang="en-US" sz="2000" dirty="0" smtClean="0">
                          <a:effectLst/>
                        </a:rPr>
                        <a:t>current doctoral students </a:t>
                      </a:r>
                      <a:r>
                        <a:rPr lang="en-US" sz="2000" dirty="0">
                          <a:effectLst/>
                        </a:rPr>
                        <a:t>to complete doctoral </a:t>
                      </a:r>
                      <a:r>
                        <a:rPr lang="en-US" sz="2000" dirty="0" smtClean="0">
                          <a:effectLst/>
                        </a:rPr>
                        <a:t>degree so they can be nurse faculty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effectLst/>
                        </a:rPr>
                        <a:t>Current nursing student enrolled in a PhD, </a:t>
                      </a:r>
                      <a:r>
                        <a:rPr lang="en-US" sz="2000" dirty="0" err="1" smtClean="0">
                          <a:effectLst/>
                        </a:rPr>
                        <a:t>EdD</a:t>
                      </a:r>
                      <a:r>
                        <a:rPr lang="en-US" sz="2000" dirty="0" smtClean="0">
                          <a:effectLst/>
                        </a:rPr>
                        <a:t>, or DNP program</a:t>
                      </a:r>
                      <a:r>
                        <a:rPr lang="en-US" sz="2000" baseline="0" dirty="0" smtClean="0">
                          <a:effectLst/>
                        </a:rPr>
                        <a:t> at accredited college/university.  May also be:</a:t>
                      </a:r>
                      <a:endParaRPr lang="en-US" sz="2000" dirty="0" smtClean="0">
                        <a:effectLst/>
                      </a:endParaRP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000" dirty="0" smtClean="0">
                          <a:effectLst/>
                        </a:rPr>
                        <a:t>-Current nursing faculty</a:t>
                      </a:r>
                      <a:r>
                        <a:rPr lang="en-US" sz="2000" baseline="0" dirty="0" smtClean="0">
                          <a:effectLst/>
                        </a:rPr>
                        <a:t> who are also students  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000" baseline="0" dirty="0" smtClean="0">
                          <a:effectLst/>
                        </a:rPr>
                        <a:t>-Current nursing faculty who are recent graduates (as of 5/1/2017) 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000" baseline="0" dirty="0" smtClean="0">
                          <a:effectLst/>
                        </a:rPr>
                        <a:t>-Current teaching nursing under contract at MD college/university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</a:rPr>
                        <a:t>Plan to </a:t>
                      </a:r>
                      <a:r>
                        <a:rPr lang="en-US" sz="2000" dirty="0" smtClean="0">
                          <a:effectLst/>
                        </a:rPr>
                        <a:t>serve </a:t>
                      </a:r>
                      <a:r>
                        <a:rPr lang="en-US" sz="2000" dirty="0">
                          <a:effectLst/>
                        </a:rPr>
                        <a:t>as nurse faculty in </a:t>
                      </a:r>
                      <a:r>
                        <a:rPr lang="en-US" sz="2000" dirty="0" smtClean="0">
                          <a:effectLst/>
                        </a:rPr>
                        <a:t>Maryland nursing schools or</a:t>
                      </a:r>
                      <a:r>
                        <a:rPr lang="en-US" sz="2000" baseline="0" dirty="0" smtClean="0">
                          <a:effectLst/>
                        </a:rPr>
                        <a:t> educators in health agencies.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3126587"/>
                  </a:ext>
                </a:extLst>
              </a:tr>
              <a:tr h="18895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New Nurse Faculty  Fellowship </a:t>
                      </a:r>
                      <a:r>
                        <a:rPr lang="en-US" sz="2000" b="1" dirty="0" smtClean="0">
                          <a:effectLst/>
                        </a:rPr>
                        <a:t>Program (</a:t>
                      </a:r>
                      <a:r>
                        <a:rPr lang="en-US" sz="2000" b="1" dirty="0">
                          <a:effectLst/>
                        </a:rPr>
                        <a:t>NNFF</a:t>
                      </a:r>
                      <a:r>
                        <a:rPr lang="en-US" sz="2000" b="1" dirty="0" smtClean="0">
                          <a:effectLst/>
                        </a:rPr>
                        <a:t>)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000" dirty="0">
                          <a:effectLst/>
                        </a:rPr>
                        <a:t> to assist nursing programs to recruit and retain new nurse faculty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Maryland nursing programs nominate newly hired full-time, tenure and non tenure </a:t>
                      </a:r>
                      <a:r>
                        <a:rPr lang="en-US" sz="2000" dirty="0" smtClean="0">
                          <a:effectLst/>
                        </a:rPr>
                        <a:t>faculty.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2460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511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 smtClean="0"/>
              <a:t>Other Issues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need to complete FAFSA – Free Application for Federal Student Aid for some university support</a:t>
            </a:r>
          </a:p>
          <a:p>
            <a:r>
              <a:rPr lang="en-US" dirty="0" smtClean="0"/>
              <a:t>Deferral of BSN or graduate degree loans have specific rules</a:t>
            </a:r>
          </a:p>
          <a:p>
            <a:r>
              <a:rPr lang="en-US" dirty="0" smtClean="0"/>
              <a:t>Cost of Attendance – may be published or ask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6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plan to develop list of FAQs and publish on MHEC website</a:t>
            </a:r>
          </a:p>
          <a:p>
            <a:r>
              <a:rPr lang="en-US" dirty="0" smtClean="0"/>
              <a:t>Contact MHEC NSP-II, program directors, or me.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Thank you </a:t>
            </a:r>
            <a:r>
              <a:rPr lang="en-US" smtClean="0"/>
              <a:t>for attending!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37308"/>
      </p:ext>
    </p:extLst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4074</TotalTime>
  <Words>246</Words>
  <Application>Microsoft Office PowerPoint</Application>
  <PresentationFormat>On-screen Show (4:3)</PresentationFormat>
  <Paragraphs>57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/>
      <vt:lpstr>1_Office Theme</vt:lpstr>
      <vt:lpstr>Financing Your  Doctoral Education</vt:lpstr>
      <vt:lpstr>Types of Funding </vt:lpstr>
      <vt:lpstr>Types of Funding-cont </vt:lpstr>
      <vt:lpstr>PowerPoint Presentation</vt:lpstr>
      <vt:lpstr>Other Issues to Consider</vt:lpstr>
      <vt:lpstr>Questions???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Seidl, Kristin</dc:creator>
  <cp:lastModifiedBy>Ford, Kimberly</cp:lastModifiedBy>
  <cp:revision>287</cp:revision>
  <cp:lastPrinted>2020-01-14T12:40:37Z</cp:lastPrinted>
  <dcterms:modified xsi:type="dcterms:W3CDTF">2020-02-25T19:12:07Z</dcterms:modified>
</cp:coreProperties>
</file>